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1"/>
  </p:handoutMasterIdLst>
  <p:sldIdLst>
    <p:sldId id="284" r:id="rId2"/>
    <p:sldId id="335" r:id="rId3"/>
    <p:sldId id="323" r:id="rId4"/>
    <p:sldId id="324" r:id="rId5"/>
    <p:sldId id="325" r:id="rId6"/>
    <p:sldId id="326" r:id="rId7"/>
    <p:sldId id="327" r:id="rId8"/>
    <p:sldId id="328" r:id="rId9"/>
    <p:sldId id="311" r:id="rId10"/>
    <p:sldId id="369" r:id="rId11"/>
    <p:sldId id="256" r:id="rId12"/>
    <p:sldId id="313" r:id="rId13"/>
    <p:sldId id="314" r:id="rId14"/>
    <p:sldId id="258" r:id="rId15"/>
    <p:sldId id="331" r:id="rId16"/>
    <p:sldId id="260" r:id="rId17"/>
    <p:sldId id="334" r:id="rId18"/>
    <p:sldId id="332" r:id="rId19"/>
    <p:sldId id="333" r:id="rId20"/>
    <p:sldId id="261" r:id="rId21"/>
    <p:sldId id="312" r:id="rId22"/>
    <p:sldId id="316" r:id="rId23"/>
    <p:sldId id="317" r:id="rId24"/>
    <p:sldId id="319" r:id="rId25"/>
    <p:sldId id="318" r:id="rId26"/>
    <p:sldId id="329" r:id="rId27"/>
    <p:sldId id="315" r:id="rId28"/>
    <p:sldId id="262" r:id="rId29"/>
    <p:sldId id="263" r:id="rId30"/>
    <p:sldId id="338" r:id="rId31"/>
    <p:sldId id="339" r:id="rId32"/>
    <p:sldId id="330" r:id="rId33"/>
    <p:sldId id="257" r:id="rId34"/>
    <p:sldId id="370" r:id="rId35"/>
    <p:sldId id="320" r:id="rId36"/>
    <p:sldId id="340" r:id="rId37"/>
    <p:sldId id="341" r:id="rId38"/>
    <p:sldId id="342" r:id="rId39"/>
    <p:sldId id="271" r:id="rId40"/>
    <p:sldId id="283" r:id="rId41"/>
    <p:sldId id="259" r:id="rId42"/>
    <p:sldId id="282" r:id="rId43"/>
    <p:sldId id="272" r:id="rId44"/>
    <p:sldId id="371" r:id="rId45"/>
    <p:sldId id="265" r:id="rId46"/>
    <p:sldId id="372" r:id="rId47"/>
    <p:sldId id="337" r:id="rId48"/>
    <p:sldId id="344" r:id="rId49"/>
    <p:sldId id="345" r:id="rId50"/>
    <p:sldId id="346" r:id="rId51"/>
    <p:sldId id="347" r:id="rId52"/>
    <p:sldId id="348" r:id="rId53"/>
    <p:sldId id="349" r:id="rId54"/>
    <p:sldId id="350" r:id="rId55"/>
    <p:sldId id="273" r:id="rId56"/>
    <p:sldId id="343" r:id="rId57"/>
    <p:sldId id="295" r:id="rId58"/>
    <p:sldId id="297" r:id="rId59"/>
    <p:sldId id="276" r:id="rId60"/>
    <p:sldId id="277" r:id="rId61"/>
    <p:sldId id="373" r:id="rId62"/>
    <p:sldId id="294" r:id="rId63"/>
    <p:sldId id="298" r:id="rId64"/>
    <p:sldId id="296" r:id="rId65"/>
    <p:sldId id="299" r:id="rId66"/>
    <p:sldId id="336" r:id="rId67"/>
    <p:sldId id="352" r:id="rId68"/>
    <p:sldId id="353" r:id="rId69"/>
    <p:sldId id="375" r:id="rId70"/>
    <p:sldId id="377" r:id="rId71"/>
    <p:sldId id="376" r:id="rId72"/>
    <p:sldId id="374" r:id="rId73"/>
    <p:sldId id="321" r:id="rId74"/>
    <p:sldId id="351" r:id="rId75"/>
    <p:sldId id="354" r:id="rId76"/>
    <p:sldId id="355" r:id="rId77"/>
    <p:sldId id="356" r:id="rId78"/>
    <p:sldId id="357" r:id="rId79"/>
    <p:sldId id="358" r:id="rId80"/>
    <p:sldId id="359" r:id="rId81"/>
    <p:sldId id="360" r:id="rId82"/>
    <p:sldId id="361" r:id="rId83"/>
    <p:sldId id="268" r:id="rId84"/>
    <p:sldId id="269" r:id="rId85"/>
    <p:sldId id="281" r:id="rId86"/>
    <p:sldId id="362" r:id="rId87"/>
    <p:sldId id="363" r:id="rId88"/>
    <p:sldId id="364" r:id="rId89"/>
    <p:sldId id="322" r:id="rId90"/>
    <p:sldId id="264" r:id="rId91"/>
    <p:sldId id="274" r:id="rId92"/>
    <p:sldId id="266" r:id="rId93"/>
    <p:sldId id="280" r:id="rId94"/>
    <p:sldId id="290" r:id="rId95"/>
    <p:sldId id="291" r:id="rId96"/>
    <p:sldId id="292" r:id="rId97"/>
    <p:sldId id="293" r:id="rId98"/>
    <p:sldId id="365" r:id="rId99"/>
    <p:sldId id="366" r:id="rId100"/>
    <p:sldId id="367" r:id="rId101"/>
    <p:sldId id="368" r:id="rId102"/>
    <p:sldId id="275" r:id="rId103"/>
    <p:sldId id="278" r:id="rId104"/>
    <p:sldId id="279" r:id="rId105"/>
    <p:sldId id="285" r:id="rId106"/>
    <p:sldId id="286" r:id="rId107"/>
    <p:sldId id="287" r:id="rId108"/>
    <p:sldId id="288" r:id="rId109"/>
    <p:sldId id="289" r:id="rId110"/>
    <p:sldId id="270" r:id="rId111"/>
    <p:sldId id="300" r:id="rId112"/>
    <p:sldId id="301" r:id="rId113"/>
    <p:sldId id="302" r:id="rId114"/>
    <p:sldId id="303" r:id="rId115"/>
    <p:sldId id="304" r:id="rId116"/>
    <p:sldId id="305" r:id="rId117"/>
    <p:sldId id="306" r:id="rId118"/>
    <p:sldId id="307" r:id="rId119"/>
    <p:sldId id="308" r:id="rId120"/>
    <p:sldId id="267" r:id="rId121"/>
    <p:sldId id="309" r:id="rId122"/>
    <p:sldId id="310" r:id="rId123"/>
    <p:sldId id="382" r:id="rId124"/>
    <p:sldId id="383" r:id="rId125"/>
    <p:sldId id="378" r:id="rId126"/>
    <p:sldId id="379" r:id="rId127"/>
    <p:sldId id="381" r:id="rId128"/>
    <p:sldId id="380" r:id="rId129"/>
    <p:sldId id="384" r:id="rId130"/>
    <p:sldId id="385" r:id="rId131"/>
    <p:sldId id="386" r:id="rId132"/>
    <p:sldId id="387" r:id="rId133"/>
    <p:sldId id="389" r:id="rId134"/>
    <p:sldId id="390" r:id="rId135"/>
    <p:sldId id="397" r:id="rId136"/>
    <p:sldId id="395" r:id="rId137"/>
    <p:sldId id="391" r:id="rId138"/>
    <p:sldId id="392" r:id="rId139"/>
    <p:sldId id="393" r:id="rId140"/>
    <p:sldId id="394" r:id="rId141"/>
    <p:sldId id="388" r:id="rId142"/>
    <p:sldId id="396" r:id="rId143"/>
    <p:sldId id="399" r:id="rId144"/>
    <p:sldId id="398" r:id="rId145"/>
    <p:sldId id="402" r:id="rId146"/>
    <p:sldId id="404" r:id="rId147"/>
    <p:sldId id="411" r:id="rId148"/>
    <p:sldId id="401" r:id="rId149"/>
    <p:sldId id="403" r:id="rId150"/>
    <p:sldId id="405" r:id="rId151"/>
    <p:sldId id="406" r:id="rId152"/>
    <p:sldId id="407" r:id="rId153"/>
    <p:sldId id="412" r:id="rId154"/>
    <p:sldId id="408" r:id="rId155"/>
    <p:sldId id="409" r:id="rId156"/>
    <p:sldId id="410" r:id="rId157"/>
    <p:sldId id="414" r:id="rId158"/>
    <p:sldId id="415" r:id="rId159"/>
    <p:sldId id="416" r:id="rId160"/>
    <p:sldId id="417" r:id="rId161"/>
    <p:sldId id="413" r:id="rId162"/>
    <p:sldId id="400" r:id="rId163"/>
    <p:sldId id="418" r:id="rId164"/>
    <p:sldId id="420" r:id="rId165"/>
    <p:sldId id="419" r:id="rId166"/>
    <p:sldId id="423" r:id="rId167"/>
    <p:sldId id="421" r:id="rId168"/>
    <p:sldId id="422" r:id="rId169"/>
    <p:sldId id="424" r:id="rId17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CC0099"/>
    <a:srgbClr val="FFFF00"/>
    <a:srgbClr val="33CC33"/>
    <a:srgbClr val="DAE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00" d="100"/>
          <a:sy n="100" d="100"/>
        </p:scale>
        <p:origin x="-516" y="8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0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tableStyles" Target="tableStyle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image" Target="../media/image4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4" Type="http://schemas.openxmlformats.org/officeDocument/2006/relationships/image" Target="../media/image5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pitchFamily="18" charset="0"/>
              </a:defRPr>
            </a:lvl1pPr>
          </a:lstStyle>
          <a:p>
            <a:pPr>
              <a:defRPr/>
            </a:pPr>
            <a:endParaRPr lang="es-ES"/>
          </a:p>
        </p:txBody>
      </p:sp>
      <p:sp>
        <p:nvSpPr>
          <p:cNvPr id="5120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8" charset="0"/>
              </a:defRPr>
            </a:lvl1pPr>
          </a:lstStyle>
          <a:p>
            <a:pPr>
              <a:defRPr/>
            </a:pPr>
            <a:endParaRPr lang="es-ES"/>
          </a:p>
        </p:txBody>
      </p:sp>
      <p:sp>
        <p:nvSpPr>
          <p:cNvPr id="5120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pitchFamily="18" charset="0"/>
              </a:defRPr>
            </a:lvl1pPr>
          </a:lstStyle>
          <a:p>
            <a:pPr>
              <a:defRPr/>
            </a:pPr>
            <a:endParaRPr lang="es-ES"/>
          </a:p>
        </p:txBody>
      </p:sp>
      <p:sp>
        <p:nvSpPr>
          <p:cNvPr id="5120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defRPr>
            </a:lvl1pPr>
          </a:lstStyle>
          <a:p>
            <a:pPr>
              <a:defRPr/>
            </a:pPr>
            <a:fld id="{DE3DBA6D-BBB7-4751-9A3B-78C8F43B3A71}" type="slidenum">
              <a:rPr lang="es-ES"/>
              <a:pPr>
                <a:defRPr/>
              </a:pPr>
              <a:t>‹Nº›</a:t>
            </a:fld>
            <a:endParaRPr lang="es-ES"/>
          </a:p>
        </p:txBody>
      </p:sp>
    </p:spTree>
    <p:extLst>
      <p:ext uri="{BB962C8B-B14F-4D97-AF65-F5344CB8AC3E}">
        <p14:creationId xmlns:p14="http://schemas.microsoft.com/office/powerpoint/2010/main" val="96457565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9"/>
          <p:cNvGrpSpPr>
            <a:grpSpLocks/>
          </p:cNvGrpSpPr>
          <p:nvPr/>
        </p:nvGrpSpPr>
        <p:grpSpPr bwMode="auto">
          <a:xfrm>
            <a:off x="0" y="0"/>
            <a:ext cx="9144000" cy="6858000"/>
            <a:chOff x="0" y="0"/>
            <a:chExt cx="5760" cy="4320"/>
          </a:xfrm>
        </p:grpSpPr>
        <p:grpSp>
          <p:nvGrpSpPr>
            <p:cNvPr id="5" name="Group 2"/>
            <p:cNvGrpSpPr>
              <a:grpSpLocks/>
            </p:cNvGrpSpPr>
            <p:nvPr userDrawn="1"/>
          </p:nvGrpSpPr>
          <p:grpSpPr bwMode="auto">
            <a:xfrm>
              <a:off x="0" y="0"/>
              <a:ext cx="5568" cy="4320"/>
              <a:chOff x="0" y="0"/>
              <a:chExt cx="5568" cy="4320"/>
            </a:xfrm>
          </p:grpSpPr>
          <p:grpSp>
            <p:nvGrpSpPr>
              <p:cNvPr id="9" name="Group 3"/>
              <p:cNvGrpSpPr>
                <a:grpSpLocks/>
              </p:cNvGrpSpPr>
              <p:nvPr userDrawn="1"/>
            </p:nvGrpSpPr>
            <p:grpSpPr bwMode="auto">
              <a:xfrm>
                <a:off x="0" y="0"/>
                <a:ext cx="3216" cy="3072"/>
                <a:chOff x="0" y="0"/>
                <a:chExt cx="2928" cy="2784"/>
              </a:xfrm>
            </p:grpSpPr>
            <p:sp>
              <p:nvSpPr>
                <p:cNvPr id="22" name="Oval 4"/>
                <p:cNvSpPr>
                  <a:spLocks noChangeArrowheads="1"/>
                </p:cNvSpPr>
                <p:nvPr userDrawn="1"/>
              </p:nvSpPr>
              <p:spPr bwMode="auto">
                <a:xfrm>
                  <a:off x="0" y="0"/>
                  <a:ext cx="2928" cy="2784"/>
                </a:xfrm>
                <a:prstGeom prst="ellipse">
                  <a:avLst/>
                </a:prstGeom>
                <a:noFill/>
                <a:ln w="9525">
                  <a:solidFill>
                    <a:schemeClr val="accent1"/>
                  </a:solidFill>
                  <a:round/>
                  <a:headEnd/>
                  <a:tailEnd/>
                </a:ln>
                <a:effectLst/>
              </p:spPr>
              <p:txBody>
                <a:bodyPr wrap="none" anchor="ctr"/>
                <a:lstStyle/>
                <a:p>
                  <a:pPr>
                    <a:defRPr/>
                  </a:pPr>
                  <a:endParaRPr lang="en-US"/>
                </a:p>
              </p:txBody>
            </p:sp>
            <p:sp>
              <p:nvSpPr>
                <p:cNvPr id="23" name="Oval 5"/>
                <p:cNvSpPr>
                  <a:spLocks noChangeArrowheads="1"/>
                </p:cNvSpPr>
                <p:nvPr userDrawn="1"/>
              </p:nvSpPr>
              <p:spPr bwMode="auto">
                <a:xfrm>
                  <a:off x="240" y="240"/>
                  <a:ext cx="2447" cy="2304"/>
                </a:xfrm>
                <a:prstGeom prst="ellipse">
                  <a:avLst/>
                </a:prstGeom>
                <a:noFill/>
                <a:ln w="9525">
                  <a:solidFill>
                    <a:schemeClr val="accent1"/>
                  </a:solidFill>
                  <a:round/>
                  <a:headEnd/>
                  <a:tailEnd/>
                </a:ln>
                <a:effectLst/>
              </p:spPr>
              <p:txBody>
                <a:bodyPr wrap="none" anchor="ctr"/>
                <a:lstStyle/>
                <a:p>
                  <a:pPr>
                    <a:defRPr/>
                  </a:pPr>
                  <a:endParaRPr lang="en-US"/>
                </a:p>
              </p:txBody>
            </p:sp>
            <p:sp>
              <p:nvSpPr>
                <p:cNvPr id="24" name="Oval 6"/>
                <p:cNvSpPr>
                  <a:spLocks noChangeArrowheads="1"/>
                </p:cNvSpPr>
                <p:nvPr userDrawn="1"/>
              </p:nvSpPr>
              <p:spPr bwMode="auto">
                <a:xfrm>
                  <a:off x="480" y="480"/>
                  <a:ext cx="1968" cy="1823"/>
                </a:xfrm>
                <a:prstGeom prst="ellipse">
                  <a:avLst/>
                </a:prstGeom>
                <a:noFill/>
                <a:ln w="9525">
                  <a:solidFill>
                    <a:schemeClr val="accent1"/>
                  </a:solidFill>
                  <a:round/>
                  <a:headEnd/>
                  <a:tailEnd/>
                </a:ln>
                <a:effectLst/>
              </p:spPr>
              <p:txBody>
                <a:bodyPr wrap="none" anchor="ctr"/>
                <a:lstStyle/>
                <a:p>
                  <a:pPr>
                    <a:defRPr/>
                  </a:pPr>
                  <a:endParaRPr lang="en-US"/>
                </a:p>
              </p:txBody>
            </p:sp>
            <p:sp>
              <p:nvSpPr>
                <p:cNvPr id="25" name="Oval 7"/>
                <p:cNvSpPr>
                  <a:spLocks noChangeArrowheads="1"/>
                </p:cNvSpPr>
                <p:nvPr userDrawn="1"/>
              </p:nvSpPr>
              <p:spPr bwMode="auto">
                <a:xfrm>
                  <a:off x="720" y="720"/>
                  <a:ext cx="1488" cy="1345"/>
                </a:xfrm>
                <a:prstGeom prst="ellipse">
                  <a:avLst/>
                </a:prstGeom>
                <a:noFill/>
                <a:ln w="9525">
                  <a:solidFill>
                    <a:schemeClr val="accent1"/>
                  </a:solidFill>
                  <a:round/>
                  <a:headEnd/>
                  <a:tailEnd/>
                </a:ln>
                <a:effectLst/>
              </p:spPr>
              <p:txBody>
                <a:bodyPr wrap="none" anchor="ctr"/>
                <a:lstStyle/>
                <a:p>
                  <a:pPr>
                    <a:defRPr/>
                  </a:pPr>
                  <a:endParaRPr lang="en-US"/>
                </a:p>
              </p:txBody>
            </p:sp>
            <p:sp>
              <p:nvSpPr>
                <p:cNvPr id="26" name="Oval 8"/>
                <p:cNvSpPr>
                  <a:spLocks noChangeArrowheads="1"/>
                </p:cNvSpPr>
                <p:nvPr userDrawn="1"/>
              </p:nvSpPr>
              <p:spPr bwMode="auto">
                <a:xfrm>
                  <a:off x="912" y="912"/>
                  <a:ext cx="1103" cy="961"/>
                </a:xfrm>
                <a:prstGeom prst="ellipse">
                  <a:avLst/>
                </a:prstGeom>
                <a:noFill/>
                <a:ln w="9525">
                  <a:solidFill>
                    <a:schemeClr val="accent1"/>
                  </a:solidFill>
                  <a:prstDash val="sysDot"/>
                  <a:round/>
                  <a:headEnd/>
                  <a:tailEnd/>
                </a:ln>
                <a:effectLst/>
              </p:spPr>
              <p:txBody>
                <a:bodyPr wrap="none" anchor="ctr"/>
                <a:lstStyle/>
                <a:p>
                  <a:pPr>
                    <a:defRPr/>
                  </a:pPr>
                  <a:endParaRPr lang="en-US"/>
                </a:p>
              </p:txBody>
            </p:sp>
          </p:grpSp>
          <p:grpSp>
            <p:nvGrpSpPr>
              <p:cNvPr id="10" name="Group 9"/>
              <p:cNvGrpSpPr>
                <a:grpSpLocks/>
              </p:cNvGrpSpPr>
              <p:nvPr userDrawn="1"/>
            </p:nvGrpSpPr>
            <p:grpSpPr bwMode="auto">
              <a:xfrm>
                <a:off x="2016" y="2016"/>
                <a:ext cx="2448" cy="2304"/>
                <a:chOff x="0" y="0"/>
                <a:chExt cx="2928" cy="2784"/>
              </a:xfrm>
            </p:grpSpPr>
            <p:sp>
              <p:nvSpPr>
                <p:cNvPr id="17" name="Oval 10"/>
                <p:cNvSpPr>
                  <a:spLocks noChangeArrowheads="1"/>
                </p:cNvSpPr>
                <p:nvPr userDrawn="1"/>
              </p:nvSpPr>
              <p:spPr bwMode="auto">
                <a:xfrm>
                  <a:off x="0" y="0"/>
                  <a:ext cx="2928" cy="2784"/>
                </a:xfrm>
                <a:prstGeom prst="ellipse">
                  <a:avLst/>
                </a:prstGeom>
                <a:noFill/>
                <a:ln w="9525">
                  <a:solidFill>
                    <a:schemeClr val="accent1"/>
                  </a:solidFill>
                  <a:round/>
                  <a:headEnd/>
                  <a:tailEnd/>
                </a:ln>
                <a:effectLst/>
              </p:spPr>
              <p:txBody>
                <a:bodyPr wrap="none" anchor="ctr"/>
                <a:lstStyle/>
                <a:p>
                  <a:pPr>
                    <a:defRPr/>
                  </a:pPr>
                  <a:endParaRPr lang="en-US"/>
                </a:p>
              </p:txBody>
            </p:sp>
            <p:sp>
              <p:nvSpPr>
                <p:cNvPr id="18" name="Oval 11"/>
                <p:cNvSpPr>
                  <a:spLocks noChangeArrowheads="1"/>
                </p:cNvSpPr>
                <p:nvPr userDrawn="1"/>
              </p:nvSpPr>
              <p:spPr bwMode="auto">
                <a:xfrm>
                  <a:off x="240" y="240"/>
                  <a:ext cx="2447" cy="2303"/>
                </a:xfrm>
                <a:prstGeom prst="ellipse">
                  <a:avLst/>
                </a:prstGeom>
                <a:noFill/>
                <a:ln w="9525">
                  <a:solidFill>
                    <a:schemeClr val="accent1"/>
                  </a:solidFill>
                  <a:round/>
                  <a:headEnd/>
                  <a:tailEnd/>
                </a:ln>
                <a:effectLst/>
              </p:spPr>
              <p:txBody>
                <a:bodyPr wrap="none" anchor="ctr"/>
                <a:lstStyle/>
                <a:p>
                  <a:pPr>
                    <a:defRPr/>
                  </a:pPr>
                  <a:endParaRPr lang="en-US"/>
                </a:p>
              </p:txBody>
            </p:sp>
            <p:sp>
              <p:nvSpPr>
                <p:cNvPr id="19" name="Oval 12"/>
                <p:cNvSpPr>
                  <a:spLocks noChangeArrowheads="1"/>
                </p:cNvSpPr>
                <p:nvPr userDrawn="1"/>
              </p:nvSpPr>
              <p:spPr bwMode="auto">
                <a:xfrm>
                  <a:off x="480" y="480"/>
                  <a:ext cx="1969" cy="1825"/>
                </a:xfrm>
                <a:prstGeom prst="ellipse">
                  <a:avLst/>
                </a:prstGeom>
                <a:noFill/>
                <a:ln w="9525">
                  <a:solidFill>
                    <a:schemeClr val="accent1"/>
                  </a:solidFill>
                  <a:round/>
                  <a:headEnd/>
                  <a:tailEnd/>
                </a:ln>
                <a:effectLst/>
              </p:spPr>
              <p:txBody>
                <a:bodyPr wrap="none" anchor="ctr"/>
                <a:lstStyle/>
                <a:p>
                  <a:pPr>
                    <a:defRPr/>
                  </a:pPr>
                  <a:endParaRPr lang="en-US"/>
                </a:p>
              </p:txBody>
            </p:sp>
            <p:sp>
              <p:nvSpPr>
                <p:cNvPr id="20" name="Oval 13"/>
                <p:cNvSpPr>
                  <a:spLocks noChangeArrowheads="1"/>
                </p:cNvSpPr>
                <p:nvPr userDrawn="1"/>
              </p:nvSpPr>
              <p:spPr bwMode="auto">
                <a:xfrm>
                  <a:off x="720" y="720"/>
                  <a:ext cx="1488" cy="1344"/>
                </a:xfrm>
                <a:prstGeom prst="ellipse">
                  <a:avLst/>
                </a:prstGeom>
                <a:noFill/>
                <a:ln w="9525">
                  <a:solidFill>
                    <a:schemeClr val="accent1"/>
                  </a:solidFill>
                  <a:round/>
                  <a:headEnd/>
                  <a:tailEnd/>
                </a:ln>
                <a:effectLst/>
              </p:spPr>
              <p:txBody>
                <a:bodyPr wrap="none" anchor="ctr"/>
                <a:lstStyle/>
                <a:p>
                  <a:pPr>
                    <a:defRPr/>
                  </a:pPr>
                  <a:endParaRPr lang="en-US"/>
                </a:p>
              </p:txBody>
            </p:sp>
            <p:sp>
              <p:nvSpPr>
                <p:cNvPr id="21" name="Oval 14"/>
                <p:cNvSpPr>
                  <a:spLocks noChangeArrowheads="1"/>
                </p:cNvSpPr>
                <p:nvPr userDrawn="1"/>
              </p:nvSpPr>
              <p:spPr bwMode="auto">
                <a:xfrm>
                  <a:off x="911" y="912"/>
                  <a:ext cx="1105" cy="959"/>
                </a:xfrm>
                <a:prstGeom prst="ellipse">
                  <a:avLst/>
                </a:prstGeom>
                <a:noFill/>
                <a:ln w="9525">
                  <a:solidFill>
                    <a:schemeClr val="accent1"/>
                  </a:solidFill>
                  <a:prstDash val="sysDot"/>
                  <a:round/>
                  <a:headEnd/>
                  <a:tailEnd/>
                </a:ln>
                <a:effectLst/>
              </p:spPr>
              <p:txBody>
                <a:bodyPr wrap="none" anchor="ctr"/>
                <a:lstStyle/>
                <a:p>
                  <a:pPr>
                    <a:defRPr/>
                  </a:pPr>
                  <a:endParaRPr lang="en-US"/>
                </a:p>
              </p:txBody>
            </p:sp>
          </p:grpSp>
          <p:grpSp>
            <p:nvGrpSpPr>
              <p:cNvPr id="11" name="Group 15"/>
              <p:cNvGrpSpPr>
                <a:grpSpLocks/>
              </p:cNvGrpSpPr>
              <p:nvPr userDrawn="1"/>
            </p:nvGrpSpPr>
            <p:grpSpPr bwMode="auto">
              <a:xfrm>
                <a:off x="2832" y="96"/>
                <a:ext cx="2736" cy="2592"/>
                <a:chOff x="0" y="0"/>
                <a:chExt cx="2928" cy="2784"/>
              </a:xfrm>
            </p:grpSpPr>
            <p:sp>
              <p:nvSpPr>
                <p:cNvPr id="12" name="Oval 16"/>
                <p:cNvSpPr>
                  <a:spLocks noChangeArrowheads="1"/>
                </p:cNvSpPr>
                <p:nvPr userDrawn="1"/>
              </p:nvSpPr>
              <p:spPr bwMode="auto">
                <a:xfrm>
                  <a:off x="0" y="0"/>
                  <a:ext cx="2928" cy="2784"/>
                </a:xfrm>
                <a:prstGeom prst="ellipse">
                  <a:avLst/>
                </a:prstGeom>
                <a:noFill/>
                <a:ln w="9525">
                  <a:solidFill>
                    <a:schemeClr val="accent1"/>
                  </a:solidFill>
                  <a:round/>
                  <a:headEnd/>
                  <a:tailEnd/>
                </a:ln>
                <a:effectLst/>
              </p:spPr>
              <p:txBody>
                <a:bodyPr wrap="none" anchor="ctr"/>
                <a:lstStyle/>
                <a:p>
                  <a:pPr>
                    <a:defRPr/>
                  </a:pPr>
                  <a:endParaRPr lang="en-US"/>
                </a:p>
              </p:txBody>
            </p:sp>
            <p:sp>
              <p:nvSpPr>
                <p:cNvPr id="13" name="Oval 17"/>
                <p:cNvSpPr>
                  <a:spLocks noChangeArrowheads="1"/>
                </p:cNvSpPr>
                <p:nvPr userDrawn="1"/>
              </p:nvSpPr>
              <p:spPr bwMode="auto">
                <a:xfrm>
                  <a:off x="240" y="240"/>
                  <a:ext cx="2449" cy="2305"/>
                </a:xfrm>
                <a:prstGeom prst="ellipse">
                  <a:avLst/>
                </a:prstGeom>
                <a:noFill/>
                <a:ln w="9525">
                  <a:solidFill>
                    <a:schemeClr val="accent1"/>
                  </a:solidFill>
                  <a:round/>
                  <a:headEnd/>
                  <a:tailEnd/>
                </a:ln>
                <a:effectLst/>
              </p:spPr>
              <p:txBody>
                <a:bodyPr wrap="none" anchor="ctr"/>
                <a:lstStyle/>
                <a:p>
                  <a:pPr>
                    <a:defRPr/>
                  </a:pPr>
                  <a:endParaRPr lang="en-US"/>
                </a:p>
              </p:txBody>
            </p:sp>
            <p:sp>
              <p:nvSpPr>
                <p:cNvPr id="14" name="Oval 18"/>
                <p:cNvSpPr>
                  <a:spLocks noChangeArrowheads="1"/>
                </p:cNvSpPr>
                <p:nvPr userDrawn="1"/>
              </p:nvSpPr>
              <p:spPr bwMode="auto">
                <a:xfrm>
                  <a:off x="481" y="480"/>
                  <a:ext cx="1967" cy="1824"/>
                </a:xfrm>
                <a:prstGeom prst="ellipse">
                  <a:avLst/>
                </a:prstGeom>
                <a:noFill/>
                <a:ln w="9525">
                  <a:solidFill>
                    <a:schemeClr val="accent1"/>
                  </a:solidFill>
                  <a:round/>
                  <a:headEnd/>
                  <a:tailEnd/>
                </a:ln>
                <a:effectLst/>
              </p:spPr>
              <p:txBody>
                <a:bodyPr wrap="none" anchor="ctr"/>
                <a:lstStyle/>
                <a:p>
                  <a:pPr>
                    <a:defRPr/>
                  </a:pPr>
                  <a:endParaRPr lang="en-US"/>
                </a:p>
              </p:txBody>
            </p:sp>
            <p:sp>
              <p:nvSpPr>
                <p:cNvPr id="15" name="Oval 19"/>
                <p:cNvSpPr>
                  <a:spLocks noChangeArrowheads="1"/>
                </p:cNvSpPr>
                <p:nvPr userDrawn="1"/>
              </p:nvSpPr>
              <p:spPr bwMode="auto">
                <a:xfrm>
                  <a:off x="720" y="720"/>
                  <a:ext cx="1488" cy="1345"/>
                </a:xfrm>
                <a:prstGeom prst="ellipse">
                  <a:avLst/>
                </a:prstGeom>
                <a:noFill/>
                <a:ln w="9525">
                  <a:solidFill>
                    <a:schemeClr val="accent1"/>
                  </a:solidFill>
                  <a:round/>
                  <a:headEnd/>
                  <a:tailEnd/>
                </a:ln>
                <a:effectLst/>
              </p:spPr>
              <p:txBody>
                <a:bodyPr wrap="none" anchor="ctr"/>
                <a:lstStyle/>
                <a:p>
                  <a:pPr>
                    <a:defRPr/>
                  </a:pPr>
                  <a:endParaRPr lang="en-US"/>
                </a:p>
              </p:txBody>
            </p:sp>
            <p:sp>
              <p:nvSpPr>
                <p:cNvPr id="16" name="Oval 20"/>
                <p:cNvSpPr>
                  <a:spLocks noChangeArrowheads="1"/>
                </p:cNvSpPr>
                <p:nvPr userDrawn="1"/>
              </p:nvSpPr>
              <p:spPr bwMode="auto">
                <a:xfrm>
                  <a:off x="912" y="912"/>
                  <a:ext cx="1104" cy="960"/>
                </a:xfrm>
                <a:prstGeom prst="ellipse">
                  <a:avLst/>
                </a:prstGeom>
                <a:noFill/>
                <a:ln w="9525">
                  <a:solidFill>
                    <a:schemeClr val="accent1"/>
                  </a:solidFill>
                  <a:prstDash val="sysDot"/>
                  <a:round/>
                  <a:headEnd/>
                  <a:tailEnd/>
                </a:ln>
                <a:effectLst/>
              </p:spPr>
              <p:txBody>
                <a:bodyPr wrap="none" anchor="ctr"/>
                <a:lstStyle/>
                <a:p>
                  <a:pPr>
                    <a:defRPr/>
                  </a:pPr>
                  <a:endParaRPr lang="en-US"/>
                </a:p>
              </p:txBody>
            </p:sp>
          </p:grpSp>
        </p:grpSp>
        <p:sp>
          <p:nvSpPr>
            <p:cNvPr id="6" name="Line 26"/>
            <p:cNvSpPr>
              <a:spLocks noChangeShapeType="1"/>
            </p:cNvSpPr>
            <p:nvPr userDrawn="1"/>
          </p:nvSpPr>
          <p:spPr bwMode="auto">
            <a:xfrm flipH="1">
              <a:off x="0" y="1536"/>
              <a:ext cx="1584" cy="2160"/>
            </a:xfrm>
            <a:prstGeom prst="line">
              <a:avLst/>
            </a:prstGeom>
            <a:noFill/>
            <a:ln w="9525">
              <a:solidFill>
                <a:schemeClr val="accent1"/>
              </a:solidFill>
              <a:prstDash val="dash"/>
              <a:round/>
              <a:headEnd/>
              <a:tailEnd/>
            </a:ln>
            <a:effectLst/>
          </p:spPr>
          <p:txBody>
            <a:bodyPr wrap="none" anchor="ctr"/>
            <a:lstStyle/>
            <a:p>
              <a:pPr>
                <a:defRPr/>
              </a:pPr>
              <a:endParaRPr lang="en-US"/>
            </a:p>
          </p:txBody>
        </p:sp>
        <p:sp>
          <p:nvSpPr>
            <p:cNvPr id="7" name="Line 27"/>
            <p:cNvSpPr>
              <a:spLocks noChangeShapeType="1"/>
            </p:cNvSpPr>
            <p:nvPr userDrawn="1"/>
          </p:nvSpPr>
          <p:spPr bwMode="auto">
            <a:xfrm>
              <a:off x="4176" y="1392"/>
              <a:ext cx="1584" cy="1728"/>
            </a:xfrm>
            <a:prstGeom prst="line">
              <a:avLst/>
            </a:prstGeom>
            <a:noFill/>
            <a:ln w="9525">
              <a:solidFill>
                <a:schemeClr val="accent1"/>
              </a:solidFill>
              <a:prstDash val="dash"/>
              <a:round/>
              <a:headEnd/>
              <a:tailEnd/>
            </a:ln>
            <a:effectLst/>
          </p:spPr>
          <p:txBody>
            <a:bodyPr wrap="none" anchor="ctr"/>
            <a:lstStyle/>
            <a:p>
              <a:pPr>
                <a:defRPr/>
              </a:pPr>
              <a:endParaRPr lang="en-US"/>
            </a:p>
          </p:txBody>
        </p:sp>
        <p:sp>
          <p:nvSpPr>
            <p:cNvPr id="8" name="Line 28"/>
            <p:cNvSpPr>
              <a:spLocks noChangeShapeType="1"/>
            </p:cNvSpPr>
            <p:nvPr userDrawn="1"/>
          </p:nvSpPr>
          <p:spPr bwMode="auto">
            <a:xfrm flipV="1">
              <a:off x="3216" y="0"/>
              <a:ext cx="240" cy="3120"/>
            </a:xfrm>
            <a:prstGeom prst="line">
              <a:avLst/>
            </a:prstGeom>
            <a:noFill/>
            <a:ln w="9525">
              <a:solidFill>
                <a:schemeClr val="accent1"/>
              </a:solidFill>
              <a:round/>
              <a:headEnd/>
              <a:tailEnd/>
            </a:ln>
            <a:effectLst/>
          </p:spPr>
          <p:txBody>
            <a:bodyPr wrap="none" anchor="ctr"/>
            <a:lstStyle/>
            <a:p>
              <a:pPr>
                <a:defRPr/>
              </a:pPr>
              <a:endParaRPr lang="en-US"/>
            </a:p>
          </p:txBody>
        </p:sp>
      </p:grpSp>
      <p:sp>
        <p:nvSpPr>
          <p:cNvPr id="2069" name="Rectangle 21"/>
          <p:cNvSpPr>
            <a:spLocks noGrp="1" noChangeArrowheads="1"/>
          </p:cNvSpPr>
          <p:nvPr>
            <p:ph type="ctrTitle"/>
          </p:nvPr>
        </p:nvSpPr>
        <p:spPr>
          <a:xfrm>
            <a:off x="685800" y="2286000"/>
            <a:ext cx="7772400" cy="1143000"/>
          </a:xfrm>
        </p:spPr>
        <p:txBody>
          <a:bodyPr/>
          <a:lstStyle>
            <a:lvl1pPr>
              <a:defRPr/>
            </a:lvl1pPr>
          </a:lstStyle>
          <a:p>
            <a:r>
              <a:rPr lang="es-ES"/>
              <a:t>Haga clic para modificar el estilo de título del patrón</a:t>
            </a:r>
          </a:p>
        </p:txBody>
      </p:sp>
      <p:sp>
        <p:nvSpPr>
          <p:cNvPr id="2070" name="Rectangle 22"/>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s-ES"/>
              <a:t>Haga clic para modificar el estilo de subtítulo del patrón</a:t>
            </a:r>
          </a:p>
        </p:txBody>
      </p:sp>
      <p:sp>
        <p:nvSpPr>
          <p:cNvPr id="27" name="Rectangle 23"/>
          <p:cNvSpPr>
            <a:spLocks noGrp="1" noChangeArrowheads="1"/>
          </p:cNvSpPr>
          <p:nvPr>
            <p:ph type="dt" sz="half" idx="10"/>
          </p:nvPr>
        </p:nvSpPr>
        <p:spPr/>
        <p:txBody>
          <a:bodyPr/>
          <a:lstStyle>
            <a:lvl1pPr>
              <a:defRPr b="0" smtClean="0"/>
            </a:lvl1pPr>
          </a:lstStyle>
          <a:p>
            <a:pPr>
              <a:defRPr/>
            </a:pPr>
            <a:endParaRPr lang="es-ES"/>
          </a:p>
        </p:txBody>
      </p:sp>
      <p:sp>
        <p:nvSpPr>
          <p:cNvPr id="28" name="Rectangle 24"/>
          <p:cNvSpPr>
            <a:spLocks noGrp="1" noChangeArrowheads="1"/>
          </p:cNvSpPr>
          <p:nvPr>
            <p:ph type="ftr" sz="quarter" idx="11"/>
          </p:nvPr>
        </p:nvSpPr>
        <p:spPr/>
        <p:txBody>
          <a:bodyPr/>
          <a:lstStyle>
            <a:lvl1pPr>
              <a:defRPr b="0" smtClean="0"/>
            </a:lvl1pPr>
          </a:lstStyle>
          <a:p>
            <a:pPr>
              <a:defRPr/>
            </a:pPr>
            <a:endParaRPr lang="es-ES"/>
          </a:p>
        </p:txBody>
      </p:sp>
      <p:sp>
        <p:nvSpPr>
          <p:cNvPr id="29" name="Rectangle 25"/>
          <p:cNvSpPr>
            <a:spLocks noGrp="1" noChangeArrowheads="1"/>
          </p:cNvSpPr>
          <p:nvPr>
            <p:ph type="sldNum" sz="quarter" idx="12"/>
          </p:nvPr>
        </p:nvSpPr>
        <p:spPr/>
        <p:txBody>
          <a:bodyPr/>
          <a:lstStyle>
            <a:lvl1pPr>
              <a:defRPr b="0" smtClean="0"/>
            </a:lvl1pPr>
          </a:lstStyle>
          <a:p>
            <a:pPr>
              <a:defRPr/>
            </a:pPr>
            <a:fld id="{79718884-08C0-467E-9DCB-C4A06BE7F589}"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EE47A8A-DE6B-40B0-B233-F53D75D0CB7C}"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F692079C-27B1-46E4-8219-2F3AF0AFB98A}"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5BE7812E-E283-4C5A-8749-49420F390E57}"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6E1F87CB-BA7F-492C-954D-06566B0F169B}"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16A8CE40-8D9D-4E96-BA13-F91464846796}"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F6A5CD45-EA41-4EA4-8E75-6AAF78E15132}"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C512FCBA-835E-4F30-BC29-097F91855563}"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F7195789-F3AB-4495-A20F-5D192A4199AB}"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2294DC9-D6B2-426E-A4BB-AA0662913EF9}"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345271E-CDE4-41F3-BED5-2FADB151D35F}"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2050" name="Group 25"/>
          <p:cNvGrpSpPr>
            <a:grpSpLocks/>
          </p:cNvGrpSpPr>
          <p:nvPr/>
        </p:nvGrpSpPr>
        <p:grpSpPr bwMode="auto">
          <a:xfrm>
            <a:off x="0" y="0"/>
            <a:ext cx="8839200" cy="6858000"/>
            <a:chOff x="0" y="0"/>
            <a:chExt cx="5568" cy="4320"/>
          </a:xfrm>
        </p:grpSpPr>
        <p:grpSp>
          <p:nvGrpSpPr>
            <p:cNvPr id="2056" name="Group 12"/>
            <p:cNvGrpSpPr>
              <a:grpSpLocks/>
            </p:cNvGrpSpPr>
            <p:nvPr userDrawn="1"/>
          </p:nvGrpSpPr>
          <p:grpSpPr bwMode="auto">
            <a:xfrm>
              <a:off x="0" y="0"/>
              <a:ext cx="3216" cy="3072"/>
              <a:chOff x="0" y="0"/>
              <a:chExt cx="2928" cy="2784"/>
            </a:xfrm>
          </p:grpSpPr>
          <p:sp>
            <p:nvSpPr>
              <p:cNvPr id="1031" name="Oval 7"/>
              <p:cNvSpPr>
                <a:spLocks noChangeArrowheads="1"/>
              </p:cNvSpPr>
              <p:nvPr userDrawn="1"/>
            </p:nvSpPr>
            <p:spPr bwMode="auto">
              <a:xfrm>
                <a:off x="0" y="0"/>
                <a:ext cx="2928" cy="2784"/>
              </a:xfrm>
              <a:prstGeom prst="ellipse">
                <a:avLst/>
              </a:prstGeom>
              <a:noFill/>
              <a:ln w="9525">
                <a:solidFill>
                  <a:schemeClr val="accent1"/>
                </a:solidFill>
                <a:round/>
                <a:headEnd/>
                <a:tailEnd/>
              </a:ln>
              <a:effectLst/>
            </p:spPr>
            <p:txBody>
              <a:bodyPr wrap="none" anchor="ctr"/>
              <a:lstStyle/>
              <a:p>
                <a:pPr>
                  <a:defRPr/>
                </a:pPr>
                <a:endParaRPr lang="en-US"/>
              </a:p>
            </p:txBody>
          </p:sp>
          <p:sp>
            <p:nvSpPr>
              <p:cNvPr id="1032" name="Oval 8"/>
              <p:cNvSpPr>
                <a:spLocks noChangeArrowheads="1"/>
              </p:cNvSpPr>
              <p:nvPr userDrawn="1"/>
            </p:nvSpPr>
            <p:spPr bwMode="auto">
              <a:xfrm>
                <a:off x="240" y="240"/>
                <a:ext cx="2447" cy="2304"/>
              </a:xfrm>
              <a:prstGeom prst="ellipse">
                <a:avLst/>
              </a:prstGeom>
              <a:noFill/>
              <a:ln w="9525">
                <a:solidFill>
                  <a:schemeClr val="accent1"/>
                </a:solidFill>
                <a:round/>
                <a:headEnd/>
                <a:tailEnd/>
              </a:ln>
              <a:effectLst/>
            </p:spPr>
            <p:txBody>
              <a:bodyPr wrap="none" anchor="ctr"/>
              <a:lstStyle/>
              <a:p>
                <a:pPr>
                  <a:defRPr/>
                </a:pPr>
                <a:endParaRPr lang="en-US"/>
              </a:p>
            </p:txBody>
          </p:sp>
          <p:sp>
            <p:nvSpPr>
              <p:cNvPr id="1033" name="Oval 9"/>
              <p:cNvSpPr>
                <a:spLocks noChangeArrowheads="1"/>
              </p:cNvSpPr>
              <p:nvPr userDrawn="1"/>
            </p:nvSpPr>
            <p:spPr bwMode="auto">
              <a:xfrm>
                <a:off x="480" y="480"/>
                <a:ext cx="1968" cy="1823"/>
              </a:xfrm>
              <a:prstGeom prst="ellipse">
                <a:avLst/>
              </a:prstGeom>
              <a:noFill/>
              <a:ln w="9525">
                <a:solidFill>
                  <a:schemeClr val="accent1"/>
                </a:solidFill>
                <a:round/>
                <a:headEnd/>
                <a:tailEnd/>
              </a:ln>
              <a:effectLst/>
            </p:spPr>
            <p:txBody>
              <a:bodyPr wrap="none" anchor="ctr"/>
              <a:lstStyle/>
              <a:p>
                <a:pPr>
                  <a:defRPr/>
                </a:pPr>
                <a:endParaRPr lang="en-US"/>
              </a:p>
            </p:txBody>
          </p:sp>
          <p:sp>
            <p:nvSpPr>
              <p:cNvPr id="1034" name="Oval 10"/>
              <p:cNvSpPr>
                <a:spLocks noChangeArrowheads="1"/>
              </p:cNvSpPr>
              <p:nvPr userDrawn="1"/>
            </p:nvSpPr>
            <p:spPr bwMode="auto">
              <a:xfrm>
                <a:off x="720" y="720"/>
                <a:ext cx="1488" cy="1345"/>
              </a:xfrm>
              <a:prstGeom prst="ellipse">
                <a:avLst/>
              </a:prstGeom>
              <a:noFill/>
              <a:ln w="9525">
                <a:solidFill>
                  <a:schemeClr val="accent1"/>
                </a:solidFill>
                <a:round/>
                <a:headEnd/>
                <a:tailEnd/>
              </a:ln>
              <a:effectLst/>
            </p:spPr>
            <p:txBody>
              <a:bodyPr wrap="none" anchor="ctr"/>
              <a:lstStyle/>
              <a:p>
                <a:pPr>
                  <a:defRPr/>
                </a:pPr>
                <a:endParaRPr lang="en-US"/>
              </a:p>
            </p:txBody>
          </p:sp>
          <p:sp>
            <p:nvSpPr>
              <p:cNvPr id="1035" name="Oval 11"/>
              <p:cNvSpPr>
                <a:spLocks noChangeArrowheads="1"/>
              </p:cNvSpPr>
              <p:nvPr userDrawn="1"/>
            </p:nvSpPr>
            <p:spPr bwMode="auto">
              <a:xfrm>
                <a:off x="912" y="912"/>
                <a:ext cx="1103" cy="961"/>
              </a:xfrm>
              <a:prstGeom prst="ellipse">
                <a:avLst/>
              </a:prstGeom>
              <a:noFill/>
              <a:ln w="9525">
                <a:solidFill>
                  <a:schemeClr val="accent1"/>
                </a:solidFill>
                <a:prstDash val="sysDot"/>
                <a:round/>
                <a:headEnd/>
                <a:tailEnd/>
              </a:ln>
              <a:effectLst/>
            </p:spPr>
            <p:txBody>
              <a:bodyPr wrap="none" anchor="ctr"/>
              <a:lstStyle/>
              <a:p>
                <a:pPr>
                  <a:defRPr/>
                </a:pPr>
                <a:endParaRPr lang="en-US"/>
              </a:p>
            </p:txBody>
          </p:sp>
        </p:grpSp>
        <p:grpSp>
          <p:nvGrpSpPr>
            <p:cNvPr id="2057" name="Group 13"/>
            <p:cNvGrpSpPr>
              <a:grpSpLocks/>
            </p:cNvGrpSpPr>
            <p:nvPr userDrawn="1"/>
          </p:nvGrpSpPr>
          <p:grpSpPr bwMode="auto">
            <a:xfrm>
              <a:off x="2016" y="2016"/>
              <a:ext cx="2448" cy="2304"/>
              <a:chOff x="0" y="0"/>
              <a:chExt cx="2928" cy="2784"/>
            </a:xfrm>
          </p:grpSpPr>
          <p:sp>
            <p:nvSpPr>
              <p:cNvPr id="1038" name="Oval 14"/>
              <p:cNvSpPr>
                <a:spLocks noChangeArrowheads="1"/>
              </p:cNvSpPr>
              <p:nvPr userDrawn="1"/>
            </p:nvSpPr>
            <p:spPr bwMode="auto">
              <a:xfrm>
                <a:off x="0" y="0"/>
                <a:ext cx="2928" cy="2784"/>
              </a:xfrm>
              <a:prstGeom prst="ellipse">
                <a:avLst/>
              </a:prstGeom>
              <a:noFill/>
              <a:ln w="9525">
                <a:solidFill>
                  <a:schemeClr val="accent1"/>
                </a:solidFill>
                <a:round/>
                <a:headEnd/>
                <a:tailEnd/>
              </a:ln>
              <a:effectLst/>
            </p:spPr>
            <p:txBody>
              <a:bodyPr wrap="none" anchor="ctr"/>
              <a:lstStyle/>
              <a:p>
                <a:pPr>
                  <a:defRPr/>
                </a:pPr>
                <a:endParaRPr lang="en-US"/>
              </a:p>
            </p:txBody>
          </p:sp>
          <p:sp>
            <p:nvSpPr>
              <p:cNvPr id="1039" name="Oval 15"/>
              <p:cNvSpPr>
                <a:spLocks noChangeArrowheads="1"/>
              </p:cNvSpPr>
              <p:nvPr userDrawn="1"/>
            </p:nvSpPr>
            <p:spPr bwMode="auto">
              <a:xfrm>
                <a:off x="240" y="240"/>
                <a:ext cx="2447" cy="2303"/>
              </a:xfrm>
              <a:prstGeom prst="ellipse">
                <a:avLst/>
              </a:prstGeom>
              <a:noFill/>
              <a:ln w="9525">
                <a:solidFill>
                  <a:schemeClr val="accent1"/>
                </a:solidFill>
                <a:round/>
                <a:headEnd/>
                <a:tailEnd/>
              </a:ln>
              <a:effectLst/>
            </p:spPr>
            <p:txBody>
              <a:bodyPr wrap="none" anchor="ctr"/>
              <a:lstStyle/>
              <a:p>
                <a:pPr>
                  <a:defRPr/>
                </a:pPr>
                <a:endParaRPr lang="en-US"/>
              </a:p>
            </p:txBody>
          </p:sp>
          <p:sp>
            <p:nvSpPr>
              <p:cNvPr id="1040" name="Oval 16"/>
              <p:cNvSpPr>
                <a:spLocks noChangeArrowheads="1"/>
              </p:cNvSpPr>
              <p:nvPr userDrawn="1"/>
            </p:nvSpPr>
            <p:spPr bwMode="auto">
              <a:xfrm>
                <a:off x="480" y="480"/>
                <a:ext cx="1969" cy="1825"/>
              </a:xfrm>
              <a:prstGeom prst="ellipse">
                <a:avLst/>
              </a:prstGeom>
              <a:noFill/>
              <a:ln w="9525">
                <a:solidFill>
                  <a:schemeClr val="accent1"/>
                </a:solidFill>
                <a:round/>
                <a:headEnd/>
                <a:tailEnd/>
              </a:ln>
              <a:effectLst/>
            </p:spPr>
            <p:txBody>
              <a:bodyPr wrap="none" anchor="ctr"/>
              <a:lstStyle/>
              <a:p>
                <a:pPr>
                  <a:defRPr/>
                </a:pPr>
                <a:endParaRPr lang="en-US"/>
              </a:p>
            </p:txBody>
          </p:sp>
          <p:sp>
            <p:nvSpPr>
              <p:cNvPr id="1041" name="Oval 17"/>
              <p:cNvSpPr>
                <a:spLocks noChangeArrowheads="1"/>
              </p:cNvSpPr>
              <p:nvPr userDrawn="1"/>
            </p:nvSpPr>
            <p:spPr bwMode="auto">
              <a:xfrm>
                <a:off x="720" y="720"/>
                <a:ext cx="1488" cy="1344"/>
              </a:xfrm>
              <a:prstGeom prst="ellipse">
                <a:avLst/>
              </a:prstGeom>
              <a:noFill/>
              <a:ln w="9525">
                <a:solidFill>
                  <a:schemeClr val="accent1"/>
                </a:solidFill>
                <a:round/>
                <a:headEnd/>
                <a:tailEnd/>
              </a:ln>
              <a:effectLst/>
            </p:spPr>
            <p:txBody>
              <a:bodyPr wrap="none" anchor="ctr"/>
              <a:lstStyle/>
              <a:p>
                <a:pPr>
                  <a:defRPr/>
                </a:pPr>
                <a:endParaRPr lang="en-US"/>
              </a:p>
            </p:txBody>
          </p:sp>
          <p:sp>
            <p:nvSpPr>
              <p:cNvPr id="1042" name="Oval 18"/>
              <p:cNvSpPr>
                <a:spLocks noChangeArrowheads="1"/>
              </p:cNvSpPr>
              <p:nvPr userDrawn="1"/>
            </p:nvSpPr>
            <p:spPr bwMode="auto">
              <a:xfrm>
                <a:off x="911" y="912"/>
                <a:ext cx="1105" cy="959"/>
              </a:xfrm>
              <a:prstGeom prst="ellipse">
                <a:avLst/>
              </a:prstGeom>
              <a:noFill/>
              <a:ln w="9525">
                <a:solidFill>
                  <a:schemeClr val="accent1"/>
                </a:solidFill>
                <a:prstDash val="sysDot"/>
                <a:round/>
                <a:headEnd/>
                <a:tailEnd/>
              </a:ln>
              <a:effectLst/>
            </p:spPr>
            <p:txBody>
              <a:bodyPr wrap="none" anchor="ctr"/>
              <a:lstStyle/>
              <a:p>
                <a:pPr>
                  <a:defRPr/>
                </a:pPr>
                <a:endParaRPr lang="en-US"/>
              </a:p>
            </p:txBody>
          </p:sp>
        </p:grpSp>
        <p:grpSp>
          <p:nvGrpSpPr>
            <p:cNvPr id="2058" name="Group 19"/>
            <p:cNvGrpSpPr>
              <a:grpSpLocks/>
            </p:cNvGrpSpPr>
            <p:nvPr userDrawn="1"/>
          </p:nvGrpSpPr>
          <p:grpSpPr bwMode="auto">
            <a:xfrm>
              <a:off x="2832" y="96"/>
              <a:ext cx="2736" cy="2592"/>
              <a:chOff x="0" y="0"/>
              <a:chExt cx="2928" cy="2784"/>
            </a:xfrm>
          </p:grpSpPr>
          <p:sp>
            <p:nvSpPr>
              <p:cNvPr id="1044" name="Oval 20"/>
              <p:cNvSpPr>
                <a:spLocks noChangeArrowheads="1"/>
              </p:cNvSpPr>
              <p:nvPr userDrawn="1"/>
            </p:nvSpPr>
            <p:spPr bwMode="auto">
              <a:xfrm>
                <a:off x="0" y="0"/>
                <a:ext cx="2928" cy="2784"/>
              </a:xfrm>
              <a:prstGeom prst="ellipse">
                <a:avLst/>
              </a:prstGeom>
              <a:noFill/>
              <a:ln w="9525">
                <a:solidFill>
                  <a:schemeClr val="accent1"/>
                </a:solidFill>
                <a:round/>
                <a:headEnd/>
                <a:tailEnd/>
              </a:ln>
              <a:effectLst/>
            </p:spPr>
            <p:txBody>
              <a:bodyPr wrap="none" anchor="ctr"/>
              <a:lstStyle/>
              <a:p>
                <a:pPr>
                  <a:defRPr/>
                </a:pPr>
                <a:endParaRPr lang="en-US"/>
              </a:p>
            </p:txBody>
          </p:sp>
          <p:sp>
            <p:nvSpPr>
              <p:cNvPr id="1045" name="Oval 21"/>
              <p:cNvSpPr>
                <a:spLocks noChangeArrowheads="1"/>
              </p:cNvSpPr>
              <p:nvPr userDrawn="1"/>
            </p:nvSpPr>
            <p:spPr bwMode="auto">
              <a:xfrm>
                <a:off x="240" y="240"/>
                <a:ext cx="2449" cy="2305"/>
              </a:xfrm>
              <a:prstGeom prst="ellipse">
                <a:avLst/>
              </a:prstGeom>
              <a:noFill/>
              <a:ln w="9525">
                <a:solidFill>
                  <a:schemeClr val="accent1"/>
                </a:solidFill>
                <a:round/>
                <a:headEnd/>
                <a:tailEnd/>
              </a:ln>
              <a:effectLst/>
            </p:spPr>
            <p:txBody>
              <a:bodyPr wrap="none" anchor="ctr"/>
              <a:lstStyle/>
              <a:p>
                <a:pPr>
                  <a:defRPr/>
                </a:pPr>
                <a:endParaRPr lang="en-US"/>
              </a:p>
            </p:txBody>
          </p:sp>
          <p:sp>
            <p:nvSpPr>
              <p:cNvPr id="1046" name="Oval 22"/>
              <p:cNvSpPr>
                <a:spLocks noChangeArrowheads="1"/>
              </p:cNvSpPr>
              <p:nvPr userDrawn="1"/>
            </p:nvSpPr>
            <p:spPr bwMode="auto">
              <a:xfrm>
                <a:off x="481" y="480"/>
                <a:ext cx="1967" cy="1824"/>
              </a:xfrm>
              <a:prstGeom prst="ellipse">
                <a:avLst/>
              </a:prstGeom>
              <a:noFill/>
              <a:ln w="9525">
                <a:solidFill>
                  <a:schemeClr val="accent1"/>
                </a:solidFill>
                <a:round/>
                <a:headEnd/>
                <a:tailEnd/>
              </a:ln>
              <a:effectLst/>
            </p:spPr>
            <p:txBody>
              <a:bodyPr wrap="none" anchor="ctr"/>
              <a:lstStyle/>
              <a:p>
                <a:pPr>
                  <a:defRPr/>
                </a:pPr>
                <a:endParaRPr lang="en-US"/>
              </a:p>
            </p:txBody>
          </p:sp>
          <p:sp>
            <p:nvSpPr>
              <p:cNvPr id="1047" name="Oval 23"/>
              <p:cNvSpPr>
                <a:spLocks noChangeArrowheads="1"/>
              </p:cNvSpPr>
              <p:nvPr userDrawn="1"/>
            </p:nvSpPr>
            <p:spPr bwMode="auto">
              <a:xfrm>
                <a:off x="720" y="720"/>
                <a:ext cx="1488" cy="1345"/>
              </a:xfrm>
              <a:prstGeom prst="ellipse">
                <a:avLst/>
              </a:prstGeom>
              <a:noFill/>
              <a:ln w="9525">
                <a:solidFill>
                  <a:schemeClr val="accent1"/>
                </a:solidFill>
                <a:round/>
                <a:headEnd/>
                <a:tailEnd/>
              </a:ln>
              <a:effectLst/>
            </p:spPr>
            <p:txBody>
              <a:bodyPr wrap="none" anchor="ctr"/>
              <a:lstStyle/>
              <a:p>
                <a:pPr>
                  <a:defRPr/>
                </a:pPr>
                <a:endParaRPr lang="en-US"/>
              </a:p>
            </p:txBody>
          </p:sp>
          <p:sp>
            <p:nvSpPr>
              <p:cNvPr id="1048" name="Oval 24"/>
              <p:cNvSpPr>
                <a:spLocks noChangeArrowheads="1"/>
              </p:cNvSpPr>
              <p:nvPr userDrawn="1"/>
            </p:nvSpPr>
            <p:spPr bwMode="auto">
              <a:xfrm>
                <a:off x="912" y="912"/>
                <a:ext cx="1104" cy="960"/>
              </a:xfrm>
              <a:prstGeom prst="ellipse">
                <a:avLst/>
              </a:prstGeom>
              <a:noFill/>
              <a:ln w="9525">
                <a:solidFill>
                  <a:schemeClr val="accent1"/>
                </a:solidFill>
                <a:prstDash val="sysDot"/>
                <a:round/>
                <a:headEnd/>
                <a:tailEnd/>
              </a:ln>
              <a:effectLst/>
            </p:spPr>
            <p:txBody>
              <a:bodyPr wrap="none" anchor="ctr"/>
              <a:lstStyle/>
              <a:p>
                <a:pPr>
                  <a:defRPr/>
                </a:pPr>
                <a:endParaRPr lang="en-US"/>
              </a:p>
            </p:txBody>
          </p:sp>
        </p:grpSp>
      </p:grpSp>
      <p:sp>
        <p:nvSpPr>
          <p:cNvPr id="2051"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2052"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smtClean="0">
                <a:latin typeface="+mn-lt"/>
              </a:defRPr>
            </a:lvl1pPr>
          </a:lstStyle>
          <a:p>
            <a:pPr>
              <a:defRPr/>
            </a:pPr>
            <a:endParaRPr lang="es-E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1" smtClean="0">
                <a:latin typeface="+mn-lt"/>
              </a:defRPr>
            </a:lvl1pPr>
          </a:lstStyle>
          <a:p>
            <a:pPr>
              <a:defRPr/>
            </a:pPr>
            <a:endParaRPr lang="es-E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latin typeface="+mn-lt"/>
              </a:defRPr>
            </a:lvl1pPr>
          </a:lstStyle>
          <a:p>
            <a:pPr>
              <a:defRPr/>
            </a:pPr>
            <a:fld id="{09863E99-07C4-4DEC-884D-AD9F925D5A82}" type="slidenum">
              <a:rPr lang="es-ES"/>
              <a:pPr>
                <a:defRPr/>
              </a:pPr>
              <a:t>‹Nº›</a:t>
            </a:fld>
            <a:endParaRPr lang="es-ES"/>
          </a:p>
        </p:txBody>
      </p:sp>
    </p:spTree>
  </p:cSld>
  <p:clrMap bg1="dk2" tx1="lt1" bg2="dk1" tx2="lt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11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110000"/>
        <a:buChar char="•"/>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110000"/>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latin typeface="+mn-lt"/>
        </a:defRPr>
      </a:lvl5pPr>
      <a:lvl6pPr marL="2514600" indent="-228600" algn="l" rtl="0" fontAlgn="base">
        <a:spcBef>
          <a:spcPct val="20000"/>
        </a:spcBef>
        <a:spcAft>
          <a:spcPct val="0"/>
        </a:spcAft>
        <a:buClr>
          <a:schemeClr val="tx1"/>
        </a:buClr>
        <a:buChar char="•"/>
        <a:defRPr sz="2000">
          <a:solidFill>
            <a:schemeClr val="tx1"/>
          </a:solidFill>
          <a:latin typeface="+mn-lt"/>
        </a:defRPr>
      </a:lvl6pPr>
      <a:lvl7pPr marL="2971800" indent="-228600" algn="l" rtl="0" fontAlgn="base">
        <a:spcBef>
          <a:spcPct val="20000"/>
        </a:spcBef>
        <a:spcAft>
          <a:spcPct val="0"/>
        </a:spcAft>
        <a:buClr>
          <a:schemeClr val="tx1"/>
        </a:buClr>
        <a:buChar char="•"/>
        <a:defRPr sz="2000">
          <a:solidFill>
            <a:schemeClr val="tx1"/>
          </a:solidFill>
          <a:latin typeface="+mn-lt"/>
        </a:defRPr>
      </a:lvl7pPr>
      <a:lvl8pPr marL="3429000" indent="-228600" algn="l" rtl="0" fontAlgn="base">
        <a:spcBef>
          <a:spcPct val="20000"/>
        </a:spcBef>
        <a:spcAft>
          <a:spcPct val="0"/>
        </a:spcAft>
        <a:buClr>
          <a:schemeClr val="tx1"/>
        </a:buClr>
        <a:buChar char="•"/>
        <a:defRPr sz="2000">
          <a:solidFill>
            <a:schemeClr val="tx1"/>
          </a:solidFill>
          <a:latin typeface="+mn-lt"/>
        </a:defRPr>
      </a:lvl8pPr>
      <a:lvl9pPr marL="3886200" indent="-228600" algn="l" rtl="0" fontAlgn="base">
        <a:spcBef>
          <a:spcPct val="20000"/>
        </a:spcBef>
        <a:spcAft>
          <a:spcPct val="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9.wmf"/><Relationship Id="rId2" Type="http://schemas.openxmlformats.org/officeDocument/2006/relationships/slideLayout" Target="../slideLayouts/slideLayout6.xml"/><Relationship Id="rId16" Type="http://schemas.openxmlformats.org/officeDocument/2006/relationships/image" Target="../media/image11.wmf"/><Relationship Id="rId1" Type="http://schemas.openxmlformats.org/officeDocument/2006/relationships/vmlDrawing" Target="../drawings/vmlDrawing1.vml"/><Relationship Id="rId6" Type="http://schemas.openxmlformats.org/officeDocument/2006/relationships/image" Target="../media/image6.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4.bin"/><Relationship Id="rId14" Type="http://schemas.openxmlformats.org/officeDocument/2006/relationships/image" Target="../media/image10.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3.png"/><Relationship Id="rId7" Type="http://schemas.openxmlformats.org/officeDocument/2006/relationships/image" Target="../media/image19.jpe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1.png"/><Relationship Id="rId4" Type="http://schemas.openxmlformats.org/officeDocument/2006/relationships/oleObject" Target="../embeddings/oleObject8.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34.wmf"/><Relationship Id="rId5" Type="http://schemas.openxmlformats.org/officeDocument/2006/relationships/oleObject" Target="../embeddings/oleObject10.bin"/><Relationship Id="rId4" Type="http://schemas.openxmlformats.org/officeDocument/2006/relationships/image" Target="../media/image33.wmf"/></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8" Type="http://schemas.openxmlformats.org/officeDocument/2006/relationships/image" Target="../media/image42.wmf"/><Relationship Id="rId13"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44.wmf"/><Relationship Id="rId17" Type="http://schemas.openxmlformats.org/officeDocument/2006/relationships/image" Target="../media/image48.png"/><Relationship Id="rId2" Type="http://schemas.openxmlformats.org/officeDocument/2006/relationships/slideLayout" Target="../slideLayouts/slideLayout6.xml"/><Relationship Id="rId16" Type="http://schemas.openxmlformats.org/officeDocument/2006/relationships/image" Target="../media/image47.png"/><Relationship Id="rId1" Type="http://schemas.openxmlformats.org/officeDocument/2006/relationships/vmlDrawing" Target="../drawings/vmlDrawing4.vml"/><Relationship Id="rId6" Type="http://schemas.openxmlformats.org/officeDocument/2006/relationships/image" Target="../media/image41.wmf"/><Relationship Id="rId11" Type="http://schemas.openxmlformats.org/officeDocument/2006/relationships/oleObject" Target="../embeddings/oleObject15.bin"/><Relationship Id="rId5" Type="http://schemas.openxmlformats.org/officeDocument/2006/relationships/oleObject" Target="../embeddings/oleObject12.bin"/><Relationship Id="rId15" Type="http://schemas.openxmlformats.org/officeDocument/2006/relationships/image" Target="../media/image46.png"/><Relationship Id="rId10" Type="http://schemas.openxmlformats.org/officeDocument/2006/relationships/image" Target="../media/image43.wmf"/><Relationship Id="rId4" Type="http://schemas.openxmlformats.org/officeDocument/2006/relationships/image" Target="../media/image40.wmf"/><Relationship Id="rId9" Type="http://schemas.openxmlformats.org/officeDocument/2006/relationships/oleObject" Target="../embeddings/oleObject14.bin"/><Relationship Id="rId14" Type="http://schemas.openxmlformats.org/officeDocument/2006/relationships/image" Target="../media/image45.w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54.wmf"/><Relationship Id="rId5" Type="http://schemas.openxmlformats.org/officeDocument/2006/relationships/oleObject" Target="../embeddings/oleObject18.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20.bin"/></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60.png"/><Relationship Id="rId7" Type="http://schemas.openxmlformats.org/officeDocument/2006/relationships/image" Target="../media/image58.wmf"/><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oleObject" Target="../embeddings/oleObject22.bin"/><Relationship Id="rId5" Type="http://schemas.openxmlformats.org/officeDocument/2006/relationships/image" Target="../media/image57.wmf"/><Relationship Id="rId4" Type="http://schemas.openxmlformats.org/officeDocument/2006/relationships/oleObject" Target="../embeddings/oleObject21.bin"/><Relationship Id="rId9" Type="http://schemas.openxmlformats.org/officeDocument/2006/relationships/image" Target="../media/image59.wmf"/></Relationships>
</file>

<file path=ppt/slides/_rels/slide8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 Id="rId4" Type="http://schemas.openxmlformats.org/officeDocument/2006/relationships/image" Target="../media/image8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6.xml"/><Relationship Id="rId4" Type="http://schemas.openxmlformats.org/officeDocument/2006/relationships/image" Target="../media/image109.png"/></Relationships>
</file>

<file path=ppt/slides/_rels/slide16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28625" y="0"/>
            <a:ext cx="7848600" cy="914400"/>
          </a:xfrm>
        </p:spPr>
        <p:txBody>
          <a:bodyPr/>
          <a:lstStyle/>
          <a:p>
            <a:pPr eaLnBrk="1" hangingPunct="1"/>
            <a:r>
              <a:rPr lang="es-ES_tradnl" sz="2800" smtClean="0">
                <a:solidFill>
                  <a:srgbClr val="FF3300"/>
                </a:solidFill>
                <a:latin typeface="Comic Sans MS" pitchFamily="66" charset="0"/>
              </a:rPr>
              <a:t>PROTECCIONES ELECTRICASDE SEP’s</a:t>
            </a:r>
            <a:endParaRPr lang="es-ES" sz="2800" smtClean="0">
              <a:solidFill>
                <a:srgbClr val="FF3300"/>
              </a:solidFill>
              <a:latin typeface="Comic Sans MS" pitchFamily="66" charset="0"/>
            </a:endParaRPr>
          </a:p>
        </p:txBody>
      </p:sp>
      <p:grpSp>
        <p:nvGrpSpPr>
          <p:cNvPr id="4099" name="Group 44"/>
          <p:cNvGrpSpPr>
            <a:grpSpLocks/>
          </p:cNvGrpSpPr>
          <p:nvPr/>
        </p:nvGrpSpPr>
        <p:grpSpPr bwMode="auto">
          <a:xfrm>
            <a:off x="1643063" y="857250"/>
            <a:ext cx="5643562" cy="4984750"/>
            <a:chOff x="972" y="1846"/>
            <a:chExt cx="2597" cy="2480"/>
          </a:xfrm>
        </p:grpSpPr>
        <p:sp>
          <p:nvSpPr>
            <p:cNvPr id="4101" name="Rectangle 13"/>
            <p:cNvSpPr>
              <a:spLocks noChangeArrowheads="1"/>
            </p:cNvSpPr>
            <p:nvPr/>
          </p:nvSpPr>
          <p:spPr bwMode="auto">
            <a:xfrm>
              <a:off x="1080" y="2080"/>
              <a:ext cx="2148" cy="2004"/>
            </a:xfrm>
            <a:prstGeom prst="rect">
              <a:avLst/>
            </a:prstGeom>
            <a:noFill/>
            <a:ln w="9525">
              <a:solidFill>
                <a:srgbClr val="33CC33"/>
              </a:solidFill>
              <a:miter lim="800000"/>
              <a:headEnd/>
              <a:tailEnd/>
            </a:ln>
          </p:spPr>
          <p:txBody>
            <a:bodyPr wrap="none" anchor="ctr"/>
            <a:lstStyle/>
            <a:p>
              <a:endParaRPr lang="en-US"/>
            </a:p>
          </p:txBody>
        </p:sp>
        <p:sp>
          <p:nvSpPr>
            <p:cNvPr id="4102" name="Line 14"/>
            <p:cNvSpPr>
              <a:spLocks noChangeShapeType="1"/>
            </p:cNvSpPr>
            <p:nvPr/>
          </p:nvSpPr>
          <p:spPr bwMode="auto">
            <a:xfrm>
              <a:off x="1334" y="2080"/>
              <a:ext cx="0" cy="2004"/>
            </a:xfrm>
            <a:prstGeom prst="line">
              <a:avLst/>
            </a:prstGeom>
            <a:noFill/>
            <a:ln w="9525">
              <a:solidFill>
                <a:srgbClr val="33CC33"/>
              </a:solidFill>
              <a:round/>
              <a:headEnd/>
              <a:tailEnd/>
            </a:ln>
          </p:spPr>
          <p:txBody>
            <a:bodyPr wrap="none" anchor="ctr"/>
            <a:lstStyle/>
            <a:p>
              <a:endParaRPr lang="en-US"/>
            </a:p>
          </p:txBody>
        </p:sp>
        <p:sp>
          <p:nvSpPr>
            <p:cNvPr id="4103" name="Line 15"/>
            <p:cNvSpPr>
              <a:spLocks noChangeShapeType="1"/>
            </p:cNvSpPr>
            <p:nvPr/>
          </p:nvSpPr>
          <p:spPr bwMode="auto">
            <a:xfrm>
              <a:off x="1598" y="2080"/>
              <a:ext cx="0" cy="2004"/>
            </a:xfrm>
            <a:prstGeom prst="line">
              <a:avLst/>
            </a:prstGeom>
            <a:noFill/>
            <a:ln w="9525">
              <a:solidFill>
                <a:srgbClr val="33CC33"/>
              </a:solidFill>
              <a:round/>
              <a:headEnd/>
              <a:tailEnd/>
            </a:ln>
          </p:spPr>
          <p:txBody>
            <a:bodyPr wrap="none" anchor="ctr"/>
            <a:lstStyle/>
            <a:p>
              <a:endParaRPr lang="en-US"/>
            </a:p>
          </p:txBody>
        </p:sp>
        <p:sp>
          <p:nvSpPr>
            <p:cNvPr id="4104" name="Line 16"/>
            <p:cNvSpPr>
              <a:spLocks noChangeShapeType="1"/>
            </p:cNvSpPr>
            <p:nvPr/>
          </p:nvSpPr>
          <p:spPr bwMode="auto">
            <a:xfrm>
              <a:off x="1886" y="2080"/>
              <a:ext cx="0" cy="2004"/>
            </a:xfrm>
            <a:prstGeom prst="line">
              <a:avLst/>
            </a:prstGeom>
            <a:noFill/>
            <a:ln w="9525">
              <a:solidFill>
                <a:srgbClr val="33CC33"/>
              </a:solidFill>
              <a:round/>
              <a:headEnd/>
              <a:tailEnd/>
            </a:ln>
          </p:spPr>
          <p:txBody>
            <a:bodyPr wrap="none" anchor="ctr"/>
            <a:lstStyle/>
            <a:p>
              <a:endParaRPr lang="en-US"/>
            </a:p>
          </p:txBody>
        </p:sp>
        <p:sp>
          <p:nvSpPr>
            <p:cNvPr id="4105" name="Line 17"/>
            <p:cNvSpPr>
              <a:spLocks noChangeShapeType="1"/>
            </p:cNvSpPr>
            <p:nvPr/>
          </p:nvSpPr>
          <p:spPr bwMode="auto">
            <a:xfrm>
              <a:off x="1886" y="2062"/>
              <a:ext cx="0" cy="2052"/>
            </a:xfrm>
            <a:prstGeom prst="line">
              <a:avLst/>
            </a:prstGeom>
            <a:noFill/>
            <a:ln w="38100">
              <a:solidFill>
                <a:srgbClr val="33CC33"/>
              </a:solidFill>
              <a:round/>
              <a:headEnd/>
              <a:tailEnd/>
            </a:ln>
          </p:spPr>
          <p:txBody>
            <a:bodyPr wrap="none" anchor="ctr"/>
            <a:lstStyle/>
            <a:p>
              <a:endParaRPr lang="en-US"/>
            </a:p>
          </p:txBody>
        </p:sp>
        <p:sp>
          <p:nvSpPr>
            <p:cNvPr id="4106" name="Line 18"/>
            <p:cNvSpPr>
              <a:spLocks noChangeShapeType="1"/>
            </p:cNvSpPr>
            <p:nvPr/>
          </p:nvSpPr>
          <p:spPr bwMode="auto">
            <a:xfrm>
              <a:off x="2164" y="2080"/>
              <a:ext cx="0" cy="2004"/>
            </a:xfrm>
            <a:prstGeom prst="line">
              <a:avLst/>
            </a:prstGeom>
            <a:noFill/>
            <a:ln w="9525">
              <a:solidFill>
                <a:srgbClr val="33CC33"/>
              </a:solidFill>
              <a:round/>
              <a:headEnd/>
              <a:tailEnd/>
            </a:ln>
          </p:spPr>
          <p:txBody>
            <a:bodyPr wrap="none" anchor="ctr"/>
            <a:lstStyle/>
            <a:p>
              <a:endParaRPr lang="en-US"/>
            </a:p>
          </p:txBody>
        </p:sp>
        <p:sp>
          <p:nvSpPr>
            <p:cNvPr id="4107" name="Line 19"/>
            <p:cNvSpPr>
              <a:spLocks noChangeShapeType="1"/>
            </p:cNvSpPr>
            <p:nvPr/>
          </p:nvSpPr>
          <p:spPr bwMode="auto">
            <a:xfrm>
              <a:off x="2462" y="2080"/>
              <a:ext cx="0" cy="2004"/>
            </a:xfrm>
            <a:prstGeom prst="line">
              <a:avLst/>
            </a:prstGeom>
            <a:noFill/>
            <a:ln w="9525">
              <a:solidFill>
                <a:srgbClr val="33CC33"/>
              </a:solidFill>
              <a:round/>
              <a:headEnd/>
              <a:tailEnd/>
            </a:ln>
          </p:spPr>
          <p:txBody>
            <a:bodyPr wrap="none" anchor="ctr"/>
            <a:lstStyle/>
            <a:p>
              <a:endParaRPr lang="en-US"/>
            </a:p>
          </p:txBody>
        </p:sp>
        <p:sp>
          <p:nvSpPr>
            <p:cNvPr id="4108" name="Line 20"/>
            <p:cNvSpPr>
              <a:spLocks noChangeShapeType="1"/>
            </p:cNvSpPr>
            <p:nvPr/>
          </p:nvSpPr>
          <p:spPr bwMode="auto">
            <a:xfrm>
              <a:off x="2737" y="2080"/>
              <a:ext cx="0" cy="2004"/>
            </a:xfrm>
            <a:prstGeom prst="line">
              <a:avLst/>
            </a:prstGeom>
            <a:noFill/>
            <a:ln w="9525">
              <a:solidFill>
                <a:srgbClr val="33CC33"/>
              </a:solidFill>
              <a:round/>
              <a:headEnd/>
              <a:tailEnd/>
            </a:ln>
          </p:spPr>
          <p:txBody>
            <a:bodyPr wrap="none" anchor="ctr"/>
            <a:lstStyle/>
            <a:p>
              <a:endParaRPr lang="en-US"/>
            </a:p>
          </p:txBody>
        </p:sp>
        <p:sp>
          <p:nvSpPr>
            <p:cNvPr id="4109" name="Line 21"/>
            <p:cNvSpPr>
              <a:spLocks noChangeShapeType="1"/>
            </p:cNvSpPr>
            <p:nvPr/>
          </p:nvSpPr>
          <p:spPr bwMode="auto">
            <a:xfrm>
              <a:off x="3038" y="2080"/>
              <a:ext cx="0" cy="2004"/>
            </a:xfrm>
            <a:prstGeom prst="line">
              <a:avLst/>
            </a:prstGeom>
            <a:noFill/>
            <a:ln w="9525">
              <a:solidFill>
                <a:srgbClr val="33CC33"/>
              </a:solidFill>
              <a:round/>
              <a:headEnd/>
              <a:tailEnd/>
            </a:ln>
          </p:spPr>
          <p:txBody>
            <a:bodyPr wrap="none" anchor="ctr"/>
            <a:lstStyle/>
            <a:p>
              <a:endParaRPr lang="en-US"/>
            </a:p>
          </p:txBody>
        </p:sp>
        <p:sp>
          <p:nvSpPr>
            <p:cNvPr id="4110" name="Line 22"/>
            <p:cNvSpPr>
              <a:spLocks noChangeShapeType="1"/>
            </p:cNvSpPr>
            <p:nvPr/>
          </p:nvSpPr>
          <p:spPr bwMode="auto">
            <a:xfrm>
              <a:off x="1080" y="3808"/>
              <a:ext cx="2148" cy="0"/>
            </a:xfrm>
            <a:prstGeom prst="line">
              <a:avLst/>
            </a:prstGeom>
            <a:noFill/>
            <a:ln w="9525">
              <a:solidFill>
                <a:srgbClr val="33CC33"/>
              </a:solidFill>
              <a:round/>
              <a:headEnd/>
              <a:tailEnd/>
            </a:ln>
          </p:spPr>
          <p:txBody>
            <a:bodyPr wrap="none" anchor="ctr"/>
            <a:lstStyle/>
            <a:p>
              <a:endParaRPr lang="en-US"/>
            </a:p>
          </p:txBody>
        </p:sp>
        <p:sp>
          <p:nvSpPr>
            <p:cNvPr id="4111" name="Line 23"/>
            <p:cNvSpPr>
              <a:spLocks noChangeShapeType="1"/>
            </p:cNvSpPr>
            <p:nvPr/>
          </p:nvSpPr>
          <p:spPr bwMode="auto">
            <a:xfrm>
              <a:off x="972" y="3520"/>
              <a:ext cx="2358" cy="0"/>
            </a:xfrm>
            <a:prstGeom prst="line">
              <a:avLst/>
            </a:prstGeom>
            <a:noFill/>
            <a:ln w="38100">
              <a:solidFill>
                <a:srgbClr val="33CC33"/>
              </a:solidFill>
              <a:round/>
              <a:headEnd/>
              <a:tailEnd/>
            </a:ln>
          </p:spPr>
          <p:txBody>
            <a:bodyPr wrap="none" anchor="ctr"/>
            <a:lstStyle/>
            <a:p>
              <a:endParaRPr lang="en-US"/>
            </a:p>
          </p:txBody>
        </p:sp>
        <p:sp>
          <p:nvSpPr>
            <p:cNvPr id="4112" name="Line 24"/>
            <p:cNvSpPr>
              <a:spLocks noChangeShapeType="1"/>
            </p:cNvSpPr>
            <p:nvPr/>
          </p:nvSpPr>
          <p:spPr bwMode="auto">
            <a:xfrm>
              <a:off x="1080" y="3232"/>
              <a:ext cx="2148" cy="0"/>
            </a:xfrm>
            <a:prstGeom prst="line">
              <a:avLst/>
            </a:prstGeom>
            <a:noFill/>
            <a:ln w="9525">
              <a:solidFill>
                <a:srgbClr val="33CC33"/>
              </a:solidFill>
              <a:round/>
              <a:headEnd/>
              <a:tailEnd/>
            </a:ln>
          </p:spPr>
          <p:txBody>
            <a:bodyPr wrap="none" anchor="ctr"/>
            <a:lstStyle/>
            <a:p>
              <a:endParaRPr lang="en-US"/>
            </a:p>
          </p:txBody>
        </p:sp>
        <p:sp>
          <p:nvSpPr>
            <p:cNvPr id="4113" name="Line 25"/>
            <p:cNvSpPr>
              <a:spLocks noChangeShapeType="1"/>
            </p:cNvSpPr>
            <p:nvPr/>
          </p:nvSpPr>
          <p:spPr bwMode="auto">
            <a:xfrm>
              <a:off x="1088" y="2956"/>
              <a:ext cx="2148" cy="0"/>
            </a:xfrm>
            <a:prstGeom prst="line">
              <a:avLst/>
            </a:prstGeom>
            <a:noFill/>
            <a:ln w="9525">
              <a:solidFill>
                <a:srgbClr val="33CC33"/>
              </a:solidFill>
              <a:round/>
              <a:headEnd/>
              <a:tailEnd/>
            </a:ln>
          </p:spPr>
          <p:txBody>
            <a:bodyPr wrap="none" anchor="ctr"/>
            <a:lstStyle/>
            <a:p>
              <a:endParaRPr lang="en-US"/>
            </a:p>
          </p:txBody>
        </p:sp>
        <p:sp>
          <p:nvSpPr>
            <p:cNvPr id="4114" name="Line 26"/>
            <p:cNvSpPr>
              <a:spLocks noChangeShapeType="1"/>
            </p:cNvSpPr>
            <p:nvPr/>
          </p:nvSpPr>
          <p:spPr bwMode="auto">
            <a:xfrm>
              <a:off x="1080" y="2656"/>
              <a:ext cx="2148" cy="0"/>
            </a:xfrm>
            <a:prstGeom prst="line">
              <a:avLst/>
            </a:prstGeom>
            <a:noFill/>
            <a:ln w="9525">
              <a:solidFill>
                <a:srgbClr val="33CC33"/>
              </a:solidFill>
              <a:round/>
              <a:headEnd/>
              <a:tailEnd/>
            </a:ln>
          </p:spPr>
          <p:txBody>
            <a:bodyPr wrap="none" anchor="ctr"/>
            <a:lstStyle/>
            <a:p>
              <a:endParaRPr lang="en-US"/>
            </a:p>
          </p:txBody>
        </p:sp>
        <p:sp>
          <p:nvSpPr>
            <p:cNvPr id="4115" name="Line 27"/>
            <p:cNvSpPr>
              <a:spLocks noChangeShapeType="1"/>
            </p:cNvSpPr>
            <p:nvPr/>
          </p:nvSpPr>
          <p:spPr bwMode="auto">
            <a:xfrm>
              <a:off x="1088" y="2368"/>
              <a:ext cx="2148" cy="0"/>
            </a:xfrm>
            <a:prstGeom prst="line">
              <a:avLst/>
            </a:prstGeom>
            <a:noFill/>
            <a:ln w="9525">
              <a:solidFill>
                <a:srgbClr val="33CC33"/>
              </a:solidFill>
              <a:round/>
              <a:headEnd/>
              <a:tailEnd/>
            </a:ln>
          </p:spPr>
          <p:txBody>
            <a:bodyPr wrap="none" anchor="ctr"/>
            <a:lstStyle/>
            <a:p>
              <a:endParaRPr lang="en-US"/>
            </a:p>
          </p:txBody>
        </p:sp>
        <p:sp>
          <p:nvSpPr>
            <p:cNvPr id="4116" name="Oval 28"/>
            <p:cNvSpPr>
              <a:spLocks noChangeArrowheads="1"/>
            </p:cNvSpPr>
            <p:nvPr/>
          </p:nvSpPr>
          <p:spPr bwMode="auto">
            <a:xfrm>
              <a:off x="1406" y="2245"/>
              <a:ext cx="1307" cy="1307"/>
            </a:xfrm>
            <a:prstGeom prst="ellipse">
              <a:avLst/>
            </a:prstGeom>
            <a:noFill/>
            <a:ln w="9525">
              <a:solidFill>
                <a:srgbClr val="33CC33"/>
              </a:solidFill>
              <a:round/>
              <a:headEnd/>
              <a:tailEnd/>
            </a:ln>
          </p:spPr>
          <p:txBody>
            <a:bodyPr wrap="none" anchor="ctr"/>
            <a:lstStyle/>
            <a:p>
              <a:endParaRPr lang="en-US"/>
            </a:p>
          </p:txBody>
        </p:sp>
        <p:sp>
          <p:nvSpPr>
            <p:cNvPr id="4117" name="Line 29"/>
            <p:cNvSpPr>
              <a:spLocks noChangeShapeType="1"/>
            </p:cNvSpPr>
            <p:nvPr/>
          </p:nvSpPr>
          <p:spPr bwMode="auto">
            <a:xfrm rot="21428324" flipV="1">
              <a:off x="1866" y="2371"/>
              <a:ext cx="598" cy="1127"/>
            </a:xfrm>
            <a:prstGeom prst="line">
              <a:avLst/>
            </a:prstGeom>
            <a:noFill/>
            <a:ln w="19050">
              <a:solidFill>
                <a:srgbClr val="33CC33"/>
              </a:solidFill>
              <a:prstDash val="dashDot"/>
              <a:round/>
              <a:headEnd/>
              <a:tailEnd type="triangle" w="med" len="med"/>
            </a:ln>
          </p:spPr>
          <p:txBody>
            <a:bodyPr wrap="none" anchor="ctr"/>
            <a:lstStyle/>
            <a:p>
              <a:endParaRPr lang="en-US"/>
            </a:p>
          </p:txBody>
        </p:sp>
        <p:sp>
          <p:nvSpPr>
            <p:cNvPr id="4118" name="Freeform 30"/>
            <p:cNvSpPr>
              <a:spLocks/>
            </p:cNvSpPr>
            <p:nvPr/>
          </p:nvSpPr>
          <p:spPr bwMode="auto">
            <a:xfrm>
              <a:off x="1920" y="3390"/>
              <a:ext cx="91" cy="135"/>
            </a:xfrm>
            <a:custGeom>
              <a:avLst/>
              <a:gdLst>
                <a:gd name="T0" fmla="*/ 0 w 91"/>
                <a:gd name="T1" fmla="*/ 0 h 135"/>
                <a:gd name="T2" fmla="*/ 67 w 91"/>
                <a:gd name="T3" fmla="*/ 39 h 135"/>
                <a:gd name="T4" fmla="*/ 86 w 91"/>
                <a:gd name="T5" fmla="*/ 135 h 135"/>
                <a:gd name="T6" fmla="*/ 0 60000 65536"/>
                <a:gd name="T7" fmla="*/ 0 60000 65536"/>
                <a:gd name="T8" fmla="*/ 0 60000 65536"/>
                <a:gd name="T9" fmla="*/ 0 w 91"/>
                <a:gd name="T10" fmla="*/ 0 h 135"/>
                <a:gd name="T11" fmla="*/ 91 w 91"/>
                <a:gd name="T12" fmla="*/ 135 h 135"/>
              </a:gdLst>
              <a:ahLst/>
              <a:cxnLst>
                <a:cxn ang="T6">
                  <a:pos x="T0" y="T1"/>
                </a:cxn>
                <a:cxn ang="T7">
                  <a:pos x="T2" y="T3"/>
                </a:cxn>
                <a:cxn ang="T8">
                  <a:pos x="T4" y="T5"/>
                </a:cxn>
              </a:cxnLst>
              <a:rect l="T9" t="T10" r="T11" b="T12"/>
              <a:pathLst>
                <a:path w="91" h="135">
                  <a:moveTo>
                    <a:pt x="0" y="0"/>
                  </a:moveTo>
                  <a:cubicBezTo>
                    <a:pt x="26" y="8"/>
                    <a:pt x="53" y="17"/>
                    <a:pt x="67" y="39"/>
                  </a:cubicBezTo>
                  <a:cubicBezTo>
                    <a:pt x="81" y="61"/>
                    <a:pt x="91" y="122"/>
                    <a:pt x="86" y="135"/>
                  </a:cubicBezTo>
                </a:path>
              </a:pathLst>
            </a:custGeom>
            <a:noFill/>
            <a:ln w="19050">
              <a:solidFill>
                <a:srgbClr val="33CC33"/>
              </a:solidFill>
              <a:round/>
              <a:headEnd/>
              <a:tailEnd/>
            </a:ln>
          </p:spPr>
          <p:txBody>
            <a:bodyPr wrap="none" anchor="ctr"/>
            <a:lstStyle/>
            <a:p>
              <a:endParaRPr lang="en-US"/>
            </a:p>
          </p:txBody>
        </p:sp>
        <p:sp>
          <p:nvSpPr>
            <p:cNvPr id="4119" name="Line 31"/>
            <p:cNvSpPr>
              <a:spLocks noChangeShapeType="1"/>
            </p:cNvSpPr>
            <p:nvPr/>
          </p:nvSpPr>
          <p:spPr bwMode="auto">
            <a:xfrm flipV="1">
              <a:off x="1886" y="3146"/>
              <a:ext cx="1056" cy="369"/>
            </a:xfrm>
            <a:prstGeom prst="line">
              <a:avLst/>
            </a:prstGeom>
            <a:noFill/>
            <a:ln w="9525">
              <a:solidFill>
                <a:srgbClr val="33CC33"/>
              </a:solidFill>
              <a:round/>
              <a:headEnd/>
              <a:tailEnd/>
            </a:ln>
          </p:spPr>
          <p:txBody>
            <a:bodyPr wrap="none" anchor="ctr"/>
            <a:lstStyle/>
            <a:p>
              <a:endParaRPr lang="en-US"/>
            </a:p>
          </p:txBody>
        </p:sp>
        <p:sp>
          <p:nvSpPr>
            <p:cNvPr id="4120" name="Freeform 32"/>
            <p:cNvSpPr>
              <a:spLocks/>
            </p:cNvSpPr>
            <p:nvPr/>
          </p:nvSpPr>
          <p:spPr bwMode="auto">
            <a:xfrm>
              <a:off x="2722" y="3222"/>
              <a:ext cx="148" cy="312"/>
            </a:xfrm>
            <a:custGeom>
              <a:avLst/>
              <a:gdLst>
                <a:gd name="T0" fmla="*/ 0 w 148"/>
                <a:gd name="T1" fmla="*/ 0 h 312"/>
                <a:gd name="T2" fmla="*/ 120 w 148"/>
                <a:gd name="T3" fmla="*/ 149 h 312"/>
                <a:gd name="T4" fmla="*/ 148 w 148"/>
                <a:gd name="T5" fmla="*/ 312 h 312"/>
                <a:gd name="T6" fmla="*/ 0 60000 65536"/>
                <a:gd name="T7" fmla="*/ 0 60000 65536"/>
                <a:gd name="T8" fmla="*/ 0 60000 65536"/>
                <a:gd name="T9" fmla="*/ 0 w 148"/>
                <a:gd name="T10" fmla="*/ 0 h 312"/>
                <a:gd name="T11" fmla="*/ 148 w 148"/>
                <a:gd name="T12" fmla="*/ 312 h 312"/>
              </a:gdLst>
              <a:ahLst/>
              <a:cxnLst>
                <a:cxn ang="T6">
                  <a:pos x="T0" y="T1"/>
                </a:cxn>
                <a:cxn ang="T7">
                  <a:pos x="T2" y="T3"/>
                </a:cxn>
                <a:cxn ang="T8">
                  <a:pos x="T4" y="T5"/>
                </a:cxn>
              </a:cxnLst>
              <a:rect l="T9" t="T10" r="T11" b="T12"/>
              <a:pathLst>
                <a:path w="148" h="312">
                  <a:moveTo>
                    <a:pt x="0" y="0"/>
                  </a:moveTo>
                  <a:cubicBezTo>
                    <a:pt x="47" y="48"/>
                    <a:pt x="95" y="97"/>
                    <a:pt x="120" y="149"/>
                  </a:cubicBezTo>
                  <a:cubicBezTo>
                    <a:pt x="145" y="201"/>
                    <a:pt x="147" y="285"/>
                    <a:pt x="148" y="312"/>
                  </a:cubicBezTo>
                </a:path>
              </a:pathLst>
            </a:custGeom>
            <a:noFill/>
            <a:ln w="19050">
              <a:solidFill>
                <a:srgbClr val="33CC33"/>
              </a:solidFill>
              <a:round/>
              <a:headEnd/>
              <a:tailEnd/>
            </a:ln>
          </p:spPr>
          <p:txBody>
            <a:bodyPr wrap="none" anchor="ctr"/>
            <a:lstStyle/>
            <a:p>
              <a:endParaRPr lang="en-US"/>
            </a:p>
          </p:txBody>
        </p:sp>
        <p:sp>
          <p:nvSpPr>
            <p:cNvPr id="4121" name="Text Box 33"/>
            <p:cNvSpPr txBox="1">
              <a:spLocks noChangeArrowheads="1"/>
            </p:cNvSpPr>
            <p:nvPr/>
          </p:nvSpPr>
          <p:spPr bwMode="auto">
            <a:xfrm>
              <a:off x="2802" y="3238"/>
              <a:ext cx="304" cy="198"/>
            </a:xfrm>
            <a:prstGeom prst="rect">
              <a:avLst/>
            </a:prstGeom>
            <a:noFill/>
            <a:ln w="9525">
              <a:solidFill>
                <a:srgbClr val="33CC33"/>
              </a:solidFill>
              <a:miter lim="800000"/>
              <a:headEnd/>
              <a:tailEnd/>
            </a:ln>
          </p:spPr>
          <p:txBody>
            <a:bodyPr>
              <a:spAutoFit/>
            </a:bodyPr>
            <a:lstStyle/>
            <a:p>
              <a:pPr eaLnBrk="0" hangingPunct="0"/>
              <a:r>
                <a:rPr lang="en-US" sz="1400"/>
                <a:t>26°</a:t>
              </a:r>
            </a:p>
          </p:txBody>
        </p:sp>
        <p:sp>
          <p:nvSpPr>
            <p:cNvPr id="4122" name="Line 34"/>
            <p:cNvSpPr>
              <a:spLocks noChangeShapeType="1"/>
            </p:cNvSpPr>
            <p:nvPr/>
          </p:nvSpPr>
          <p:spPr bwMode="auto">
            <a:xfrm flipV="1">
              <a:off x="1886" y="2956"/>
              <a:ext cx="193" cy="559"/>
            </a:xfrm>
            <a:prstGeom prst="line">
              <a:avLst/>
            </a:prstGeom>
            <a:noFill/>
            <a:ln w="19050">
              <a:solidFill>
                <a:srgbClr val="33CC33"/>
              </a:solidFill>
              <a:round/>
              <a:headEnd/>
              <a:tailEnd type="triangle" w="med" len="med"/>
            </a:ln>
          </p:spPr>
          <p:txBody>
            <a:bodyPr wrap="none" anchor="ctr"/>
            <a:lstStyle/>
            <a:p>
              <a:endParaRPr lang="en-US"/>
            </a:p>
          </p:txBody>
        </p:sp>
        <p:sp>
          <p:nvSpPr>
            <p:cNvPr id="4123" name="Text Box 35"/>
            <p:cNvSpPr txBox="1">
              <a:spLocks noChangeArrowheads="1"/>
            </p:cNvSpPr>
            <p:nvPr/>
          </p:nvSpPr>
          <p:spPr bwMode="auto">
            <a:xfrm>
              <a:off x="1997" y="3083"/>
              <a:ext cx="697" cy="265"/>
            </a:xfrm>
            <a:prstGeom prst="rect">
              <a:avLst/>
            </a:prstGeom>
            <a:noFill/>
            <a:ln w="9525">
              <a:solidFill>
                <a:srgbClr val="33CC33"/>
              </a:solidFill>
              <a:miter lim="800000"/>
              <a:headEnd/>
              <a:tailEnd/>
            </a:ln>
          </p:spPr>
          <p:txBody>
            <a:bodyPr wrap="none">
              <a:spAutoFit/>
            </a:bodyPr>
            <a:lstStyle/>
            <a:p>
              <a:pPr algn="ctr" eaLnBrk="0" hangingPunct="0">
                <a:lnSpc>
                  <a:spcPct val="70000"/>
                </a:lnSpc>
              </a:pPr>
              <a:r>
                <a:rPr lang="en-US" sz="1000" b="1"/>
                <a:t>Angulo de </a:t>
              </a:r>
            </a:p>
            <a:p>
              <a:pPr algn="ctr" eaLnBrk="0" hangingPunct="0">
                <a:lnSpc>
                  <a:spcPct val="70000"/>
                </a:lnSpc>
              </a:pPr>
              <a:r>
                <a:rPr lang="en-US" sz="1000" b="1"/>
                <a:t>Impedancia del</a:t>
              </a:r>
            </a:p>
            <a:p>
              <a:pPr algn="ctr" eaLnBrk="0" hangingPunct="0">
                <a:lnSpc>
                  <a:spcPct val="70000"/>
                </a:lnSpc>
              </a:pPr>
              <a:r>
                <a:rPr lang="en-US" sz="1000" b="1"/>
                <a:t> Sistema</a:t>
              </a:r>
            </a:p>
          </p:txBody>
        </p:sp>
        <p:sp>
          <p:nvSpPr>
            <p:cNvPr id="4124" name="Text Box 36"/>
            <p:cNvSpPr txBox="1">
              <a:spLocks noChangeArrowheads="1"/>
            </p:cNvSpPr>
            <p:nvPr/>
          </p:nvSpPr>
          <p:spPr bwMode="auto">
            <a:xfrm>
              <a:off x="1348" y="2772"/>
              <a:ext cx="530" cy="236"/>
            </a:xfrm>
            <a:prstGeom prst="rect">
              <a:avLst/>
            </a:prstGeom>
            <a:noFill/>
            <a:ln w="9525">
              <a:solidFill>
                <a:srgbClr val="33CC33"/>
              </a:solidFill>
              <a:miter lim="800000"/>
              <a:headEnd/>
              <a:tailEnd/>
            </a:ln>
          </p:spPr>
          <p:txBody>
            <a:bodyPr wrap="none">
              <a:spAutoFit/>
            </a:bodyPr>
            <a:lstStyle/>
            <a:p>
              <a:pPr eaLnBrk="0" hangingPunct="0"/>
              <a:r>
                <a:rPr lang="en-US" sz="900" b="1"/>
                <a:t>Linea de</a:t>
              </a:r>
            </a:p>
            <a:p>
              <a:pPr eaLnBrk="0" hangingPunct="0"/>
              <a:r>
                <a:rPr lang="en-US" sz="900" b="1"/>
                <a:t>transmisión</a:t>
              </a:r>
            </a:p>
          </p:txBody>
        </p:sp>
        <p:sp>
          <p:nvSpPr>
            <p:cNvPr id="4125" name="Line 37"/>
            <p:cNvSpPr>
              <a:spLocks noChangeShapeType="1"/>
            </p:cNvSpPr>
            <p:nvPr/>
          </p:nvSpPr>
          <p:spPr bwMode="auto">
            <a:xfrm>
              <a:off x="1906" y="2858"/>
              <a:ext cx="193" cy="28"/>
            </a:xfrm>
            <a:prstGeom prst="line">
              <a:avLst/>
            </a:prstGeom>
            <a:noFill/>
            <a:ln w="9525">
              <a:solidFill>
                <a:srgbClr val="33CC33"/>
              </a:solidFill>
              <a:round/>
              <a:headEnd/>
              <a:tailEnd type="triangle" w="med" len="med"/>
            </a:ln>
          </p:spPr>
          <p:txBody>
            <a:bodyPr wrap="none" anchor="ctr"/>
            <a:lstStyle/>
            <a:p>
              <a:endParaRPr lang="en-US"/>
            </a:p>
          </p:txBody>
        </p:sp>
        <p:sp>
          <p:nvSpPr>
            <p:cNvPr id="4126" name="Text Box 38"/>
            <p:cNvSpPr txBox="1">
              <a:spLocks noChangeArrowheads="1"/>
            </p:cNvSpPr>
            <p:nvPr/>
          </p:nvSpPr>
          <p:spPr bwMode="auto">
            <a:xfrm>
              <a:off x="1387" y="3097"/>
              <a:ext cx="634" cy="150"/>
            </a:xfrm>
            <a:prstGeom prst="rect">
              <a:avLst/>
            </a:prstGeom>
            <a:noFill/>
            <a:ln w="9525">
              <a:solidFill>
                <a:srgbClr val="33CC33"/>
              </a:solidFill>
              <a:miter lim="800000"/>
              <a:headEnd/>
              <a:tailEnd/>
            </a:ln>
          </p:spPr>
          <p:txBody>
            <a:bodyPr wrap="none">
              <a:spAutoFit/>
            </a:bodyPr>
            <a:lstStyle/>
            <a:p>
              <a:pPr eaLnBrk="0" hangingPunct="0"/>
              <a:r>
                <a:rPr lang="en-US" sz="900" b="1"/>
                <a:t>Transformador</a:t>
              </a:r>
            </a:p>
          </p:txBody>
        </p:sp>
        <p:sp>
          <p:nvSpPr>
            <p:cNvPr id="4127" name="Line 39"/>
            <p:cNvSpPr>
              <a:spLocks noChangeShapeType="1"/>
            </p:cNvSpPr>
            <p:nvPr/>
          </p:nvSpPr>
          <p:spPr bwMode="auto">
            <a:xfrm>
              <a:off x="1722" y="3222"/>
              <a:ext cx="194" cy="135"/>
            </a:xfrm>
            <a:prstGeom prst="line">
              <a:avLst/>
            </a:prstGeom>
            <a:noFill/>
            <a:ln w="9525">
              <a:solidFill>
                <a:srgbClr val="33CC33"/>
              </a:solidFill>
              <a:round/>
              <a:headEnd/>
              <a:tailEnd type="triangle" w="med" len="med"/>
            </a:ln>
          </p:spPr>
          <p:txBody>
            <a:bodyPr wrap="none" anchor="ctr"/>
            <a:lstStyle/>
            <a:p>
              <a:endParaRPr lang="en-US"/>
            </a:p>
          </p:txBody>
        </p:sp>
        <p:sp>
          <p:nvSpPr>
            <p:cNvPr id="4128" name="Text Box 40"/>
            <p:cNvSpPr txBox="1">
              <a:spLocks noChangeArrowheads="1"/>
            </p:cNvSpPr>
            <p:nvPr/>
          </p:nvSpPr>
          <p:spPr bwMode="auto">
            <a:xfrm>
              <a:off x="1739" y="4089"/>
              <a:ext cx="298" cy="237"/>
            </a:xfrm>
            <a:prstGeom prst="rect">
              <a:avLst/>
            </a:prstGeom>
            <a:noFill/>
            <a:ln w="9525">
              <a:solidFill>
                <a:srgbClr val="33CC33"/>
              </a:solidFill>
              <a:miter lim="800000"/>
              <a:headEnd/>
              <a:tailEnd/>
            </a:ln>
          </p:spPr>
          <p:txBody>
            <a:bodyPr wrap="none">
              <a:spAutoFit/>
            </a:bodyPr>
            <a:lstStyle/>
            <a:p>
              <a:pPr eaLnBrk="0" hangingPunct="0"/>
              <a:r>
                <a:rPr lang="en-US" sz="1800"/>
                <a:t>-jX</a:t>
              </a:r>
            </a:p>
          </p:txBody>
        </p:sp>
        <p:sp>
          <p:nvSpPr>
            <p:cNvPr id="4129" name="Text Box 41"/>
            <p:cNvSpPr txBox="1">
              <a:spLocks noChangeArrowheads="1"/>
            </p:cNvSpPr>
            <p:nvPr/>
          </p:nvSpPr>
          <p:spPr bwMode="auto">
            <a:xfrm>
              <a:off x="1722" y="1846"/>
              <a:ext cx="334" cy="237"/>
            </a:xfrm>
            <a:prstGeom prst="rect">
              <a:avLst/>
            </a:prstGeom>
            <a:noFill/>
            <a:ln w="9525">
              <a:solidFill>
                <a:srgbClr val="33CC33"/>
              </a:solidFill>
              <a:miter lim="800000"/>
              <a:headEnd/>
              <a:tailEnd/>
            </a:ln>
          </p:spPr>
          <p:txBody>
            <a:bodyPr wrap="none">
              <a:spAutoFit/>
            </a:bodyPr>
            <a:lstStyle/>
            <a:p>
              <a:pPr eaLnBrk="0" hangingPunct="0"/>
              <a:r>
                <a:rPr lang="en-US" sz="1800"/>
                <a:t>+jX</a:t>
              </a:r>
            </a:p>
          </p:txBody>
        </p:sp>
        <p:sp>
          <p:nvSpPr>
            <p:cNvPr id="4130" name="Text Box 42"/>
            <p:cNvSpPr txBox="1">
              <a:spLocks noChangeArrowheads="1"/>
            </p:cNvSpPr>
            <p:nvPr/>
          </p:nvSpPr>
          <p:spPr bwMode="auto">
            <a:xfrm>
              <a:off x="3301" y="3337"/>
              <a:ext cx="268" cy="198"/>
            </a:xfrm>
            <a:prstGeom prst="rect">
              <a:avLst/>
            </a:prstGeom>
            <a:noFill/>
            <a:ln w="9525">
              <a:solidFill>
                <a:srgbClr val="33CC33"/>
              </a:solidFill>
              <a:miter lim="800000"/>
              <a:headEnd/>
              <a:tailEnd/>
            </a:ln>
          </p:spPr>
          <p:txBody>
            <a:bodyPr wrap="none">
              <a:spAutoFit/>
            </a:bodyPr>
            <a:lstStyle/>
            <a:p>
              <a:pPr eaLnBrk="0" hangingPunct="0"/>
              <a:r>
                <a:rPr lang="en-US" sz="1400"/>
                <a:t>+R</a:t>
              </a:r>
            </a:p>
          </p:txBody>
        </p:sp>
        <p:sp>
          <p:nvSpPr>
            <p:cNvPr id="4131" name="Line 43"/>
            <p:cNvSpPr>
              <a:spLocks noChangeShapeType="1"/>
            </p:cNvSpPr>
            <p:nvPr/>
          </p:nvSpPr>
          <p:spPr bwMode="auto">
            <a:xfrm rot="143129" flipV="1">
              <a:off x="2094" y="2368"/>
              <a:ext cx="316" cy="588"/>
            </a:xfrm>
            <a:prstGeom prst="line">
              <a:avLst/>
            </a:prstGeom>
            <a:noFill/>
            <a:ln w="19050">
              <a:solidFill>
                <a:srgbClr val="33CC33"/>
              </a:solidFill>
              <a:round/>
              <a:headEnd/>
              <a:tailEnd/>
            </a:ln>
          </p:spPr>
          <p:txBody>
            <a:bodyPr wrap="none" anchor="ctr"/>
            <a:lstStyle/>
            <a:p>
              <a:endParaRPr lang="en-US"/>
            </a:p>
          </p:txBody>
        </p:sp>
      </p:grpSp>
      <p:sp>
        <p:nvSpPr>
          <p:cNvPr id="4100" name="Text Box 47"/>
          <p:cNvSpPr txBox="1">
            <a:spLocks noChangeArrowheads="1"/>
          </p:cNvSpPr>
          <p:nvPr/>
        </p:nvSpPr>
        <p:spPr bwMode="auto">
          <a:xfrm>
            <a:off x="6019800" y="6405563"/>
            <a:ext cx="2890838" cy="461962"/>
          </a:xfrm>
          <a:prstGeom prst="rect">
            <a:avLst/>
          </a:prstGeom>
          <a:noFill/>
          <a:ln w="9525">
            <a:noFill/>
            <a:miter lim="800000"/>
            <a:headEnd/>
            <a:tailEnd/>
          </a:ln>
        </p:spPr>
        <p:txBody>
          <a:bodyPr wrap="none">
            <a:spAutoFit/>
          </a:bodyPr>
          <a:lstStyle/>
          <a:p>
            <a:r>
              <a:rPr lang="en-US">
                <a:solidFill>
                  <a:srgbClr val="009900"/>
                </a:solidFill>
                <a:latin typeface="Comic Sans MS" pitchFamily="66" charset="0"/>
              </a:rPr>
              <a:t>ENE-JUNIO/2016</a:t>
            </a:r>
            <a:endParaRPr lang="es-ES">
              <a:solidFill>
                <a:srgbClr val="009900"/>
              </a:solidFill>
              <a:latin typeface="Comic Sans MS" pitchFamily="66" charset="0"/>
            </a:endParaRPr>
          </a:p>
        </p:txBody>
      </p:sp>
      <p:sp>
        <p:nvSpPr>
          <p:cNvPr id="36" name="35 CuadroTexto"/>
          <p:cNvSpPr txBox="1"/>
          <p:nvPr/>
        </p:nvSpPr>
        <p:spPr>
          <a:xfrm>
            <a:off x="285720" y="6396335"/>
            <a:ext cx="4209807" cy="461665"/>
          </a:xfrm>
          <a:prstGeom prst="rect">
            <a:avLst/>
          </a:prstGeom>
          <a:noFill/>
        </p:spPr>
        <p:txBody>
          <a:bodyPr wrap="none" rtlCol="0">
            <a:spAutoFit/>
          </a:bodyPr>
          <a:lstStyle/>
          <a:p>
            <a:r>
              <a:rPr lang="en-US" dirty="0" smtClean="0">
                <a:solidFill>
                  <a:srgbClr val="00B050"/>
                </a:solidFill>
              </a:rPr>
              <a:t>MC Rolando </a:t>
            </a:r>
            <a:r>
              <a:rPr lang="en-US" dirty="0" err="1" smtClean="0">
                <a:solidFill>
                  <a:srgbClr val="00B050"/>
                </a:solidFill>
              </a:rPr>
              <a:t>Mizquez</a:t>
            </a:r>
            <a:r>
              <a:rPr lang="en-US" dirty="0" smtClean="0">
                <a:solidFill>
                  <a:srgbClr val="00B050"/>
                </a:solidFill>
              </a:rPr>
              <a:t> </a:t>
            </a:r>
            <a:r>
              <a:rPr lang="en-US" dirty="0" err="1" smtClean="0">
                <a:solidFill>
                  <a:srgbClr val="00B050"/>
                </a:solidFill>
              </a:rPr>
              <a:t>Campa</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28625" y="0"/>
            <a:ext cx="7848600" cy="571500"/>
          </a:xfrm>
        </p:spPr>
        <p:txBody>
          <a:bodyPr/>
          <a:lstStyle/>
          <a:p>
            <a:pPr eaLnBrk="1" hangingPunct="1"/>
            <a:r>
              <a:rPr lang="es-ES_tradnl" sz="2800" dirty="0" smtClean="0">
                <a:solidFill>
                  <a:srgbClr val="FF3300"/>
                </a:solidFill>
                <a:latin typeface="Comic Sans MS" pitchFamily="66" charset="0"/>
              </a:rPr>
              <a:t>PROTECCIONES ELECTRICASDE </a:t>
            </a:r>
            <a:r>
              <a:rPr lang="es-ES_tradnl" sz="2800" dirty="0" err="1" smtClean="0">
                <a:solidFill>
                  <a:srgbClr val="FF3300"/>
                </a:solidFill>
                <a:latin typeface="Comic Sans MS" pitchFamily="66" charset="0"/>
              </a:rPr>
              <a:t>SEP’s</a:t>
            </a:r>
            <a:endParaRPr lang="es-ES" sz="2800" dirty="0" smtClean="0">
              <a:solidFill>
                <a:srgbClr val="FF3300"/>
              </a:solidFill>
              <a:latin typeface="Comic Sans MS" pitchFamily="66" charset="0"/>
            </a:endParaRPr>
          </a:p>
        </p:txBody>
      </p:sp>
      <p:sp>
        <p:nvSpPr>
          <p:cNvPr id="4" name="3 CuadroTexto"/>
          <p:cNvSpPr txBox="1"/>
          <p:nvPr/>
        </p:nvSpPr>
        <p:spPr>
          <a:xfrm>
            <a:off x="2285984" y="642918"/>
            <a:ext cx="4350486" cy="461665"/>
          </a:xfrm>
          <a:prstGeom prst="rect">
            <a:avLst/>
          </a:prstGeom>
          <a:noFill/>
        </p:spPr>
        <p:txBody>
          <a:bodyPr wrap="none" rtlCol="0">
            <a:spAutoFit/>
          </a:bodyPr>
          <a:lstStyle/>
          <a:p>
            <a:r>
              <a:rPr lang="en-US" dirty="0" smtClean="0"/>
              <a:t>EVALUACIÓN DIAGNOSTICA</a:t>
            </a:r>
            <a:endParaRPr lang="en-US" dirty="0"/>
          </a:p>
        </p:txBody>
      </p:sp>
      <p:sp>
        <p:nvSpPr>
          <p:cNvPr id="5" name="4 CuadroTexto"/>
          <p:cNvSpPr txBox="1"/>
          <p:nvPr/>
        </p:nvSpPr>
        <p:spPr>
          <a:xfrm>
            <a:off x="0" y="1214422"/>
            <a:ext cx="5405647" cy="461665"/>
          </a:xfrm>
          <a:prstGeom prst="rect">
            <a:avLst/>
          </a:prstGeom>
          <a:noFill/>
        </p:spPr>
        <p:txBody>
          <a:bodyPr wrap="none" rtlCol="0">
            <a:spAutoFit/>
          </a:bodyPr>
          <a:lstStyle/>
          <a:p>
            <a:r>
              <a:rPr lang="en-US" dirty="0" smtClean="0"/>
              <a:t>¿</a:t>
            </a:r>
            <a:r>
              <a:rPr lang="en-US" dirty="0" err="1" smtClean="0"/>
              <a:t>Que</a:t>
            </a:r>
            <a:r>
              <a:rPr lang="en-US" dirty="0" smtClean="0"/>
              <a:t> son las </a:t>
            </a:r>
            <a:r>
              <a:rPr lang="en-US" dirty="0" err="1" smtClean="0"/>
              <a:t>protecciones</a:t>
            </a:r>
            <a:r>
              <a:rPr lang="en-US" dirty="0" smtClean="0"/>
              <a:t> </a:t>
            </a:r>
            <a:r>
              <a:rPr lang="en-US" dirty="0" err="1" smtClean="0"/>
              <a:t>eléctricas</a:t>
            </a:r>
            <a:r>
              <a:rPr lang="en-US" dirty="0" smtClean="0"/>
              <a:t>?</a:t>
            </a:r>
            <a:endParaRPr lang="en-US" dirty="0"/>
          </a:p>
        </p:txBody>
      </p:sp>
      <p:sp>
        <p:nvSpPr>
          <p:cNvPr id="6" name="5 CuadroTexto"/>
          <p:cNvSpPr txBox="1"/>
          <p:nvPr/>
        </p:nvSpPr>
        <p:spPr>
          <a:xfrm>
            <a:off x="0" y="1785926"/>
            <a:ext cx="5012911" cy="461665"/>
          </a:xfrm>
          <a:prstGeom prst="rect">
            <a:avLst/>
          </a:prstGeom>
          <a:noFill/>
        </p:spPr>
        <p:txBody>
          <a:bodyPr wrap="none" rtlCol="0">
            <a:spAutoFit/>
          </a:bodyPr>
          <a:lstStyle/>
          <a:p>
            <a:r>
              <a:rPr lang="en-US" dirty="0" smtClean="0"/>
              <a:t>¿</a:t>
            </a:r>
            <a:r>
              <a:rPr lang="en-US" dirty="0" err="1" smtClean="0"/>
              <a:t>Que</a:t>
            </a:r>
            <a:r>
              <a:rPr lang="en-US" dirty="0" smtClean="0"/>
              <a:t> </a:t>
            </a:r>
            <a:r>
              <a:rPr lang="en-US" dirty="0" err="1" smtClean="0"/>
              <a:t>significa</a:t>
            </a:r>
            <a:r>
              <a:rPr lang="en-US" dirty="0" smtClean="0"/>
              <a:t> </a:t>
            </a:r>
            <a:r>
              <a:rPr lang="en-US" dirty="0" err="1" smtClean="0"/>
              <a:t>zona</a:t>
            </a:r>
            <a:r>
              <a:rPr lang="en-US" dirty="0" smtClean="0"/>
              <a:t> de </a:t>
            </a:r>
            <a:r>
              <a:rPr lang="en-US" dirty="0" err="1" smtClean="0"/>
              <a:t>protección</a:t>
            </a:r>
            <a:r>
              <a:rPr lang="en-US" dirty="0" smtClean="0"/>
              <a:t>?</a:t>
            </a:r>
            <a:endParaRPr lang="en-US" dirty="0"/>
          </a:p>
        </p:txBody>
      </p:sp>
      <p:sp>
        <p:nvSpPr>
          <p:cNvPr id="7" name="6 CuadroTexto"/>
          <p:cNvSpPr txBox="1"/>
          <p:nvPr/>
        </p:nvSpPr>
        <p:spPr>
          <a:xfrm>
            <a:off x="0" y="2500306"/>
            <a:ext cx="6965368" cy="461665"/>
          </a:xfrm>
          <a:prstGeom prst="rect">
            <a:avLst/>
          </a:prstGeom>
          <a:noFill/>
        </p:spPr>
        <p:txBody>
          <a:bodyPr wrap="none" rtlCol="0">
            <a:spAutoFit/>
          </a:bodyPr>
          <a:lstStyle/>
          <a:p>
            <a:r>
              <a:rPr lang="en-US" dirty="0" smtClean="0"/>
              <a:t>¿</a:t>
            </a:r>
            <a:r>
              <a:rPr lang="en-US" dirty="0" err="1" smtClean="0"/>
              <a:t>Que</a:t>
            </a:r>
            <a:r>
              <a:rPr lang="en-US" dirty="0" smtClean="0"/>
              <a:t> </a:t>
            </a:r>
            <a:r>
              <a:rPr lang="en-US" dirty="0" err="1" smtClean="0"/>
              <a:t>significa</a:t>
            </a:r>
            <a:r>
              <a:rPr lang="en-US" dirty="0" smtClean="0"/>
              <a:t> </a:t>
            </a:r>
            <a:r>
              <a:rPr lang="en-US" dirty="0" err="1" smtClean="0"/>
              <a:t>protección</a:t>
            </a:r>
            <a:r>
              <a:rPr lang="en-US" dirty="0" smtClean="0"/>
              <a:t> </a:t>
            </a:r>
            <a:r>
              <a:rPr lang="en-US" dirty="0" err="1" smtClean="0"/>
              <a:t>primaria</a:t>
            </a:r>
            <a:r>
              <a:rPr lang="en-US" dirty="0" smtClean="0"/>
              <a:t> y de </a:t>
            </a:r>
            <a:r>
              <a:rPr lang="en-US" dirty="0" err="1" smtClean="0"/>
              <a:t>respaldo</a:t>
            </a:r>
            <a:r>
              <a:rPr lang="en-US" dirty="0" smtClean="0"/>
              <a:t>?</a:t>
            </a:r>
            <a:endParaRPr lang="en-US" dirty="0"/>
          </a:p>
        </p:txBody>
      </p:sp>
      <p:sp>
        <p:nvSpPr>
          <p:cNvPr id="8" name="7 CuadroTexto"/>
          <p:cNvSpPr txBox="1"/>
          <p:nvPr/>
        </p:nvSpPr>
        <p:spPr>
          <a:xfrm>
            <a:off x="0" y="3286124"/>
            <a:ext cx="8161209" cy="461665"/>
          </a:xfrm>
          <a:prstGeom prst="rect">
            <a:avLst/>
          </a:prstGeom>
          <a:noFill/>
        </p:spPr>
        <p:txBody>
          <a:bodyPr wrap="none" rtlCol="0">
            <a:spAutoFit/>
          </a:bodyPr>
          <a:lstStyle/>
          <a:p>
            <a:r>
              <a:rPr lang="en-US" dirty="0" smtClean="0"/>
              <a:t>¿</a:t>
            </a:r>
            <a:r>
              <a:rPr lang="en-US" dirty="0" err="1" smtClean="0"/>
              <a:t>Que</a:t>
            </a:r>
            <a:r>
              <a:rPr lang="en-US" dirty="0" smtClean="0"/>
              <a:t> </a:t>
            </a:r>
            <a:r>
              <a:rPr lang="en-US" dirty="0" err="1" smtClean="0"/>
              <a:t>significado</a:t>
            </a:r>
            <a:r>
              <a:rPr lang="en-US" dirty="0" smtClean="0"/>
              <a:t> </a:t>
            </a:r>
            <a:r>
              <a:rPr lang="en-US" dirty="0" err="1" smtClean="0"/>
              <a:t>tienen</a:t>
            </a:r>
            <a:r>
              <a:rPr lang="en-US" dirty="0" smtClean="0"/>
              <a:t> los </a:t>
            </a:r>
            <a:r>
              <a:rPr lang="en-US" dirty="0" err="1" smtClean="0"/>
              <a:t>numeros</a:t>
            </a:r>
            <a:r>
              <a:rPr lang="en-US" dirty="0" smtClean="0"/>
              <a:t> 21, 87,51,50FI, 67N?</a:t>
            </a:r>
            <a:endParaRPr lang="en-US" dirty="0"/>
          </a:p>
        </p:txBody>
      </p:sp>
      <p:sp>
        <p:nvSpPr>
          <p:cNvPr id="9" name="8 CuadroTexto"/>
          <p:cNvSpPr txBox="1"/>
          <p:nvPr/>
        </p:nvSpPr>
        <p:spPr>
          <a:xfrm>
            <a:off x="0" y="4000504"/>
            <a:ext cx="8196475" cy="461665"/>
          </a:xfrm>
          <a:prstGeom prst="rect">
            <a:avLst/>
          </a:prstGeom>
          <a:noFill/>
        </p:spPr>
        <p:txBody>
          <a:bodyPr wrap="none" rtlCol="0">
            <a:spAutoFit/>
          </a:bodyPr>
          <a:lstStyle/>
          <a:p>
            <a:r>
              <a:rPr lang="en-US" dirty="0" smtClean="0"/>
              <a:t>¿</a:t>
            </a:r>
            <a:r>
              <a:rPr lang="en-US" dirty="0" err="1" smtClean="0"/>
              <a:t>Cual</a:t>
            </a:r>
            <a:r>
              <a:rPr lang="en-US" dirty="0" smtClean="0"/>
              <a:t> </a:t>
            </a:r>
            <a:r>
              <a:rPr lang="en-US" dirty="0" err="1" smtClean="0"/>
              <a:t>es</a:t>
            </a:r>
            <a:r>
              <a:rPr lang="en-US" dirty="0" smtClean="0"/>
              <a:t> el </a:t>
            </a:r>
            <a:r>
              <a:rPr lang="en-US" dirty="0" err="1" smtClean="0"/>
              <a:t>objetivo</a:t>
            </a:r>
            <a:r>
              <a:rPr lang="en-US" dirty="0" smtClean="0"/>
              <a:t> del </a:t>
            </a:r>
            <a:r>
              <a:rPr lang="en-US" dirty="0" err="1" smtClean="0"/>
              <a:t>sistema</a:t>
            </a:r>
            <a:r>
              <a:rPr lang="en-US" dirty="0" smtClean="0"/>
              <a:t> de </a:t>
            </a:r>
            <a:r>
              <a:rPr lang="en-US" dirty="0" err="1" smtClean="0"/>
              <a:t>proteccion</a:t>
            </a:r>
            <a:r>
              <a:rPr lang="en-US" dirty="0" smtClean="0"/>
              <a:t> de un SEP?</a:t>
            </a:r>
            <a:endParaRPr lang="en-US" dirty="0"/>
          </a:p>
        </p:txBody>
      </p:sp>
      <p:sp>
        <p:nvSpPr>
          <p:cNvPr id="10" name="9 CuadroTexto"/>
          <p:cNvSpPr txBox="1"/>
          <p:nvPr/>
        </p:nvSpPr>
        <p:spPr>
          <a:xfrm>
            <a:off x="0" y="4786322"/>
            <a:ext cx="8929718" cy="830997"/>
          </a:xfrm>
          <a:prstGeom prst="rect">
            <a:avLst/>
          </a:prstGeom>
          <a:noFill/>
        </p:spPr>
        <p:txBody>
          <a:bodyPr wrap="square" rtlCol="0">
            <a:spAutoFit/>
          </a:bodyPr>
          <a:lstStyle/>
          <a:p>
            <a:r>
              <a:rPr lang="en-US" dirty="0" smtClean="0"/>
              <a:t>¿</a:t>
            </a:r>
            <a:r>
              <a:rPr lang="en-US" dirty="0" err="1" smtClean="0"/>
              <a:t>Que</a:t>
            </a:r>
            <a:r>
              <a:rPr lang="en-US" dirty="0" smtClean="0"/>
              <a:t> </a:t>
            </a:r>
            <a:r>
              <a:rPr lang="en-US" dirty="0" err="1" smtClean="0"/>
              <a:t>protecciones</a:t>
            </a:r>
            <a:r>
              <a:rPr lang="en-US" dirty="0" smtClean="0"/>
              <a:t> </a:t>
            </a:r>
            <a:r>
              <a:rPr lang="en-US" dirty="0" err="1" smtClean="0"/>
              <a:t>deben</a:t>
            </a:r>
            <a:r>
              <a:rPr lang="en-US" dirty="0" smtClean="0"/>
              <a:t> </a:t>
            </a:r>
            <a:r>
              <a:rPr lang="en-US" dirty="0" err="1" smtClean="0"/>
              <a:t>tener</a:t>
            </a:r>
            <a:r>
              <a:rPr lang="en-US" dirty="0" smtClean="0"/>
              <a:t> las </a:t>
            </a:r>
            <a:r>
              <a:rPr lang="en-US" dirty="0" err="1" smtClean="0"/>
              <a:t>lineas</a:t>
            </a:r>
            <a:r>
              <a:rPr lang="en-US" dirty="0" smtClean="0"/>
              <a:t>, los </a:t>
            </a:r>
            <a:r>
              <a:rPr lang="en-US" dirty="0" err="1" smtClean="0"/>
              <a:t>transformadore</a:t>
            </a:r>
            <a:r>
              <a:rPr lang="en-US" dirty="0" smtClean="0"/>
              <a:t> los </a:t>
            </a:r>
            <a:r>
              <a:rPr lang="en-US" dirty="0" err="1" smtClean="0"/>
              <a:t>generadores</a:t>
            </a:r>
            <a:r>
              <a:rPr lang="en-US" dirty="0" smtClean="0"/>
              <a:t>?</a:t>
            </a:r>
            <a:endParaRPr lang="en-US" dirty="0"/>
          </a:p>
        </p:txBody>
      </p:sp>
      <p:sp>
        <p:nvSpPr>
          <p:cNvPr id="11" name="10 CuadroTexto"/>
          <p:cNvSpPr txBox="1"/>
          <p:nvPr/>
        </p:nvSpPr>
        <p:spPr>
          <a:xfrm>
            <a:off x="0" y="5857892"/>
            <a:ext cx="6897401" cy="461665"/>
          </a:xfrm>
          <a:prstGeom prst="rect">
            <a:avLst/>
          </a:prstGeom>
          <a:noFill/>
        </p:spPr>
        <p:txBody>
          <a:bodyPr wrap="none" rtlCol="0">
            <a:spAutoFit/>
          </a:bodyPr>
          <a:lstStyle/>
          <a:p>
            <a:r>
              <a:rPr lang="en-US" dirty="0" smtClean="0"/>
              <a:t>¿Para </a:t>
            </a:r>
            <a:r>
              <a:rPr lang="en-US" dirty="0" err="1" smtClean="0"/>
              <a:t>que</a:t>
            </a:r>
            <a:r>
              <a:rPr lang="en-US" dirty="0" smtClean="0"/>
              <a:t> se </a:t>
            </a:r>
            <a:r>
              <a:rPr lang="en-US" dirty="0" err="1" smtClean="0"/>
              <a:t>usan</a:t>
            </a:r>
            <a:r>
              <a:rPr lang="en-US" dirty="0" smtClean="0"/>
              <a:t> los TC’s y TP’s en los SEP’s?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28625" y="0"/>
            <a:ext cx="7848600" cy="914400"/>
          </a:xfrm>
        </p:spPr>
        <p:txBody>
          <a:bodyPr/>
          <a:lstStyle/>
          <a:p>
            <a:pPr eaLnBrk="1" hangingPunct="1"/>
            <a:r>
              <a:rPr lang="es-ES_tradnl" sz="2800" smtClean="0">
                <a:solidFill>
                  <a:srgbClr val="FF3300"/>
                </a:solidFill>
                <a:latin typeface="Comic Sans MS" pitchFamily="66" charset="0"/>
              </a:rPr>
              <a:t>PROTECCIONES ELECTRICASDE SEP’s</a:t>
            </a:r>
            <a:endParaRPr lang="es-ES" sz="2800" smtClean="0">
              <a:solidFill>
                <a:srgbClr val="FF3300"/>
              </a:solidFill>
              <a:latin typeface="Comic Sans MS" pitchFamily="66" charset="0"/>
            </a:endParaRPr>
          </a:p>
        </p:txBody>
      </p:sp>
      <p:sp>
        <p:nvSpPr>
          <p:cNvPr id="5123" name="Text Box 36"/>
          <p:cNvSpPr txBox="1">
            <a:spLocks noChangeArrowheads="1"/>
          </p:cNvSpPr>
          <p:nvPr/>
        </p:nvSpPr>
        <p:spPr bwMode="auto">
          <a:xfrm>
            <a:off x="6019800" y="6405563"/>
            <a:ext cx="2890838" cy="461962"/>
          </a:xfrm>
          <a:prstGeom prst="rect">
            <a:avLst/>
          </a:prstGeom>
          <a:noFill/>
          <a:ln w="9525">
            <a:noFill/>
            <a:miter lim="800000"/>
            <a:headEnd/>
            <a:tailEnd/>
          </a:ln>
        </p:spPr>
        <p:txBody>
          <a:bodyPr wrap="none">
            <a:spAutoFit/>
          </a:bodyPr>
          <a:lstStyle/>
          <a:p>
            <a:r>
              <a:rPr lang="en-US">
                <a:solidFill>
                  <a:srgbClr val="009900"/>
                </a:solidFill>
                <a:latin typeface="Comic Sans MS" pitchFamily="66" charset="0"/>
              </a:rPr>
              <a:t>ENE-JUNIO/2016</a:t>
            </a:r>
            <a:endParaRPr lang="es-ES">
              <a:solidFill>
                <a:srgbClr val="009900"/>
              </a:solidFill>
              <a:latin typeface="Comic Sans MS" pitchFamily="66" charset="0"/>
            </a:endParaRPr>
          </a:p>
        </p:txBody>
      </p:sp>
      <p:sp>
        <p:nvSpPr>
          <p:cNvPr id="5124" name="Text Box 37"/>
          <p:cNvSpPr txBox="1">
            <a:spLocks noChangeArrowheads="1"/>
          </p:cNvSpPr>
          <p:nvPr/>
        </p:nvSpPr>
        <p:spPr bwMode="auto">
          <a:xfrm>
            <a:off x="179388" y="1143000"/>
            <a:ext cx="8964612" cy="3108325"/>
          </a:xfrm>
          <a:prstGeom prst="rect">
            <a:avLst/>
          </a:prstGeom>
          <a:noFill/>
          <a:ln w="9525">
            <a:noFill/>
            <a:miter lim="800000"/>
            <a:headEnd/>
            <a:tailEnd/>
          </a:ln>
        </p:spPr>
        <p:txBody>
          <a:bodyPr>
            <a:spAutoFit/>
          </a:bodyPr>
          <a:lstStyle/>
          <a:p>
            <a:r>
              <a:rPr lang="es-MX" sz="2800"/>
              <a:t>El objetivo general de la materia:</a:t>
            </a:r>
          </a:p>
          <a:p>
            <a:endParaRPr lang="es-MX" sz="2800"/>
          </a:p>
          <a:p>
            <a:r>
              <a:rPr lang="es-ES" sz="2800"/>
              <a:t>Seleccionar las protecciones que deben tener los elementos primarios de un SEP. Calcular y analizar el comportamiento de las protecciones de un sistema eléctrico de potencia, bajo condiciones de falla y de condiciones anormales de operación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28625" y="0"/>
            <a:ext cx="7848600" cy="571500"/>
          </a:xfrm>
        </p:spPr>
        <p:txBody>
          <a:bodyPr/>
          <a:lstStyle/>
          <a:p>
            <a:pPr eaLnBrk="1" hangingPunct="1"/>
            <a:r>
              <a:rPr lang="es-ES_tradnl" sz="2800" smtClean="0">
                <a:solidFill>
                  <a:srgbClr val="FF3300"/>
                </a:solidFill>
                <a:latin typeface="Comic Sans MS" pitchFamily="66" charset="0"/>
              </a:rPr>
              <a:t>PROTECCIONES ELECTRICASDE SEP’s</a:t>
            </a:r>
            <a:endParaRPr lang="es-ES" sz="2800" smtClean="0">
              <a:solidFill>
                <a:srgbClr val="FF3300"/>
              </a:solidFill>
              <a:latin typeface="Comic Sans MS" pitchFamily="66" charset="0"/>
            </a:endParaRPr>
          </a:p>
        </p:txBody>
      </p:sp>
      <p:graphicFrame>
        <p:nvGraphicFramePr>
          <p:cNvPr id="5" name="4 Tabla"/>
          <p:cNvGraphicFramePr>
            <a:graphicFrameLocks noGrp="1"/>
          </p:cNvGraphicFramePr>
          <p:nvPr/>
        </p:nvGraphicFramePr>
        <p:xfrm>
          <a:off x="500063" y="1142984"/>
          <a:ext cx="7572428" cy="2011680"/>
        </p:xfrm>
        <a:graphic>
          <a:graphicData uri="http://schemas.openxmlformats.org/drawingml/2006/table">
            <a:tbl>
              <a:tblPr bandRow="1">
                <a:tableStyleId>{5C22544A-7EE6-4342-B048-85BDC9FD1C3A}</a:tableStyleId>
              </a:tblPr>
              <a:tblGrid>
                <a:gridCol w="2357454"/>
                <a:gridCol w="5214974"/>
              </a:tblGrid>
              <a:tr h="333377">
                <a:tc rowSpan="6">
                  <a:txBody>
                    <a:bodyPr/>
                    <a:lstStyle/>
                    <a:p>
                      <a:pPr algn="ctr"/>
                      <a:r>
                        <a:rPr lang="en-US" dirty="0" smtClean="0"/>
                        <a:t>UNIDAD  1</a:t>
                      </a:r>
                    </a:p>
                    <a:p>
                      <a:pPr algn="ctr"/>
                      <a:endParaRPr lang="en-US" dirty="0" smtClean="0"/>
                    </a:p>
                    <a:p>
                      <a:pPr algn="ctr"/>
                      <a:r>
                        <a:rPr lang="es-ES" sz="1800" kern="1200" baseline="0" dirty="0" smtClean="0">
                          <a:solidFill>
                            <a:schemeClr val="dk1"/>
                          </a:solidFill>
                          <a:latin typeface="+mn-lt"/>
                          <a:ea typeface="+mn-ea"/>
                          <a:cs typeface="+mn-cs"/>
                        </a:rPr>
                        <a:t>Filosofía y principio de operación de los relevadores. </a:t>
                      </a:r>
                    </a:p>
                    <a:p>
                      <a:endParaRPr lang="en-US" dirty="0"/>
                    </a:p>
                  </a:txBody>
                  <a:tcPr anchor="ctr"/>
                </a:tc>
                <a:tc>
                  <a:txBody>
                    <a:bodyPr/>
                    <a:lstStyle/>
                    <a:p>
                      <a:r>
                        <a:rPr lang="es-ES" sz="1600" baseline="0" dirty="0" smtClean="0">
                          <a:solidFill>
                            <a:srgbClr val="000000"/>
                          </a:solidFill>
                          <a:latin typeface="Arial"/>
                        </a:rPr>
                        <a:t>1.1 Filosofía de la protección de </a:t>
                      </a:r>
                      <a:r>
                        <a:rPr lang="es-ES" sz="1600" baseline="0" dirty="0" err="1" smtClean="0">
                          <a:solidFill>
                            <a:srgbClr val="000000"/>
                          </a:solidFill>
                          <a:latin typeface="Arial"/>
                        </a:rPr>
                        <a:t>SEPs</a:t>
                      </a:r>
                      <a:r>
                        <a:rPr lang="es-ES" sz="1600" baseline="0" dirty="0" smtClean="0">
                          <a:solidFill>
                            <a:srgbClr val="000000"/>
                          </a:solidFill>
                          <a:latin typeface="Arial"/>
                        </a:rPr>
                        <a:t> </a:t>
                      </a:r>
                    </a:p>
                  </a:txBody>
                  <a:tcPr anchor="ctr"/>
                </a:tc>
              </a:tr>
              <a:tr h="333377">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aseline="0" dirty="0" smtClean="0">
                          <a:solidFill>
                            <a:srgbClr val="000000"/>
                          </a:solidFill>
                          <a:latin typeface="Arial"/>
                        </a:rPr>
                        <a:t>1.2 Protección primaria y de respaldo </a:t>
                      </a:r>
                    </a:p>
                  </a:txBody>
                  <a:tcPr anchor="ctr"/>
                </a:tc>
              </a:tr>
              <a:tr h="333377">
                <a:tc vMerge="1">
                  <a:txBody>
                    <a:bodyPr/>
                    <a:lstStyle/>
                    <a:p>
                      <a:endParaRPr lang="en-US" dirty="0"/>
                    </a:p>
                  </a:txBody>
                  <a:tcPr/>
                </a:tc>
                <a:tc>
                  <a:txBody>
                    <a:bodyPr/>
                    <a:lstStyle/>
                    <a:p>
                      <a:r>
                        <a:rPr lang="es-ES" sz="1600" baseline="0" dirty="0" smtClean="0">
                          <a:solidFill>
                            <a:srgbClr val="000000"/>
                          </a:solidFill>
                          <a:latin typeface="Arial"/>
                        </a:rPr>
                        <a:t>1.3 Clasificación de los relevadores de protección</a:t>
                      </a:r>
                      <a:endParaRPr lang="en-US" sz="1600" baseline="0" dirty="0" smtClean="0">
                        <a:solidFill>
                          <a:srgbClr val="000000"/>
                        </a:solidFill>
                        <a:latin typeface="Arial"/>
                      </a:endParaRPr>
                    </a:p>
                  </a:txBody>
                  <a:tcPr anchor="ctr"/>
                </a:tc>
              </a:tr>
              <a:tr h="333377">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aseline="0" dirty="0" smtClean="0">
                          <a:solidFill>
                            <a:srgbClr val="000000"/>
                          </a:solidFill>
                          <a:latin typeface="Arial"/>
                        </a:rPr>
                        <a:t>1.4 Trasformadores de corriente y potencial </a:t>
                      </a:r>
                    </a:p>
                  </a:txBody>
                  <a:tcPr anchor="ctr"/>
                </a:tc>
              </a:tr>
              <a:tr h="333377">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aseline="0" dirty="0" smtClean="0">
                          <a:solidFill>
                            <a:srgbClr val="000000"/>
                          </a:solidFill>
                          <a:latin typeface="Arial"/>
                        </a:rPr>
                        <a:t>1.5 Relevadores de voltaje y sobre corriente </a:t>
                      </a:r>
                    </a:p>
                  </a:txBody>
                  <a:tcPr anchor="ctr"/>
                </a:tc>
              </a:tr>
              <a:tr h="333377">
                <a:tc vMerge="1">
                  <a:txBody>
                    <a:bodyPr/>
                    <a:lstStyle/>
                    <a:p>
                      <a:endParaRPr lang="en-US" dirty="0"/>
                    </a:p>
                  </a:txBody>
                  <a:tcPr/>
                </a:tc>
                <a:tc>
                  <a:txBody>
                    <a:bodyPr/>
                    <a:lstStyle/>
                    <a:p>
                      <a:r>
                        <a:rPr lang="en-US" sz="1600" baseline="0" dirty="0" smtClean="0">
                          <a:solidFill>
                            <a:srgbClr val="000000"/>
                          </a:solidFill>
                          <a:latin typeface="Arial"/>
                        </a:rPr>
                        <a:t>1.6 </a:t>
                      </a:r>
                      <a:r>
                        <a:rPr lang="en-US" sz="1600" baseline="0" dirty="0" err="1" smtClean="0">
                          <a:solidFill>
                            <a:srgbClr val="000000"/>
                          </a:solidFill>
                          <a:latin typeface="Arial"/>
                        </a:rPr>
                        <a:t>Relevadores</a:t>
                      </a:r>
                      <a:r>
                        <a:rPr lang="en-US" sz="1600" baseline="0" dirty="0" smtClean="0">
                          <a:solidFill>
                            <a:srgbClr val="000000"/>
                          </a:solidFill>
                          <a:latin typeface="Arial"/>
                        </a:rPr>
                        <a:t> </a:t>
                      </a:r>
                      <a:r>
                        <a:rPr lang="en-US" sz="1600" baseline="0" dirty="0" err="1" smtClean="0">
                          <a:solidFill>
                            <a:srgbClr val="000000"/>
                          </a:solidFill>
                          <a:latin typeface="Arial"/>
                        </a:rPr>
                        <a:t>direccionales</a:t>
                      </a:r>
                      <a:r>
                        <a:rPr lang="en-US" sz="1600" baseline="0" dirty="0" smtClean="0">
                          <a:solidFill>
                            <a:srgbClr val="000000"/>
                          </a:solidFill>
                          <a:latin typeface="Arial"/>
                        </a:rPr>
                        <a:t> </a:t>
                      </a:r>
                    </a:p>
                  </a:txBody>
                  <a:tcPr anchor="ctr"/>
                </a:tc>
              </a:tr>
            </a:tbl>
          </a:graphicData>
        </a:graphic>
      </p:graphicFrame>
      <p:sp>
        <p:nvSpPr>
          <p:cNvPr id="6165" name="5 CuadroTexto"/>
          <p:cNvSpPr txBox="1">
            <a:spLocks noChangeArrowheads="1"/>
          </p:cNvSpPr>
          <p:nvPr/>
        </p:nvSpPr>
        <p:spPr bwMode="auto">
          <a:xfrm>
            <a:off x="214313" y="642918"/>
            <a:ext cx="1585912" cy="461962"/>
          </a:xfrm>
          <a:prstGeom prst="rect">
            <a:avLst/>
          </a:prstGeom>
          <a:noFill/>
          <a:ln w="9525">
            <a:noFill/>
            <a:miter lim="800000"/>
            <a:headEnd/>
            <a:tailEnd/>
          </a:ln>
        </p:spPr>
        <p:txBody>
          <a:bodyPr wrap="none">
            <a:spAutoFit/>
          </a:bodyPr>
          <a:lstStyle/>
          <a:p>
            <a:r>
              <a:rPr lang="en-US" dirty="0"/>
              <a:t>TEMARIO</a:t>
            </a:r>
          </a:p>
        </p:txBody>
      </p:sp>
      <p:graphicFrame>
        <p:nvGraphicFramePr>
          <p:cNvPr id="7" name="6 Tabla"/>
          <p:cNvGraphicFramePr>
            <a:graphicFrameLocks noGrp="1"/>
          </p:cNvGraphicFramePr>
          <p:nvPr/>
        </p:nvGraphicFramePr>
        <p:xfrm>
          <a:off x="285750" y="3352800"/>
          <a:ext cx="8643998" cy="3261360"/>
        </p:xfrm>
        <a:graphic>
          <a:graphicData uri="http://schemas.openxmlformats.org/drawingml/2006/table">
            <a:tbl>
              <a:tblPr bandRow="1">
                <a:tableStyleId>{5C22544A-7EE6-4342-B048-85BDC9FD1C3A}</a:tableStyleId>
              </a:tblPr>
              <a:tblGrid>
                <a:gridCol w="2571768"/>
                <a:gridCol w="6072230"/>
              </a:tblGrid>
              <a:tr h="309571">
                <a:tc rowSpan="9">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UNIDAD  2</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ES" sz="1800" kern="1200" baseline="0" dirty="0" smtClean="0">
                          <a:solidFill>
                            <a:schemeClr val="dk1"/>
                          </a:solidFill>
                          <a:latin typeface="+mn-lt"/>
                          <a:ea typeface="+mn-ea"/>
                          <a:cs typeface="+mn-cs"/>
                        </a:rPr>
                        <a:t>Protección de Transformadores y Barras. 	</a:t>
                      </a:r>
                    </a:p>
                  </a:txBody>
                  <a:tcPr anchor="ctr"/>
                </a:tc>
                <a:tc>
                  <a:txBody>
                    <a:bodyPr/>
                    <a:lstStyle/>
                    <a:p>
                      <a:pPr marL="0" algn="l" defTabSz="914400" rtl="0" eaLnBrk="1" latinLnBrk="0" hangingPunct="1"/>
                      <a:r>
                        <a:rPr lang="es-ES" sz="1600" kern="1200" baseline="0" dirty="0" smtClean="0">
                          <a:solidFill>
                            <a:srgbClr val="000000"/>
                          </a:solidFill>
                          <a:latin typeface="Arial"/>
                          <a:ea typeface="+mn-ea"/>
                          <a:cs typeface="+mn-cs"/>
                        </a:rPr>
                        <a:t>2.1 Tipos de fallas en transformadores </a:t>
                      </a:r>
                    </a:p>
                  </a:txBody>
                  <a:tcPr/>
                </a:tc>
              </a:tr>
              <a:tr h="309571">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baseline="0" dirty="0" smtClean="0">
                          <a:solidFill>
                            <a:srgbClr val="000000"/>
                          </a:solidFill>
                          <a:latin typeface="Arial"/>
                          <a:ea typeface="+mn-ea"/>
                          <a:cs typeface="+mn-cs"/>
                        </a:rPr>
                        <a:t>2.2 </a:t>
                      </a:r>
                      <a:r>
                        <a:rPr lang="en-US" sz="1600" kern="1200" baseline="0" dirty="0" err="1" smtClean="0">
                          <a:solidFill>
                            <a:srgbClr val="000000"/>
                          </a:solidFill>
                          <a:latin typeface="Arial"/>
                          <a:ea typeface="+mn-ea"/>
                          <a:cs typeface="+mn-cs"/>
                        </a:rPr>
                        <a:t>Corriente</a:t>
                      </a:r>
                      <a:r>
                        <a:rPr lang="en-US" sz="1600" kern="1200" baseline="0" dirty="0" smtClean="0">
                          <a:solidFill>
                            <a:srgbClr val="000000"/>
                          </a:solidFill>
                          <a:latin typeface="Arial"/>
                          <a:ea typeface="+mn-ea"/>
                          <a:cs typeface="+mn-cs"/>
                        </a:rPr>
                        <a:t> de </a:t>
                      </a:r>
                      <a:r>
                        <a:rPr lang="en-US" sz="1600" kern="1200" baseline="0" dirty="0" err="1" smtClean="0">
                          <a:solidFill>
                            <a:srgbClr val="000000"/>
                          </a:solidFill>
                          <a:latin typeface="Arial"/>
                          <a:ea typeface="+mn-ea"/>
                          <a:cs typeface="+mn-cs"/>
                        </a:rPr>
                        <a:t>magnetización</a:t>
                      </a:r>
                      <a:r>
                        <a:rPr lang="en-US" sz="1600" kern="1200" baseline="0" dirty="0" smtClean="0">
                          <a:solidFill>
                            <a:srgbClr val="000000"/>
                          </a:solidFill>
                          <a:latin typeface="Arial"/>
                          <a:ea typeface="+mn-ea"/>
                          <a:cs typeface="+mn-cs"/>
                        </a:rPr>
                        <a:t> </a:t>
                      </a:r>
                    </a:p>
                  </a:txBody>
                  <a:tcPr/>
                </a:tc>
              </a:tr>
              <a:tr h="490154">
                <a:tc vMerge="1">
                  <a:txBody>
                    <a:bodyPr/>
                    <a:lstStyle/>
                    <a:p>
                      <a:endParaRPr lang="en-US" dirty="0"/>
                    </a:p>
                  </a:txBody>
                  <a:tcPr/>
                </a:tc>
                <a:tc>
                  <a:txBody>
                    <a:bodyPr/>
                    <a:lstStyle/>
                    <a:p>
                      <a:pPr marL="0" algn="l" defTabSz="914400" rtl="0" eaLnBrk="1" latinLnBrk="0" hangingPunct="1"/>
                      <a:r>
                        <a:rPr lang="en-US" sz="1600" kern="1200" baseline="0" dirty="0" smtClean="0">
                          <a:solidFill>
                            <a:srgbClr val="000000"/>
                          </a:solidFill>
                          <a:latin typeface="Arial"/>
                          <a:ea typeface="+mn-ea"/>
                          <a:cs typeface="+mn-cs"/>
                        </a:rPr>
                        <a:t>2.3 </a:t>
                      </a:r>
                      <a:r>
                        <a:rPr lang="en-US" sz="1600" kern="1200" baseline="0" dirty="0" err="1" smtClean="0">
                          <a:solidFill>
                            <a:srgbClr val="000000"/>
                          </a:solidFill>
                          <a:latin typeface="Arial"/>
                          <a:ea typeface="+mn-ea"/>
                          <a:cs typeface="+mn-cs"/>
                        </a:rPr>
                        <a:t>Protección</a:t>
                      </a:r>
                      <a:r>
                        <a:rPr lang="en-US" sz="1600" kern="1200" baseline="0" dirty="0" smtClean="0">
                          <a:solidFill>
                            <a:srgbClr val="000000"/>
                          </a:solidFill>
                          <a:latin typeface="Arial"/>
                          <a:ea typeface="+mn-ea"/>
                          <a:cs typeface="+mn-cs"/>
                        </a:rPr>
                        <a:t> </a:t>
                      </a:r>
                      <a:r>
                        <a:rPr lang="en-US" sz="1600" kern="1200" baseline="0" dirty="0" err="1" smtClean="0">
                          <a:solidFill>
                            <a:srgbClr val="000000"/>
                          </a:solidFill>
                          <a:latin typeface="Arial"/>
                          <a:ea typeface="+mn-ea"/>
                          <a:cs typeface="+mn-cs"/>
                        </a:rPr>
                        <a:t>diferencial</a:t>
                      </a:r>
                      <a:r>
                        <a:rPr lang="en-US" sz="1600" kern="1200" baseline="0" dirty="0" smtClean="0">
                          <a:solidFill>
                            <a:srgbClr val="000000"/>
                          </a:solidFill>
                          <a:latin typeface="Arial"/>
                          <a:ea typeface="+mn-ea"/>
                          <a:cs typeface="+mn-cs"/>
                        </a:rPr>
                        <a:t> de </a:t>
                      </a:r>
                      <a:r>
                        <a:rPr lang="en-US" sz="1600" kern="1200" baseline="0" dirty="0" err="1" smtClean="0">
                          <a:solidFill>
                            <a:srgbClr val="000000"/>
                          </a:solidFill>
                          <a:latin typeface="Arial"/>
                          <a:ea typeface="+mn-ea"/>
                          <a:cs typeface="+mn-cs"/>
                        </a:rPr>
                        <a:t>transformadores</a:t>
                      </a:r>
                      <a:r>
                        <a:rPr lang="en-US" sz="1600" kern="1200" baseline="0" dirty="0" smtClean="0">
                          <a:solidFill>
                            <a:srgbClr val="000000"/>
                          </a:solidFill>
                          <a:latin typeface="Arial"/>
                          <a:ea typeface="+mn-ea"/>
                          <a:cs typeface="+mn-cs"/>
                        </a:rPr>
                        <a:t> </a:t>
                      </a:r>
                      <a:r>
                        <a:rPr lang="es-ES" sz="1600" kern="1200" baseline="0" dirty="0" smtClean="0">
                          <a:solidFill>
                            <a:srgbClr val="000000"/>
                          </a:solidFill>
                          <a:latin typeface="Arial"/>
                          <a:ea typeface="+mn-ea"/>
                          <a:cs typeface="+mn-cs"/>
                        </a:rPr>
                        <a:t>de dos y tres devanados </a:t>
                      </a:r>
                    </a:p>
                  </a:txBody>
                  <a:tcPr/>
                </a:tc>
              </a:tr>
              <a:tr h="309571">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baseline="0" dirty="0" smtClean="0">
                          <a:solidFill>
                            <a:srgbClr val="000000"/>
                          </a:solidFill>
                          <a:latin typeface="Arial"/>
                          <a:ea typeface="+mn-ea"/>
                          <a:cs typeface="+mn-cs"/>
                        </a:rPr>
                        <a:t>2.4 </a:t>
                      </a:r>
                      <a:r>
                        <a:rPr lang="en-US" sz="1600" kern="1200" baseline="0" dirty="0" err="1" smtClean="0">
                          <a:solidFill>
                            <a:srgbClr val="000000"/>
                          </a:solidFill>
                          <a:latin typeface="Arial"/>
                          <a:ea typeface="+mn-ea"/>
                          <a:cs typeface="+mn-cs"/>
                        </a:rPr>
                        <a:t>Protección</a:t>
                      </a:r>
                      <a:r>
                        <a:rPr lang="en-US" sz="1600" kern="1200" baseline="0" dirty="0" smtClean="0">
                          <a:solidFill>
                            <a:srgbClr val="000000"/>
                          </a:solidFill>
                          <a:latin typeface="Arial"/>
                          <a:ea typeface="+mn-ea"/>
                          <a:cs typeface="+mn-cs"/>
                        </a:rPr>
                        <a:t> de </a:t>
                      </a:r>
                      <a:r>
                        <a:rPr lang="en-US" sz="1600" kern="1200" baseline="0" dirty="0" err="1" smtClean="0">
                          <a:solidFill>
                            <a:srgbClr val="000000"/>
                          </a:solidFill>
                          <a:latin typeface="Arial"/>
                          <a:ea typeface="+mn-ea"/>
                          <a:cs typeface="+mn-cs"/>
                        </a:rPr>
                        <a:t>respaldo</a:t>
                      </a:r>
                      <a:r>
                        <a:rPr lang="en-US" sz="1600" kern="1200" baseline="0" dirty="0" smtClean="0">
                          <a:solidFill>
                            <a:srgbClr val="000000"/>
                          </a:solidFill>
                          <a:latin typeface="Arial"/>
                          <a:ea typeface="+mn-ea"/>
                          <a:cs typeface="+mn-cs"/>
                        </a:rPr>
                        <a:t> </a:t>
                      </a:r>
                    </a:p>
                  </a:txBody>
                  <a:tcPr/>
                </a:tc>
              </a:tr>
              <a:tr h="309571">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kern="1200" baseline="0" dirty="0" smtClean="0">
                          <a:solidFill>
                            <a:srgbClr val="000000"/>
                          </a:solidFill>
                          <a:latin typeface="Arial"/>
                          <a:ea typeface="+mn-ea"/>
                          <a:cs typeface="+mn-cs"/>
                        </a:rPr>
                        <a:t>2.5 Curva de daño del Transformador </a:t>
                      </a:r>
                    </a:p>
                  </a:txBody>
                  <a:tcPr/>
                </a:tc>
              </a:tr>
              <a:tr h="309571">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baseline="0" dirty="0" smtClean="0">
                          <a:solidFill>
                            <a:srgbClr val="000000"/>
                          </a:solidFill>
                          <a:latin typeface="Arial"/>
                          <a:ea typeface="+mn-ea"/>
                          <a:cs typeface="+mn-cs"/>
                        </a:rPr>
                        <a:t>2.6 </a:t>
                      </a:r>
                      <a:r>
                        <a:rPr lang="en-US" sz="1600" kern="1200" baseline="0" dirty="0" err="1" smtClean="0">
                          <a:solidFill>
                            <a:srgbClr val="000000"/>
                          </a:solidFill>
                          <a:latin typeface="Arial"/>
                          <a:ea typeface="+mn-ea"/>
                          <a:cs typeface="+mn-cs"/>
                        </a:rPr>
                        <a:t>Protección</a:t>
                      </a:r>
                      <a:r>
                        <a:rPr lang="en-US" sz="1600" kern="1200" baseline="0" dirty="0" smtClean="0">
                          <a:solidFill>
                            <a:srgbClr val="000000"/>
                          </a:solidFill>
                          <a:latin typeface="Arial"/>
                          <a:ea typeface="+mn-ea"/>
                          <a:cs typeface="+mn-cs"/>
                        </a:rPr>
                        <a:t> de barras. </a:t>
                      </a:r>
                    </a:p>
                  </a:txBody>
                  <a:tcPr/>
                </a:tc>
              </a:tr>
              <a:tr h="309571">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kern="1200" baseline="0" dirty="0" smtClean="0">
                          <a:solidFill>
                            <a:srgbClr val="000000"/>
                          </a:solidFill>
                          <a:latin typeface="Arial"/>
                          <a:ea typeface="+mn-ea"/>
                          <a:cs typeface="+mn-cs"/>
                        </a:rPr>
                        <a:t>2.7 Protección diferencial de corriente </a:t>
                      </a:r>
                    </a:p>
                  </a:txBody>
                  <a:tcPr/>
                </a:tc>
              </a:tr>
              <a:tr h="309571">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kern="1200" baseline="0" dirty="0" smtClean="0">
                          <a:solidFill>
                            <a:srgbClr val="000000"/>
                          </a:solidFill>
                          <a:latin typeface="Arial"/>
                          <a:ea typeface="+mn-ea"/>
                          <a:cs typeface="+mn-cs"/>
                        </a:rPr>
                        <a:t>2.8 Protección diferencial de voltaje </a:t>
                      </a:r>
                    </a:p>
                  </a:txBody>
                  <a:tcPr/>
                </a:tc>
              </a:tr>
              <a:tr h="309571">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kern="1200" baseline="0" dirty="0" smtClean="0">
                          <a:solidFill>
                            <a:srgbClr val="000000"/>
                          </a:solidFill>
                          <a:latin typeface="Arial"/>
                          <a:ea typeface="+mn-ea"/>
                          <a:cs typeface="+mn-cs"/>
                        </a:rPr>
                        <a:t>2.9 Protección con relevadores digitales </a:t>
                      </a: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28625" y="0"/>
            <a:ext cx="7848600" cy="571500"/>
          </a:xfrm>
        </p:spPr>
        <p:txBody>
          <a:bodyPr/>
          <a:lstStyle/>
          <a:p>
            <a:pPr eaLnBrk="1" hangingPunct="1"/>
            <a:r>
              <a:rPr lang="es-ES_tradnl" sz="2800" smtClean="0">
                <a:solidFill>
                  <a:srgbClr val="FF3300"/>
                </a:solidFill>
                <a:latin typeface="Comic Sans MS" pitchFamily="66" charset="0"/>
              </a:rPr>
              <a:t>PROTECCIONES ELECTRICASDE SEP’s</a:t>
            </a:r>
            <a:endParaRPr lang="es-ES" sz="2800" smtClean="0">
              <a:solidFill>
                <a:srgbClr val="FF3300"/>
              </a:solidFill>
              <a:latin typeface="Comic Sans MS" pitchFamily="66" charset="0"/>
            </a:endParaRPr>
          </a:p>
        </p:txBody>
      </p:sp>
      <p:graphicFrame>
        <p:nvGraphicFramePr>
          <p:cNvPr id="4" name="3 Tabla"/>
          <p:cNvGraphicFramePr>
            <a:graphicFrameLocks noGrp="1"/>
          </p:cNvGraphicFramePr>
          <p:nvPr/>
        </p:nvGraphicFramePr>
        <p:xfrm>
          <a:off x="500063" y="1500188"/>
          <a:ext cx="8143932" cy="4033520"/>
        </p:xfrm>
        <a:graphic>
          <a:graphicData uri="http://schemas.openxmlformats.org/drawingml/2006/table">
            <a:tbl>
              <a:tblPr bandRow="1">
                <a:tableStyleId>{5C22544A-7EE6-4342-B048-85BDC9FD1C3A}</a:tableStyleId>
              </a:tblPr>
              <a:tblGrid>
                <a:gridCol w="2544968"/>
                <a:gridCol w="5598964"/>
              </a:tblGrid>
              <a:tr h="370840">
                <a:tc rowSpan="5">
                  <a:txBody>
                    <a:bodyPr/>
                    <a:lstStyle/>
                    <a:p>
                      <a:pPr algn="ctr"/>
                      <a:r>
                        <a:rPr lang="en-US" dirty="0" smtClean="0"/>
                        <a:t> UNIDAD 3</a:t>
                      </a:r>
                    </a:p>
                    <a:p>
                      <a:endParaRPr lang="en-US"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baseline="0" dirty="0" err="1" smtClean="0">
                          <a:solidFill>
                            <a:schemeClr val="dk1"/>
                          </a:solidFill>
                          <a:latin typeface="+mn-lt"/>
                          <a:ea typeface="+mn-ea"/>
                          <a:cs typeface="+mn-cs"/>
                        </a:rPr>
                        <a:t>Protección</a:t>
                      </a:r>
                      <a:r>
                        <a:rPr lang="en-US" sz="1800" kern="1200" baseline="0" dirty="0" smtClean="0">
                          <a:solidFill>
                            <a:schemeClr val="dk1"/>
                          </a:solidFill>
                          <a:latin typeface="+mn-lt"/>
                          <a:ea typeface="+mn-ea"/>
                          <a:cs typeface="+mn-cs"/>
                        </a:rPr>
                        <a:t> de </a:t>
                      </a:r>
                      <a:r>
                        <a:rPr lang="en-US" sz="1800" kern="1200" baseline="0" dirty="0" err="1" smtClean="0">
                          <a:solidFill>
                            <a:schemeClr val="dk1"/>
                          </a:solidFill>
                          <a:latin typeface="+mn-lt"/>
                          <a:ea typeface="+mn-ea"/>
                          <a:cs typeface="+mn-cs"/>
                        </a:rPr>
                        <a:t>Líneas</a:t>
                      </a:r>
                      <a:r>
                        <a:rPr lang="en-US" sz="1800" kern="1200" baseline="0" dirty="0" smtClean="0">
                          <a:solidFill>
                            <a:schemeClr val="dk1"/>
                          </a:solidFill>
                          <a:latin typeface="+mn-lt"/>
                          <a:ea typeface="+mn-ea"/>
                          <a:cs typeface="+mn-cs"/>
                        </a:rPr>
                        <a:t> </a:t>
                      </a:r>
                    </a:p>
                    <a:p>
                      <a:endParaRPr lang="en-US" dirty="0"/>
                    </a:p>
                  </a:txBody>
                  <a:tcPr anchor="ctr"/>
                </a:tc>
                <a:tc>
                  <a:txBody>
                    <a:bodyPr/>
                    <a:lstStyle/>
                    <a:p>
                      <a:r>
                        <a:rPr lang="es-ES" sz="1800" kern="1200" baseline="0" dirty="0" smtClean="0">
                          <a:solidFill>
                            <a:schemeClr val="dk1"/>
                          </a:solidFill>
                          <a:latin typeface="+mn-lt"/>
                          <a:ea typeface="+mn-ea"/>
                          <a:cs typeface="+mn-cs"/>
                        </a:rPr>
                        <a:t>3.1 Protección de líneas con relevadores de corriente. </a:t>
                      </a:r>
                    </a:p>
                  </a:txBody>
                  <a:tcPr/>
                </a:tc>
              </a:tr>
              <a:tr h="370840">
                <a:tc vMerge="1">
                  <a:txBody>
                    <a:bodyPr/>
                    <a:lstStyle/>
                    <a:p>
                      <a:endParaRPr lang="en-US" dirty="0"/>
                    </a:p>
                  </a:txBody>
                  <a:tcPr/>
                </a:tc>
                <a:tc>
                  <a:txBody>
                    <a:bodyPr/>
                    <a:lstStyle/>
                    <a:p>
                      <a:r>
                        <a:rPr lang="es-ES" sz="1800" kern="1200" baseline="0" dirty="0" smtClean="0">
                          <a:solidFill>
                            <a:schemeClr val="dk1"/>
                          </a:solidFill>
                          <a:latin typeface="+mn-lt"/>
                          <a:ea typeface="+mn-ea"/>
                          <a:cs typeface="+mn-cs"/>
                        </a:rPr>
                        <a:t>3.2    Protección de líneas con relevadores de distancia </a:t>
                      </a:r>
                    </a:p>
                    <a:p>
                      <a:r>
                        <a:rPr lang="en-US" sz="1800" kern="1200" baseline="0" dirty="0" smtClean="0">
                          <a:solidFill>
                            <a:schemeClr val="dk1"/>
                          </a:solidFill>
                          <a:latin typeface="+mn-lt"/>
                          <a:ea typeface="+mn-ea"/>
                          <a:cs typeface="+mn-cs"/>
                        </a:rPr>
                        <a:t>3.2.1 </a:t>
                      </a:r>
                      <a:r>
                        <a:rPr lang="en-US" sz="1800" kern="1200" baseline="0" dirty="0" err="1" smtClean="0">
                          <a:solidFill>
                            <a:schemeClr val="dk1"/>
                          </a:solidFill>
                          <a:latin typeface="+mn-lt"/>
                          <a:ea typeface="+mn-ea"/>
                          <a:cs typeface="+mn-cs"/>
                        </a:rPr>
                        <a:t>Relevador</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tipo</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admitancia</a:t>
                      </a:r>
                      <a:r>
                        <a:rPr lang="en-US" sz="1800" kern="1200" baseline="0" dirty="0" smtClean="0">
                          <a:solidFill>
                            <a:schemeClr val="dk1"/>
                          </a:solidFill>
                          <a:latin typeface="+mn-lt"/>
                          <a:ea typeface="+mn-ea"/>
                          <a:cs typeface="+mn-cs"/>
                        </a:rPr>
                        <a:t> </a:t>
                      </a:r>
                    </a:p>
                    <a:p>
                      <a:r>
                        <a:rPr lang="en-US" sz="1800" kern="1200" baseline="0" dirty="0" smtClean="0">
                          <a:solidFill>
                            <a:schemeClr val="dk1"/>
                          </a:solidFill>
                          <a:latin typeface="+mn-lt"/>
                          <a:ea typeface="+mn-ea"/>
                          <a:cs typeface="+mn-cs"/>
                        </a:rPr>
                        <a:t>3.2.2 </a:t>
                      </a:r>
                      <a:r>
                        <a:rPr lang="en-US" sz="1800" kern="1200" baseline="0" dirty="0" err="1" smtClean="0">
                          <a:solidFill>
                            <a:schemeClr val="dk1"/>
                          </a:solidFill>
                          <a:latin typeface="+mn-lt"/>
                          <a:ea typeface="+mn-ea"/>
                          <a:cs typeface="+mn-cs"/>
                        </a:rPr>
                        <a:t>Relevador</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tipo</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reactancia</a:t>
                      </a:r>
                      <a:r>
                        <a:rPr lang="en-US" sz="1800" kern="1200" baseline="0" dirty="0" smtClean="0">
                          <a:solidFill>
                            <a:schemeClr val="dk1"/>
                          </a:solidFill>
                          <a:latin typeface="+mn-lt"/>
                          <a:ea typeface="+mn-ea"/>
                          <a:cs typeface="+mn-cs"/>
                        </a:rPr>
                        <a:t>. </a:t>
                      </a:r>
                    </a:p>
                    <a:p>
                      <a:r>
                        <a:rPr lang="en-US" sz="1800" kern="1200" baseline="0" dirty="0" smtClean="0">
                          <a:solidFill>
                            <a:schemeClr val="dk1"/>
                          </a:solidFill>
                          <a:latin typeface="+mn-lt"/>
                          <a:ea typeface="+mn-ea"/>
                          <a:cs typeface="+mn-cs"/>
                        </a:rPr>
                        <a:t>3.2.3 </a:t>
                      </a:r>
                      <a:r>
                        <a:rPr lang="en-US" sz="1800" kern="1200" baseline="0" dirty="0" err="1" smtClean="0">
                          <a:solidFill>
                            <a:schemeClr val="dk1"/>
                          </a:solidFill>
                          <a:latin typeface="+mn-lt"/>
                          <a:ea typeface="+mn-ea"/>
                          <a:cs typeface="+mn-cs"/>
                        </a:rPr>
                        <a:t>Relevador</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tipo</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cuadrilateral</a:t>
                      </a:r>
                      <a:r>
                        <a:rPr lang="en-US" sz="1800" kern="1200" baseline="0" dirty="0" smtClean="0">
                          <a:solidFill>
                            <a:schemeClr val="dk1"/>
                          </a:solidFill>
                          <a:latin typeface="+mn-lt"/>
                          <a:ea typeface="+mn-ea"/>
                          <a:cs typeface="+mn-cs"/>
                        </a:rPr>
                        <a:t> </a:t>
                      </a:r>
                    </a:p>
                  </a:txBody>
                  <a:tcPr/>
                </a:tc>
              </a:tr>
              <a:tr h="370840">
                <a:tc vMerge="1">
                  <a:txBody>
                    <a:bodyPr/>
                    <a:lstStyle/>
                    <a:p>
                      <a:endParaRPr lang="en-US" dirty="0"/>
                    </a:p>
                  </a:txBody>
                  <a:tcPr/>
                </a:tc>
                <a:tc>
                  <a:txBody>
                    <a:bodyPr/>
                    <a:lstStyle/>
                    <a:p>
                      <a:r>
                        <a:rPr lang="es-ES" sz="1800" kern="1200" baseline="0" dirty="0" smtClean="0">
                          <a:solidFill>
                            <a:schemeClr val="dk1"/>
                          </a:solidFill>
                          <a:latin typeface="+mn-lt"/>
                          <a:ea typeface="+mn-ea"/>
                          <a:cs typeface="+mn-cs"/>
                        </a:rPr>
                        <a:t>3.3    Respuesta del relevador de distancia </a:t>
                      </a:r>
                      <a:endParaRPr lang="en-US"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3.3.1 </a:t>
                      </a:r>
                      <a:r>
                        <a:rPr lang="en-US" sz="1800" kern="1200" baseline="0" dirty="0" err="1" smtClean="0">
                          <a:solidFill>
                            <a:schemeClr val="dk1"/>
                          </a:solidFill>
                          <a:latin typeface="+mn-lt"/>
                          <a:ea typeface="+mn-ea"/>
                          <a:cs typeface="+mn-cs"/>
                        </a:rPr>
                        <a:t>Generación</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intermedia</a:t>
                      </a:r>
                      <a:r>
                        <a:rPr lang="en-US" sz="1800" kern="1200" baseline="0" dirty="0" smtClean="0">
                          <a:solidFill>
                            <a:schemeClr val="dk1"/>
                          </a:solidFill>
                          <a:latin typeface="+mn-lt"/>
                          <a:ea typeface="+mn-ea"/>
                          <a:cs typeface="+mn-cs"/>
                        </a:rPr>
                        <a:t> (INFEED)</a:t>
                      </a:r>
                    </a:p>
                    <a:p>
                      <a:r>
                        <a:rPr lang="en-US" sz="1800" kern="1200" baseline="0" dirty="0" smtClean="0">
                          <a:solidFill>
                            <a:schemeClr val="dk1"/>
                          </a:solidFill>
                          <a:latin typeface="+mn-lt"/>
                          <a:ea typeface="+mn-ea"/>
                          <a:cs typeface="+mn-cs"/>
                        </a:rPr>
                        <a:t>3.3.2 </a:t>
                      </a:r>
                      <a:r>
                        <a:rPr lang="en-US" sz="1800" kern="1200" baseline="0" dirty="0" err="1" smtClean="0">
                          <a:solidFill>
                            <a:schemeClr val="dk1"/>
                          </a:solidFill>
                          <a:latin typeface="+mn-lt"/>
                          <a:ea typeface="+mn-ea"/>
                          <a:cs typeface="+mn-cs"/>
                        </a:rPr>
                        <a:t>Oscilaciones</a:t>
                      </a:r>
                      <a:r>
                        <a:rPr lang="en-US" sz="1800" kern="1200" baseline="0" dirty="0" smtClean="0">
                          <a:solidFill>
                            <a:schemeClr val="dk1"/>
                          </a:solidFill>
                          <a:latin typeface="+mn-lt"/>
                          <a:ea typeface="+mn-ea"/>
                          <a:cs typeface="+mn-cs"/>
                        </a:rPr>
                        <a:t> de </a:t>
                      </a:r>
                      <a:r>
                        <a:rPr lang="en-US" sz="1800" kern="1200" baseline="0" dirty="0" err="1" smtClean="0">
                          <a:solidFill>
                            <a:schemeClr val="dk1"/>
                          </a:solidFill>
                          <a:latin typeface="+mn-lt"/>
                          <a:ea typeface="+mn-ea"/>
                          <a:cs typeface="+mn-cs"/>
                        </a:rPr>
                        <a:t>potencia</a:t>
                      </a:r>
                      <a:r>
                        <a:rPr lang="en-US" sz="1800" kern="1200" baseline="0" dirty="0" smtClean="0">
                          <a:solidFill>
                            <a:schemeClr val="dk1"/>
                          </a:solidFill>
                          <a:latin typeface="+mn-lt"/>
                          <a:ea typeface="+mn-ea"/>
                          <a:cs typeface="+mn-cs"/>
                        </a:rPr>
                        <a:t> </a:t>
                      </a:r>
                    </a:p>
                  </a:txBody>
                  <a:tcPr/>
                </a:tc>
              </a:tr>
              <a:tr h="370840">
                <a:tc vMerge="1">
                  <a:txBody>
                    <a:bodyPr/>
                    <a:lstStyle/>
                    <a:p>
                      <a:endParaRPr lang="en-US" dirty="0"/>
                    </a:p>
                  </a:txBody>
                  <a:tcPr/>
                </a:tc>
                <a:tc>
                  <a:txBody>
                    <a:bodyPr/>
                    <a:lstStyle/>
                    <a:p>
                      <a:r>
                        <a:rPr lang="es-ES" sz="1800" kern="1200" baseline="0" dirty="0" smtClean="0">
                          <a:solidFill>
                            <a:schemeClr val="dk1"/>
                          </a:solidFill>
                          <a:latin typeface="+mn-lt"/>
                          <a:ea typeface="+mn-ea"/>
                          <a:cs typeface="+mn-cs"/>
                        </a:rPr>
                        <a:t>3.4    Protección de líneas con sistema piloto </a:t>
                      </a:r>
                      <a:endParaRPr lang="en-US"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3.4.1 </a:t>
                      </a:r>
                      <a:r>
                        <a:rPr lang="en-US" sz="1800" kern="1200" baseline="0" dirty="0" err="1" smtClean="0">
                          <a:solidFill>
                            <a:schemeClr val="dk1"/>
                          </a:solidFill>
                          <a:latin typeface="+mn-lt"/>
                          <a:ea typeface="+mn-ea"/>
                          <a:cs typeface="+mn-cs"/>
                        </a:rPr>
                        <a:t>Sistema</a:t>
                      </a:r>
                      <a:r>
                        <a:rPr lang="en-US" sz="1800" kern="1200" baseline="0" dirty="0" smtClean="0">
                          <a:solidFill>
                            <a:schemeClr val="dk1"/>
                          </a:solidFill>
                          <a:latin typeface="+mn-lt"/>
                          <a:ea typeface="+mn-ea"/>
                          <a:cs typeface="+mn-cs"/>
                        </a:rPr>
                        <a:t> de </a:t>
                      </a:r>
                      <a:r>
                        <a:rPr lang="en-US" sz="1800" kern="1200" baseline="0" dirty="0" err="1" smtClean="0">
                          <a:solidFill>
                            <a:schemeClr val="dk1"/>
                          </a:solidFill>
                          <a:latin typeface="+mn-lt"/>
                          <a:ea typeface="+mn-ea"/>
                          <a:cs typeface="+mn-cs"/>
                        </a:rPr>
                        <a:t>comunicaciones</a:t>
                      </a:r>
                      <a:r>
                        <a:rPr lang="en-US" sz="1800" kern="1200" baseline="0" dirty="0" smtClean="0">
                          <a:solidFill>
                            <a:schemeClr val="dk1"/>
                          </a:solidFill>
                          <a:latin typeface="+mn-lt"/>
                          <a:ea typeface="+mn-ea"/>
                          <a:cs typeface="+mn-cs"/>
                        </a:rPr>
                        <a:t> </a:t>
                      </a:r>
                    </a:p>
                    <a:p>
                      <a:r>
                        <a:rPr lang="es-ES" sz="1800" kern="1200" baseline="0" dirty="0" smtClean="0">
                          <a:solidFill>
                            <a:schemeClr val="dk1"/>
                          </a:solidFill>
                          <a:latin typeface="+mn-lt"/>
                          <a:ea typeface="+mn-ea"/>
                          <a:cs typeface="+mn-cs"/>
                        </a:rPr>
                        <a:t>3.4.2 Protección piloto de disparo trasferido </a:t>
                      </a:r>
                    </a:p>
                    <a:p>
                      <a:r>
                        <a:rPr lang="es-ES" sz="1800" kern="1200" baseline="0" dirty="0" smtClean="0">
                          <a:solidFill>
                            <a:schemeClr val="dk1"/>
                          </a:solidFill>
                          <a:latin typeface="+mn-lt"/>
                          <a:ea typeface="+mn-ea"/>
                          <a:cs typeface="+mn-cs"/>
                        </a:rPr>
                        <a:t>          directo, permisivo de bajo alcance y sobre alcance. </a:t>
                      </a:r>
                    </a:p>
                  </a:txBody>
                  <a:tcPr/>
                </a:tc>
              </a:tr>
              <a:tr h="370840">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kern="1200" baseline="0" dirty="0" smtClean="0">
                          <a:solidFill>
                            <a:schemeClr val="dk1"/>
                          </a:solidFill>
                          <a:latin typeface="+mn-lt"/>
                          <a:ea typeface="+mn-ea"/>
                          <a:cs typeface="+mn-cs"/>
                        </a:rPr>
                        <a:t>3.5 Protección diferencial de línea </a:t>
                      </a:r>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28625" y="0"/>
            <a:ext cx="7848600" cy="571500"/>
          </a:xfrm>
        </p:spPr>
        <p:txBody>
          <a:bodyPr/>
          <a:lstStyle/>
          <a:p>
            <a:pPr eaLnBrk="1" hangingPunct="1"/>
            <a:r>
              <a:rPr lang="es-ES_tradnl" sz="2800" smtClean="0">
                <a:solidFill>
                  <a:srgbClr val="FF3300"/>
                </a:solidFill>
                <a:latin typeface="Comic Sans MS" pitchFamily="66" charset="0"/>
              </a:rPr>
              <a:t>PROTECCIONES ELECTRICASDE SEP’s</a:t>
            </a:r>
            <a:endParaRPr lang="es-ES" sz="2800" smtClean="0">
              <a:solidFill>
                <a:srgbClr val="FF3300"/>
              </a:solidFill>
              <a:latin typeface="Comic Sans MS" pitchFamily="66" charset="0"/>
            </a:endParaRPr>
          </a:p>
        </p:txBody>
      </p:sp>
      <p:graphicFrame>
        <p:nvGraphicFramePr>
          <p:cNvPr id="4" name="3 Tabla"/>
          <p:cNvGraphicFramePr>
            <a:graphicFrameLocks noGrp="1"/>
          </p:cNvGraphicFramePr>
          <p:nvPr/>
        </p:nvGraphicFramePr>
        <p:xfrm>
          <a:off x="357188" y="1397000"/>
          <a:ext cx="7262842" cy="3296920"/>
        </p:xfrm>
        <a:graphic>
          <a:graphicData uri="http://schemas.openxmlformats.org/drawingml/2006/table">
            <a:tbl>
              <a:tblPr bandRow="1">
                <a:tableStyleId>{5C22544A-7EE6-4342-B048-85BDC9FD1C3A}</a:tableStyleId>
              </a:tblPr>
              <a:tblGrid>
                <a:gridCol w="2786082"/>
                <a:gridCol w="4476760"/>
              </a:tblGrid>
              <a:tr h="370840">
                <a:tc rowSpan="3">
                  <a:txBody>
                    <a:bodyPr/>
                    <a:lstStyle/>
                    <a:p>
                      <a:pPr algn="ctr"/>
                      <a:r>
                        <a:rPr lang="en-US" dirty="0" smtClean="0"/>
                        <a:t>UNIDAD  4</a:t>
                      </a:r>
                    </a:p>
                    <a:p>
                      <a:pPr algn="ctr"/>
                      <a:endParaRPr lang="en-US" dirty="0" smtClean="0"/>
                    </a:p>
                    <a:p>
                      <a:pPr algn="ctr"/>
                      <a:r>
                        <a:rPr lang="en-US" dirty="0" err="1" smtClean="0"/>
                        <a:t>Protección</a:t>
                      </a:r>
                      <a:r>
                        <a:rPr lang="en-US" dirty="0" smtClean="0"/>
                        <a:t> de </a:t>
                      </a:r>
                      <a:r>
                        <a:rPr lang="en-US" dirty="0" err="1" smtClean="0"/>
                        <a:t>Unidades</a:t>
                      </a:r>
                      <a:r>
                        <a:rPr lang="en-US" baseline="0" dirty="0" smtClean="0"/>
                        <a:t> </a:t>
                      </a:r>
                      <a:r>
                        <a:rPr lang="en-US" dirty="0" err="1" smtClean="0"/>
                        <a:t>Generadores</a:t>
                      </a:r>
                      <a:endParaRPr lang="en-US" dirty="0"/>
                    </a:p>
                  </a:txBody>
                  <a:tcPr anchor="ctr"/>
                </a:tc>
                <a:tc>
                  <a:txBody>
                    <a:bodyPr/>
                    <a:lstStyle/>
                    <a:p>
                      <a:r>
                        <a:rPr lang="es-ES" sz="1800" kern="1200" baseline="0" dirty="0" smtClean="0">
                          <a:solidFill>
                            <a:schemeClr val="dk1"/>
                          </a:solidFill>
                          <a:latin typeface="+mn-lt"/>
                          <a:ea typeface="+mn-ea"/>
                          <a:cs typeface="+mn-cs"/>
                        </a:rPr>
                        <a:t>4.1 Protección contra fallas internas </a:t>
                      </a:r>
                    </a:p>
                    <a:p>
                      <a:r>
                        <a:rPr lang="es-ES" sz="1800" kern="1200" baseline="0" dirty="0" smtClean="0">
                          <a:solidFill>
                            <a:schemeClr val="dk1"/>
                          </a:solidFill>
                          <a:latin typeface="+mn-lt"/>
                          <a:ea typeface="+mn-ea"/>
                          <a:cs typeface="+mn-cs"/>
                        </a:rPr>
                        <a:t>4.1.1 Falla de fase del estator </a:t>
                      </a:r>
                    </a:p>
                    <a:p>
                      <a:r>
                        <a:rPr lang="es-ES" sz="1800" kern="1200" baseline="0" dirty="0" smtClean="0">
                          <a:solidFill>
                            <a:schemeClr val="dk1"/>
                          </a:solidFill>
                          <a:latin typeface="+mn-lt"/>
                          <a:ea typeface="+mn-ea"/>
                          <a:cs typeface="+mn-cs"/>
                        </a:rPr>
                        <a:t>4.1.2 Falla de tierra del estator </a:t>
                      </a:r>
                    </a:p>
                    <a:p>
                      <a:r>
                        <a:rPr lang="es-ES" sz="1800" kern="1200" baseline="0" dirty="0" smtClean="0">
                          <a:solidFill>
                            <a:schemeClr val="dk1"/>
                          </a:solidFill>
                          <a:latin typeface="+mn-lt"/>
                          <a:ea typeface="+mn-ea"/>
                          <a:cs typeface="+mn-cs"/>
                        </a:rPr>
                        <a:t>4.1.3 Falla de tierra del rotor </a:t>
                      </a:r>
                    </a:p>
                  </a:txBody>
                  <a:tcPr/>
                </a:tc>
              </a:tr>
              <a:tr h="370840">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kern="1200" baseline="0" dirty="0" smtClean="0">
                          <a:solidFill>
                            <a:schemeClr val="dk1"/>
                          </a:solidFill>
                          <a:latin typeface="+mn-lt"/>
                          <a:ea typeface="+mn-ea"/>
                          <a:cs typeface="+mn-cs"/>
                        </a:rPr>
                        <a:t>4.2 Protección contra fallas externas</a:t>
                      </a:r>
                    </a:p>
                  </a:txBody>
                  <a:tcPr/>
                </a:tc>
              </a:tr>
              <a:tr h="370840">
                <a:tc vMerge="1">
                  <a:txBody>
                    <a:bodyPr/>
                    <a:lstStyle/>
                    <a:p>
                      <a:endParaRPr lang="en-US" dirty="0"/>
                    </a:p>
                  </a:txBody>
                  <a:tcPr/>
                </a:tc>
                <a:tc>
                  <a:txBody>
                    <a:bodyPr/>
                    <a:lstStyle/>
                    <a:p>
                      <a:r>
                        <a:rPr lang="es-ES" sz="1800" kern="1200" baseline="0" dirty="0" smtClean="0">
                          <a:solidFill>
                            <a:schemeClr val="dk1"/>
                          </a:solidFill>
                          <a:latin typeface="+mn-lt"/>
                          <a:ea typeface="+mn-ea"/>
                          <a:cs typeface="+mn-cs"/>
                        </a:rPr>
                        <a:t>4.3 Protección contra condiciones anormales </a:t>
                      </a:r>
                    </a:p>
                    <a:p>
                      <a:r>
                        <a:rPr lang="en-US" sz="1800" kern="1200" baseline="0" dirty="0" smtClean="0">
                          <a:solidFill>
                            <a:schemeClr val="dk1"/>
                          </a:solidFill>
                          <a:latin typeface="+mn-lt"/>
                          <a:ea typeface="+mn-ea"/>
                          <a:cs typeface="+mn-cs"/>
                        </a:rPr>
                        <a:t>4.3.1 </a:t>
                      </a:r>
                      <a:r>
                        <a:rPr lang="en-US" sz="1800" kern="1200" baseline="0" dirty="0" err="1" smtClean="0">
                          <a:solidFill>
                            <a:schemeClr val="dk1"/>
                          </a:solidFill>
                          <a:latin typeface="+mn-lt"/>
                          <a:ea typeface="+mn-ea"/>
                          <a:cs typeface="+mn-cs"/>
                        </a:rPr>
                        <a:t>Pérdida</a:t>
                      </a:r>
                      <a:r>
                        <a:rPr lang="en-US" sz="1800" kern="1200" baseline="0" dirty="0" smtClean="0">
                          <a:solidFill>
                            <a:schemeClr val="dk1"/>
                          </a:solidFill>
                          <a:latin typeface="+mn-lt"/>
                          <a:ea typeface="+mn-ea"/>
                          <a:cs typeface="+mn-cs"/>
                        </a:rPr>
                        <a:t> de </a:t>
                      </a:r>
                      <a:r>
                        <a:rPr lang="en-US" sz="1800" kern="1200" baseline="0" dirty="0" err="1" smtClean="0">
                          <a:solidFill>
                            <a:schemeClr val="dk1"/>
                          </a:solidFill>
                          <a:latin typeface="+mn-lt"/>
                          <a:ea typeface="+mn-ea"/>
                          <a:cs typeface="+mn-cs"/>
                        </a:rPr>
                        <a:t>excitación</a:t>
                      </a:r>
                      <a:r>
                        <a:rPr lang="en-US" sz="1800" kern="1200" baseline="0" dirty="0" smtClean="0">
                          <a:solidFill>
                            <a:schemeClr val="dk1"/>
                          </a:solidFill>
                          <a:latin typeface="+mn-lt"/>
                          <a:ea typeface="+mn-ea"/>
                          <a:cs typeface="+mn-cs"/>
                        </a:rPr>
                        <a:t> </a:t>
                      </a:r>
                    </a:p>
                    <a:p>
                      <a:r>
                        <a:rPr lang="en-US" sz="1800" kern="1200" baseline="0" dirty="0" smtClean="0">
                          <a:solidFill>
                            <a:schemeClr val="dk1"/>
                          </a:solidFill>
                          <a:latin typeface="+mn-lt"/>
                          <a:ea typeface="+mn-ea"/>
                          <a:cs typeface="+mn-cs"/>
                        </a:rPr>
                        <a:t>4.3.2 Corrientes </a:t>
                      </a:r>
                      <a:r>
                        <a:rPr lang="en-US" sz="1800" kern="1200" baseline="0" dirty="0" err="1" smtClean="0">
                          <a:solidFill>
                            <a:schemeClr val="dk1"/>
                          </a:solidFill>
                          <a:latin typeface="+mn-lt"/>
                          <a:ea typeface="+mn-ea"/>
                          <a:cs typeface="+mn-cs"/>
                        </a:rPr>
                        <a:t>desbalanceadas</a:t>
                      </a:r>
                      <a:r>
                        <a:rPr lang="en-US" sz="1800" kern="1200" baseline="0" dirty="0" smtClean="0">
                          <a:solidFill>
                            <a:schemeClr val="dk1"/>
                          </a:solidFill>
                          <a:latin typeface="+mn-lt"/>
                          <a:ea typeface="+mn-ea"/>
                          <a:cs typeface="+mn-cs"/>
                        </a:rPr>
                        <a:t> del </a:t>
                      </a:r>
                      <a:r>
                        <a:rPr lang="en-US" sz="1800" kern="1200" baseline="0" dirty="0" err="1" smtClean="0">
                          <a:solidFill>
                            <a:schemeClr val="dk1"/>
                          </a:solidFill>
                          <a:latin typeface="+mn-lt"/>
                          <a:ea typeface="+mn-ea"/>
                          <a:cs typeface="+mn-cs"/>
                        </a:rPr>
                        <a:t>estator</a:t>
                      </a:r>
                      <a:r>
                        <a:rPr lang="en-US" sz="1800" kern="1200" baseline="0" dirty="0" smtClean="0">
                          <a:solidFill>
                            <a:schemeClr val="dk1"/>
                          </a:solidFill>
                          <a:latin typeface="+mn-lt"/>
                          <a:ea typeface="+mn-ea"/>
                          <a:cs typeface="+mn-cs"/>
                        </a:rPr>
                        <a:t> </a:t>
                      </a:r>
                    </a:p>
                    <a:p>
                      <a:r>
                        <a:rPr lang="en-US" sz="1800" kern="1200" baseline="0" dirty="0" smtClean="0">
                          <a:solidFill>
                            <a:schemeClr val="dk1"/>
                          </a:solidFill>
                          <a:latin typeface="+mn-lt"/>
                          <a:ea typeface="+mn-ea"/>
                          <a:cs typeface="+mn-cs"/>
                        </a:rPr>
                        <a:t>4.3.3 </a:t>
                      </a:r>
                      <a:r>
                        <a:rPr lang="en-US" sz="1800" kern="1200" baseline="0" dirty="0" err="1" smtClean="0">
                          <a:solidFill>
                            <a:schemeClr val="dk1"/>
                          </a:solidFill>
                          <a:latin typeface="+mn-lt"/>
                          <a:ea typeface="+mn-ea"/>
                          <a:cs typeface="+mn-cs"/>
                        </a:rPr>
                        <a:t>Sobreexcitación</a:t>
                      </a:r>
                      <a:r>
                        <a:rPr lang="en-US" sz="1800" kern="1200" baseline="0" dirty="0" smtClean="0">
                          <a:solidFill>
                            <a:schemeClr val="dk1"/>
                          </a:solidFill>
                          <a:latin typeface="+mn-lt"/>
                          <a:ea typeface="+mn-ea"/>
                          <a:cs typeface="+mn-cs"/>
                        </a:rPr>
                        <a:t> </a:t>
                      </a:r>
                    </a:p>
                    <a:p>
                      <a:r>
                        <a:rPr lang="en-US" sz="1800" kern="1200" baseline="0" dirty="0" smtClean="0">
                          <a:solidFill>
                            <a:schemeClr val="dk1"/>
                          </a:solidFill>
                          <a:latin typeface="+mn-lt"/>
                          <a:ea typeface="+mn-ea"/>
                          <a:cs typeface="+mn-cs"/>
                        </a:rPr>
                        <a:t>4.3.4 Potencia </a:t>
                      </a:r>
                      <a:r>
                        <a:rPr lang="en-US" sz="1800" kern="1200" baseline="0" dirty="0" err="1" smtClean="0">
                          <a:solidFill>
                            <a:schemeClr val="dk1"/>
                          </a:solidFill>
                          <a:latin typeface="+mn-lt"/>
                          <a:ea typeface="+mn-ea"/>
                          <a:cs typeface="+mn-cs"/>
                        </a:rPr>
                        <a:t>inversa</a:t>
                      </a:r>
                      <a:r>
                        <a:rPr lang="en-US" sz="1800" kern="1200" baseline="0" dirty="0" smtClean="0">
                          <a:solidFill>
                            <a:schemeClr val="dk1"/>
                          </a:solidFill>
                          <a:latin typeface="+mn-lt"/>
                          <a:ea typeface="+mn-ea"/>
                          <a:cs typeface="+mn-cs"/>
                        </a:rPr>
                        <a:t> </a:t>
                      </a:r>
                    </a:p>
                    <a:p>
                      <a:r>
                        <a:rPr lang="en-US" sz="1800" kern="1200" baseline="0" dirty="0" smtClean="0">
                          <a:solidFill>
                            <a:schemeClr val="dk1"/>
                          </a:solidFill>
                          <a:latin typeface="+mn-lt"/>
                          <a:ea typeface="+mn-ea"/>
                          <a:cs typeface="+mn-cs"/>
                        </a:rPr>
                        <a:t>4.3.5 Baja </a:t>
                      </a:r>
                      <a:r>
                        <a:rPr lang="en-US" sz="1800" kern="1200" baseline="0" dirty="0" err="1" smtClean="0">
                          <a:solidFill>
                            <a:schemeClr val="dk1"/>
                          </a:solidFill>
                          <a:latin typeface="+mn-lt"/>
                          <a:ea typeface="+mn-ea"/>
                          <a:cs typeface="+mn-cs"/>
                        </a:rPr>
                        <a:t>frecuencia</a:t>
                      </a:r>
                      <a:r>
                        <a:rPr lang="en-US" sz="1800" kern="1200" baseline="0" dirty="0" smtClean="0">
                          <a:solidFill>
                            <a:schemeClr val="dk1"/>
                          </a:solidFill>
                          <a:latin typeface="+mn-lt"/>
                          <a:ea typeface="+mn-ea"/>
                          <a:cs typeface="+mn-cs"/>
                        </a:rPr>
                        <a:t> </a:t>
                      </a:r>
                      <a:endParaRPr lang="en-US"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28625" y="0"/>
            <a:ext cx="7848600" cy="571500"/>
          </a:xfrm>
        </p:spPr>
        <p:txBody>
          <a:bodyPr/>
          <a:lstStyle/>
          <a:p>
            <a:pPr eaLnBrk="1" hangingPunct="1"/>
            <a:r>
              <a:rPr lang="es-ES_tradnl" sz="2800" dirty="0" smtClean="0">
                <a:solidFill>
                  <a:srgbClr val="FF3300"/>
                </a:solidFill>
                <a:latin typeface="Comic Sans MS" pitchFamily="66" charset="0"/>
              </a:rPr>
              <a:t>PROTECCIONES ELECTRICASDE </a:t>
            </a:r>
            <a:r>
              <a:rPr lang="es-ES_tradnl" sz="2800" dirty="0" err="1" smtClean="0">
                <a:solidFill>
                  <a:srgbClr val="FF3300"/>
                </a:solidFill>
                <a:latin typeface="Comic Sans MS" pitchFamily="66" charset="0"/>
              </a:rPr>
              <a:t>SEP’s</a:t>
            </a:r>
            <a:endParaRPr lang="es-ES" sz="2800" dirty="0" smtClean="0">
              <a:solidFill>
                <a:srgbClr val="FF3300"/>
              </a:solidFill>
              <a:latin typeface="Comic Sans MS" pitchFamily="66" charset="0"/>
            </a:endParaRPr>
          </a:p>
        </p:txBody>
      </p:sp>
      <p:sp>
        <p:nvSpPr>
          <p:cNvPr id="9219" name="3 CuadroTexto"/>
          <p:cNvSpPr txBox="1">
            <a:spLocks noChangeArrowheads="1"/>
          </p:cNvSpPr>
          <p:nvPr/>
        </p:nvSpPr>
        <p:spPr bwMode="auto">
          <a:xfrm>
            <a:off x="500063" y="928688"/>
            <a:ext cx="6985000" cy="461962"/>
          </a:xfrm>
          <a:prstGeom prst="rect">
            <a:avLst/>
          </a:prstGeom>
          <a:noFill/>
          <a:ln w="9525">
            <a:noFill/>
            <a:miter lim="800000"/>
            <a:headEnd/>
            <a:tailEnd/>
          </a:ln>
        </p:spPr>
        <p:txBody>
          <a:bodyPr wrap="none">
            <a:spAutoFit/>
          </a:bodyPr>
          <a:lstStyle/>
          <a:p>
            <a:r>
              <a:rPr lang="en-US"/>
              <a:t>METODO DE CALIFICACION DE CADA UNIDAD</a:t>
            </a:r>
          </a:p>
        </p:txBody>
      </p:sp>
      <p:sp>
        <p:nvSpPr>
          <p:cNvPr id="9220" name="4 CuadroTexto"/>
          <p:cNvSpPr txBox="1">
            <a:spLocks noChangeArrowheads="1"/>
          </p:cNvSpPr>
          <p:nvPr/>
        </p:nvSpPr>
        <p:spPr bwMode="auto">
          <a:xfrm>
            <a:off x="214313" y="1714500"/>
            <a:ext cx="8675687" cy="1570038"/>
          </a:xfrm>
          <a:prstGeom prst="rect">
            <a:avLst/>
          </a:prstGeom>
          <a:noFill/>
          <a:ln w="9525">
            <a:noFill/>
            <a:miter lim="800000"/>
            <a:headEnd/>
            <a:tailEnd/>
          </a:ln>
        </p:spPr>
        <p:txBody>
          <a:bodyPr wrap="none">
            <a:spAutoFit/>
          </a:bodyPr>
          <a:lstStyle/>
          <a:p>
            <a:r>
              <a:rPr lang="en-US" dirty="0"/>
              <a:t>EXAMENES ESCRITOS-------------------------------------------</a:t>
            </a:r>
            <a:r>
              <a:rPr lang="en-US" dirty="0" smtClean="0"/>
              <a:t>75%</a:t>
            </a:r>
            <a:endParaRPr lang="en-US" dirty="0"/>
          </a:p>
          <a:p>
            <a:r>
              <a:rPr lang="en-US" dirty="0" smtClean="0"/>
              <a:t>TAREAS----------------------------------------------------------------20%</a:t>
            </a:r>
            <a:endParaRPr lang="en-US" dirty="0"/>
          </a:p>
          <a:p>
            <a:r>
              <a:rPr lang="en-US" dirty="0" smtClean="0"/>
              <a:t>ASISTENCIA---------------------------------------------------------- </a:t>
            </a:r>
            <a:r>
              <a:rPr lang="en-US" dirty="0"/>
              <a:t> </a:t>
            </a:r>
            <a:r>
              <a:rPr lang="en-US" dirty="0" smtClean="0"/>
              <a:t>5</a:t>
            </a:r>
            <a:r>
              <a:rPr lang="en-US" dirty="0"/>
              <a:t>%</a:t>
            </a:r>
          </a:p>
          <a:p>
            <a:r>
              <a:rPr lang="en-US" dirty="0"/>
              <a:t>TOTAL------------------------------------------------------------------100%</a:t>
            </a:r>
          </a:p>
        </p:txBody>
      </p:sp>
      <p:sp>
        <p:nvSpPr>
          <p:cNvPr id="9222" name="6 CuadroTexto"/>
          <p:cNvSpPr txBox="1">
            <a:spLocks noChangeArrowheads="1"/>
          </p:cNvSpPr>
          <p:nvPr/>
        </p:nvSpPr>
        <p:spPr bwMode="auto">
          <a:xfrm>
            <a:off x="642938" y="4643438"/>
            <a:ext cx="3519487" cy="461962"/>
          </a:xfrm>
          <a:prstGeom prst="rect">
            <a:avLst/>
          </a:prstGeom>
          <a:noFill/>
          <a:ln w="9525">
            <a:noFill/>
            <a:miter lim="800000"/>
            <a:headEnd/>
            <a:tailEnd/>
          </a:ln>
        </p:spPr>
        <p:txBody>
          <a:bodyPr wrap="none">
            <a:spAutoFit/>
          </a:bodyPr>
          <a:lstStyle/>
          <a:p>
            <a:r>
              <a:rPr lang="en-US"/>
              <a:t>FECHA DE EXAMENES</a:t>
            </a:r>
          </a:p>
        </p:txBody>
      </p:sp>
      <p:graphicFrame>
        <p:nvGraphicFramePr>
          <p:cNvPr id="8" name="7 Tabla"/>
          <p:cNvGraphicFramePr>
            <a:graphicFrameLocks noGrp="1"/>
          </p:cNvGraphicFramePr>
          <p:nvPr>
            <p:extLst>
              <p:ext uri="{D42A27DB-BD31-4B8C-83A1-F6EECF244321}">
                <p14:modId xmlns:p14="http://schemas.microsoft.com/office/powerpoint/2010/main" val="336197605"/>
              </p:ext>
            </p:extLst>
          </p:nvPr>
        </p:nvGraphicFramePr>
        <p:xfrm>
          <a:off x="642938" y="5143500"/>
          <a:ext cx="6096000" cy="1483360"/>
        </p:xfrm>
        <a:graphic>
          <a:graphicData uri="http://schemas.openxmlformats.org/drawingml/2006/table">
            <a:tbl>
              <a:tblPr bandRow="1">
                <a:tableStyleId>{5C22544A-7EE6-4342-B048-85BDC9FD1C3A}</a:tableStyleId>
              </a:tblPr>
              <a:tblGrid>
                <a:gridCol w="2143140"/>
                <a:gridCol w="3952860"/>
              </a:tblGrid>
              <a:tr h="370840">
                <a:tc>
                  <a:txBody>
                    <a:bodyPr/>
                    <a:lstStyle/>
                    <a:p>
                      <a:pPr algn="ctr"/>
                      <a:r>
                        <a:rPr lang="en-US" dirty="0" smtClean="0"/>
                        <a:t>UNIDAD 1</a:t>
                      </a:r>
                      <a:endParaRPr lang="en-US" dirty="0"/>
                    </a:p>
                  </a:txBody>
                  <a:tcPr anchor="ctr"/>
                </a:tc>
                <a:tc>
                  <a:txBody>
                    <a:bodyPr/>
                    <a:lstStyle/>
                    <a:p>
                      <a:r>
                        <a:rPr lang="en-US" dirty="0" smtClean="0"/>
                        <a:t>17/</a:t>
                      </a:r>
                      <a:r>
                        <a:rPr lang="en-US" dirty="0" err="1" smtClean="0"/>
                        <a:t>sept</a:t>
                      </a:r>
                      <a:r>
                        <a:rPr lang="en-US" dirty="0" smtClean="0"/>
                        <a:t>/2019  real</a:t>
                      </a:r>
                      <a:endParaRPr lang="en-US" dirty="0"/>
                    </a:p>
                  </a:txBody>
                  <a:tcPr/>
                </a:tc>
              </a:tr>
              <a:tr h="370840">
                <a:tc>
                  <a:txBody>
                    <a:bodyPr/>
                    <a:lstStyle/>
                    <a:p>
                      <a:pPr algn="ctr"/>
                      <a:r>
                        <a:rPr lang="en-US" dirty="0" smtClean="0"/>
                        <a:t>UNIDAD 2</a:t>
                      </a:r>
                      <a:endParaRPr lang="en-US" dirty="0"/>
                    </a:p>
                  </a:txBody>
                  <a:tcPr anchor="ctr"/>
                </a:tc>
                <a:tc>
                  <a:txBody>
                    <a:bodyPr/>
                    <a:lstStyle/>
                    <a:p>
                      <a:endParaRPr lang="en-US" dirty="0"/>
                    </a:p>
                  </a:txBody>
                  <a:tcPr/>
                </a:tc>
              </a:tr>
              <a:tr h="370840">
                <a:tc>
                  <a:txBody>
                    <a:bodyPr/>
                    <a:lstStyle/>
                    <a:p>
                      <a:pPr algn="ctr"/>
                      <a:r>
                        <a:rPr lang="en-US" dirty="0" smtClean="0"/>
                        <a:t>UNIDAD 3</a:t>
                      </a:r>
                      <a:endParaRPr lang="en-US" dirty="0"/>
                    </a:p>
                  </a:txBody>
                  <a:tcPr anchor="ctr"/>
                </a:tc>
                <a:tc>
                  <a:txBody>
                    <a:bodyPr/>
                    <a:lstStyle/>
                    <a:p>
                      <a:endParaRPr lang="en-US"/>
                    </a:p>
                  </a:txBody>
                  <a:tcPr/>
                </a:tc>
              </a:tr>
              <a:tr h="370840">
                <a:tc>
                  <a:txBody>
                    <a:bodyPr/>
                    <a:lstStyle/>
                    <a:p>
                      <a:pPr algn="ctr"/>
                      <a:r>
                        <a:rPr lang="en-US" dirty="0" smtClean="0"/>
                        <a:t>UNIDAD 4</a:t>
                      </a:r>
                      <a:endParaRPr lang="en-US" dirty="0"/>
                    </a:p>
                  </a:txBody>
                  <a:tcPr anchor="ctr"/>
                </a:tc>
                <a:tc>
                  <a:txBody>
                    <a:bodyPr/>
                    <a:lstStyle/>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28625" y="0"/>
            <a:ext cx="7848600" cy="571500"/>
          </a:xfrm>
        </p:spPr>
        <p:txBody>
          <a:bodyPr/>
          <a:lstStyle/>
          <a:p>
            <a:pPr eaLnBrk="1" hangingPunct="1"/>
            <a:r>
              <a:rPr lang="es-ES_tradnl" sz="2800" smtClean="0">
                <a:solidFill>
                  <a:srgbClr val="FF3300"/>
                </a:solidFill>
                <a:latin typeface="Comic Sans MS" pitchFamily="66" charset="0"/>
              </a:rPr>
              <a:t>PROTECCIONES ELECTRICAS DE SEP’s</a:t>
            </a:r>
            <a:endParaRPr lang="es-ES" sz="2800" smtClean="0">
              <a:solidFill>
                <a:srgbClr val="FF3300"/>
              </a:solidFill>
              <a:latin typeface="Comic Sans MS" pitchFamily="66" charset="0"/>
            </a:endParaRPr>
          </a:p>
        </p:txBody>
      </p:sp>
      <p:sp>
        <p:nvSpPr>
          <p:cNvPr id="10243" name="4 CuadroTexto"/>
          <p:cNvSpPr txBox="1">
            <a:spLocks noChangeArrowheads="1"/>
          </p:cNvSpPr>
          <p:nvPr/>
        </p:nvSpPr>
        <p:spPr bwMode="auto">
          <a:xfrm>
            <a:off x="1071563" y="2143125"/>
            <a:ext cx="5908675" cy="1200150"/>
          </a:xfrm>
          <a:prstGeom prst="rect">
            <a:avLst/>
          </a:prstGeom>
          <a:noFill/>
          <a:ln w="9525">
            <a:noFill/>
            <a:miter lim="800000"/>
            <a:headEnd/>
            <a:tailEnd/>
          </a:ln>
        </p:spPr>
        <p:txBody>
          <a:bodyPr wrap="none">
            <a:spAutoFit/>
          </a:bodyPr>
          <a:lstStyle/>
          <a:p>
            <a:pPr algn="ctr"/>
            <a:r>
              <a:rPr lang="en-US" dirty="0"/>
              <a:t>UNIDAD I</a:t>
            </a:r>
          </a:p>
          <a:p>
            <a:pPr algn="ctr"/>
            <a:endParaRPr lang="en-US" dirty="0"/>
          </a:p>
          <a:p>
            <a:pPr algn="ctr"/>
            <a:r>
              <a:rPr lang="en-US" dirty="0"/>
              <a:t>FILOSOFIA DE PROTECCIÓN DE SEPs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11267" name="Text Box 27"/>
          <p:cNvSpPr txBox="1">
            <a:spLocks noChangeArrowheads="1"/>
          </p:cNvSpPr>
          <p:nvPr/>
        </p:nvSpPr>
        <p:spPr bwMode="auto">
          <a:xfrm>
            <a:off x="214313" y="1143000"/>
            <a:ext cx="4449762" cy="336550"/>
          </a:xfrm>
          <a:prstGeom prst="rect">
            <a:avLst/>
          </a:prstGeom>
          <a:noFill/>
          <a:ln w="9525">
            <a:noFill/>
            <a:miter lim="800000"/>
            <a:headEnd/>
            <a:tailEnd/>
          </a:ln>
        </p:spPr>
        <p:txBody>
          <a:bodyPr wrap="none" anchor="ctr">
            <a:spAutoFit/>
          </a:bodyPr>
          <a:lstStyle/>
          <a:p>
            <a:pPr algn="ctr" eaLnBrk="0" hangingPunct="0">
              <a:spcBef>
                <a:spcPct val="50000"/>
              </a:spcBef>
            </a:pPr>
            <a:r>
              <a:rPr lang="en-US" sz="1600" b="1">
                <a:solidFill>
                  <a:srgbClr val="FFFF00"/>
                </a:solidFill>
                <a:latin typeface="Comic Sans MS" pitchFamily="66" charset="0"/>
              </a:rPr>
              <a:t>OBJETIVO DEL SISTEMA DE POTENCIA</a:t>
            </a:r>
            <a:r>
              <a:rPr lang="en-US" sz="1600" b="1">
                <a:solidFill>
                  <a:srgbClr val="FFFF00"/>
                </a:solidFill>
              </a:rPr>
              <a:t>:</a:t>
            </a:r>
          </a:p>
        </p:txBody>
      </p:sp>
      <p:sp>
        <p:nvSpPr>
          <p:cNvPr id="11268" name="Rectangle 28"/>
          <p:cNvSpPr>
            <a:spLocks noChangeArrowheads="1"/>
          </p:cNvSpPr>
          <p:nvPr/>
        </p:nvSpPr>
        <p:spPr bwMode="auto">
          <a:xfrm>
            <a:off x="285750" y="1571625"/>
            <a:ext cx="8640763" cy="1552575"/>
          </a:xfrm>
          <a:prstGeom prst="rect">
            <a:avLst/>
          </a:prstGeom>
          <a:noFill/>
          <a:ln w="9525">
            <a:noFill/>
            <a:miter lim="800000"/>
            <a:headEnd/>
            <a:tailEnd/>
          </a:ln>
        </p:spPr>
        <p:txBody>
          <a:bodyPr>
            <a:spAutoFit/>
          </a:bodyPr>
          <a:lstStyle/>
          <a:p>
            <a:pPr eaLnBrk="0" hangingPunct="0">
              <a:spcBef>
                <a:spcPct val="50000"/>
              </a:spcBef>
            </a:pPr>
            <a:r>
              <a:rPr lang="es-MX" dirty="0"/>
              <a:t>El objetivo del sistema de potencia es producir, transmitir y distribuir energía eléctrica, con el máximo de disponibilidad y el mínimo de pérdidas, así como considerando aspecto de seguridad y el mínimo impacto al medio ambiente</a:t>
            </a:r>
            <a:r>
              <a:rPr lang="es-ES" dirty="0"/>
              <a:t> </a:t>
            </a:r>
          </a:p>
        </p:txBody>
      </p:sp>
      <p:sp>
        <p:nvSpPr>
          <p:cNvPr id="11269" name="Text Box 29"/>
          <p:cNvSpPr txBox="1">
            <a:spLocks noChangeArrowheads="1"/>
          </p:cNvSpPr>
          <p:nvPr/>
        </p:nvSpPr>
        <p:spPr bwMode="auto">
          <a:xfrm>
            <a:off x="142875" y="3500438"/>
            <a:ext cx="2492375" cy="336550"/>
          </a:xfrm>
          <a:prstGeom prst="rect">
            <a:avLst/>
          </a:prstGeom>
          <a:noFill/>
          <a:ln w="9525">
            <a:noFill/>
            <a:miter lim="800000"/>
            <a:headEnd/>
            <a:tailEnd/>
          </a:ln>
        </p:spPr>
        <p:txBody>
          <a:bodyPr wrap="none" anchor="ctr">
            <a:spAutoFit/>
          </a:bodyPr>
          <a:lstStyle/>
          <a:p>
            <a:pPr algn="ctr" eaLnBrk="0" hangingPunct="0">
              <a:spcBef>
                <a:spcPct val="50000"/>
              </a:spcBef>
            </a:pPr>
            <a:r>
              <a:rPr lang="en-US" sz="1600" b="1" dirty="0">
                <a:solidFill>
                  <a:srgbClr val="FFFF00"/>
                </a:solidFill>
                <a:latin typeface="Comic Sans MS" pitchFamily="66" charset="0"/>
              </a:rPr>
              <a:t>EXPUESTO A FALLAS:</a:t>
            </a:r>
          </a:p>
        </p:txBody>
      </p:sp>
      <p:sp>
        <p:nvSpPr>
          <p:cNvPr id="11270" name="Rectangle 30"/>
          <p:cNvSpPr>
            <a:spLocks noChangeArrowheads="1"/>
          </p:cNvSpPr>
          <p:nvPr/>
        </p:nvSpPr>
        <p:spPr bwMode="auto">
          <a:xfrm>
            <a:off x="179388" y="3857625"/>
            <a:ext cx="8964612" cy="1200329"/>
          </a:xfrm>
          <a:prstGeom prst="rect">
            <a:avLst/>
          </a:prstGeom>
          <a:noFill/>
          <a:ln w="9525">
            <a:noFill/>
            <a:miter lim="800000"/>
            <a:headEnd/>
            <a:tailEnd/>
          </a:ln>
        </p:spPr>
        <p:txBody>
          <a:bodyPr>
            <a:spAutoFit/>
          </a:bodyPr>
          <a:lstStyle/>
          <a:p>
            <a:pPr eaLnBrk="0" hangingPunct="0">
              <a:spcBef>
                <a:spcPct val="50000"/>
              </a:spcBef>
            </a:pPr>
            <a:r>
              <a:rPr lang="es-MX" dirty="0"/>
              <a:t>Una falla en el sistema significa que la frecuencia, corriente o voltaje excede los límites especificados al equipo que forma </a:t>
            </a:r>
            <a:r>
              <a:rPr lang="es-MX" dirty="0" smtClean="0"/>
              <a:t>el SEP.</a:t>
            </a:r>
            <a:endParaRPr lang="es-ES" dirty="0"/>
          </a:p>
        </p:txBody>
      </p:sp>
      <p:sp>
        <p:nvSpPr>
          <p:cNvPr id="11271" name="Rectangle 31"/>
          <p:cNvSpPr>
            <a:spLocks noChangeArrowheads="1"/>
          </p:cNvSpPr>
          <p:nvPr/>
        </p:nvSpPr>
        <p:spPr bwMode="auto">
          <a:xfrm>
            <a:off x="928688" y="5143500"/>
            <a:ext cx="3725700" cy="338554"/>
          </a:xfrm>
          <a:prstGeom prst="rect">
            <a:avLst/>
          </a:prstGeom>
          <a:noFill/>
          <a:ln w="9525">
            <a:noFill/>
            <a:miter lim="800000"/>
            <a:headEnd/>
            <a:tailEnd/>
          </a:ln>
        </p:spPr>
        <p:txBody>
          <a:bodyPr wrap="none">
            <a:spAutoFit/>
          </a:bodyPr>
          <a:lstStyle/>
          <a:p>
            <a:pPr eaLnBrk="0" hangingPunct="0">
              <a:spcBef>
                <a:spcPct val="50000"/>
              </a:spcBef>
            </a:pPr>
            <a:r>
              <a:rPr lang="en-US" sz="1600" b="1" dirty="0" smtClean="0">
                <a:solidFill>
                  <a:srgbClr val="FFFF00"/>
                </a:solidFill>
                <a:latin typeface="Comic Sans MS" pitchFamily="66" charset="0"/>
              </a:rPr>
              <a:t>FALLAS ELÉCTRICAS EN UN SEP:</a:t>
            </a:r>
            <a:endParaRPr lang="en-US" sz="1600" b="1" dirty="0">
              <a:solidFill>
                <a:srgbClr val="FFFF00"/>
              </a:solidFill>
              <a:latin typeface="Comic Sans MS" pitchFamily="66" charset="0"/>
            </a:endParaRPr>
          </a:p>
        </p:txBody>
      </p:sp>
      <p:sp>
        <p:nvSpPr>
          <p:cNvPr id="11272" name="Text Box 32"/>
          <p:cNvSpPr txBox="1">
            <a:spLocks noChangeArrowheads="1"/>
          </p:cNvSpPr>
          <p:nvPr/>
        </p:nvSpPr>
        <p:spPr bwMode="auto">
          <a:xfrm>
            <a:off x="2143125" y="5546725"/>
            <a:ext cx="5400675" cy="1311275"/>
          </a:xfrm>
          <a:prstGeom prst="rect">
            <a:avLst/>
          </a:prstGeom>
          <a:noFill/>
          <a:ln w="12700">
            <a:noFill/>
            <a:miter lim="800000"/>
            <a:headEnd/>
            <a:tailEnd/>
          </a:ln>
        </p:spPr>
        <p:txBody>
          <a:bodyPr lIns="90000" tIns="46800" rIns="90000" bIns="46800">
            <a:spAutoFit/>
          </a:bodyPr>
          <a:lstStyle/>
          <a:p>
            <a:pPr algn="just" eaLnBrk="0" hangingPunct="0">
              <a:spcBef>
                <a:spcPct val="50000"/>
              </a:spcBef>
            </a:pPr>
            <a:r>
              <a:rPr lang="es-MX" sz="2000" dirty="0">
                <a:cs typeface="Arial" charset="0"/>
              </a:rPr>
              <a:t>Monofásica a tierra		70-80% Fase-Fase a tierra		17-10% Fase-Fase		               10-8% Trifásica			    3-2%</a:t>
            </a:r>
            <a:endParaRPr lang="es-E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69" grpId="0"/>
      <p:bldP spid="11270" grpId="0"/>
      <p:bldP spid="11271" grpId="0"/>
      <p:bldP spid="112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28625" y="0"/>
            <a:ext cx="7848600" cy="914400"/>
          </a:xfrm>
        </p:spPr>
        <p:txBody>
          <a:bodyPr/>
          <a:lstStyle/>
          <a:p>
            <a:pPr eaLnBrk="1" hangingPunct="1"/>
            <a:r>
              <a:rPr lang="es-ES_tradnl" sz="2800" smtClean="0">
                <a:solidFill>
                  <a:srgbClr val="FF3300"/>
                </a:solidFill>
                <a:latin typeface="Comic Sans MS" pitchFamily="66" charset="0"/>
              </a:rPr>
              <a:t>PROTECCIONES ELECTRICASDE SEP’s</a:t>
            </a:r>
            <a:endParaRPr lang="es-ES" sz="2800" smtClean="0">
              <a:solidFill>
                <a:srgbClr val="FF3300"/>
              </a:solidFill>
              <a:latin typeface="Comic Sans MS" pitchFamily="66" charset="0"/>
            </a:endParaRPr>
          </a:p>
        </p:txBody>
      </p:sp>
      <p:sp>
        <p:nvSpPr>
          <p:cNvPr id="2" name="1 CuadroTexto"/>
          <p:cNvSpPr txBox="1"/>
          <p:nvPr/>
        </p:nvSpPr>
        <p:spPr>
          <a:xfrm>
            <a:off x="7386" y="613870"/>
            <a:ext cx="2682145" cy="461665"/>
          </a:xfrm>
          <a:prstGeom prst="rect">
            <a:avLst/>
          </a:prstGeom>
          <a:noFill/>
        </p:spPr>
        <p:txBody>
          <a:bodyPr wrap="none" rtlCol="0">
            <a:spAutoFit/>
          </a:bodyPr>
          <a:lstStyle/>
          <a:p>
            <a:r>
              <a:rPr lang="es-MX" dirty="0" smtClean="0"/>
              <a:t>ANTECEDENTES</a:t>
            </a:r>
            <a:endParaRPr lang="es-MX" dirty="0"/>
          </a:p>
        </p:txBody>
      </p:sp>
      <p:sp>
        <p:nvSpPr>
          <p:cNvPr id="3" name="2 CuadroTexto"/>
          <p:cNvSpPr txBox="1"/>
          <p:nvPr/>
        </p:nvSpPr>
        <p:spPr>
          <a:xfrm>
            <a:off x="-1" y="980728"/>
            <a:ext cx="9144001" cy="1107996"/>
          </a:xfrm>
          <a:prstGeom prst="rect">
            <a:avLst/>
          </a:prstGeom>
          <a:noFill/>
        </p:spPr>
        <p:txBody>
          <a:bodyPr wrap="square" rtlCol="0">
            <a:spAutoFit/>
          </a:bodyPr>
          <a:lstStyle/>
          <a:p>
            <a:r>
              <a:rPr lang="es-MX" sz="2200" dirty="0" smtClean="0"/>
              <a:t>El desarrollo de los sistemas de protección eléctrica de </a:t>
            </a:r>
            <a:r>
              <a:rPr lang="es-MX" sz="2200" dirty="0" err="1" smtClean="0"/>
              <a:t>SEP’s</a:t>
            </a:r>
            <a:r>
              <a:rPr lang="es-MX" sz="2200" dirty="0" smtClean="0"/>
              <a:t> inicio a finales del siglo 19 y principios del siglo 20 junto con la aparición de los primeros </a:t>
            </a:r>
            <a:r>
              <a:rPr lang="es-MX" sz="2200" dirty="0" err="1" smtClean="0"/>
              <a:t>SEP’s</a:t>
            </a:r>
            <a:r>
              <a:rPr lang="es-MX" sz="2200" dirty="0" smtClean="0"/>
              <a:t>. Luego </a:t>
            </a:r>
            <a:r>
              <a:rPr lang="es-MX" sz="2200" dirty="0" err="1" smtClean="0"/>
              <a:t>evolucionò</a:t>
            </a:r>
            <a:r>
              <a:rPr lang="es-MX" sz="2200" dirty="0" smtClean="0"/>
              <a:t> de acuerdo a la tabla:</a:t>
            </a:r>
            <a:endParaRPr lang="es-MX" sz="2200" dirty="0"/>
          </a:p>
        </p:txBody>
      </p:sp>
      <p:graphicFrame>
        <p:nvGraphicFramePr>
          <p:cNvPr id="4" name="3 Tabla"/>
          <p:cNvGraphicFramePr>
            <a:graphicFrameLocks noGrp="1"/>
          </p:cNvGraphicFramePr>
          <p:nvPr>
            <p:extLst>
              <p:ext uri="{D42A27DB-BD31-4B8C-83A1-F6EECF244321}">
                <p14:modId xmlns:p14="http://schemas.microsoft.com/office/powerpoint/2010/main" val="1228977354"/>
              </p:ext>
            </p:extLst>
          </p:nvPr>
        </p:nvGraphicFramePr>
        <p:xfrm>
          <a:off x="107504" y="2098914"/>
          <a:ext cx="9036496" cy="4668520"/>
        </p:xfrm>
        <a:graphic>
          <a:graphicData uri="http://schemas.openxmlformats.org/drawingml/2006/table">
            <a:tbl>
              <a:tblPr firstRow="1" bandRow="1">
                <a:tableStyleId>{5C22544A-7EE6-4342-B048-85BDC9FD1C3A}</a:tableStyleId>
              </a:tblPr>
              <a:tblGrid>
                <a:gridCol w="1440160"/>
                <a:gridCol w="2373766"/>
                <a:gridCol w="2448272"/>
                <a:gridCol w="2774298"/>
              </a:tblGrid>
              <a:tr h="370840">
                <a:tc>
                  <a:txBody>
                    <a:bodyPr/>
                    <a:lstStyle/>
                    <a:p>
                      <a:r>
                        <a:rPr lang="es-MX" dirty="0" smtClean="0"/>
                        <a:t>FECHA</a:t>
                      </a:r>
                      <a:endParaRPr lang="es-MX" dirty="0"/>
                    </a:p>
                  </a:txBody>
                  <a:tcPr/>
                </a:tc>
                <a:tc>
                  <a:txBody>
                    <a:bodyPr/>
                    <a:lstStyle/>
                    <a:p>
                      <a:r>
                        <a:rPr lang="es-MX" dirty="0" smtClean="0"/>
                        <a:t>Elementos</a:t>
                      </a:r>
                      <a:endParaRPr lang="es-MX" dirty="0"/>
                    </a:p>
                  </a:txBody>
                  <a:tcPr/>
                </a:tc>
                <a:tc>
                  <a:txBody>
                    <a:bodyPr/>
                    <a:lstStyle/>
                    <a:p>
                      <a:r>
                        <a:rPr lang="es-MX" dirty="0" smtClean="0"/>
                        <a:t>Ventaja</a:t>
                      </a:r>
                      <a:endParaRPr lang="es-MX" dirty="0"/>
                    </a:p>
                  </a:txBody>
                  <a:tcPr/>
                </a:tc>
                <a:tc>
                  <a:txBody>
                    <a:bodyPr/>
                    <a:lstStyle/>
                    <a:p>
                      <a:r>
                        <a:rPr lang="es-MX" dirty="0" smtClean="0"/>
                        <a:t>Desventaja</a:t>
                      </a:r>
                      <a:endParaRPr lang="es-MX" dirty="0"/>
                    </a:p>
                  </a:txBody>
                  <a:tcPr/>
                </a:tc>
              </a:tr>
              <a:tr h="370840">
                <a:tc>
                  <a:txBody>
                    <a:bodyPr/>
                    <a:lstStyle/>
                    <a:p>
                      <a:pPr algn="ctr"/>
                      <a:r>
                        <a:rPr lang="es-MX" dirty="0" smtClean="0">
                          <a:solidFill>
                            <a:srgbClr val="FFC000"/>
                          </a:solidFill>
                        </a:rPr>
                        <a:t>1890-1900</a:t>
                      </a:r>
                      <a:endParaRPr lang="es-MX" dirty="0">
                        <a:solidFill>
                          <a:srgbClr val="FFC000"/>
                        </a:solidFill>
                      </a:endParaRPr>
                    </a:p>
                  </a:txBody>
                  <a:tcPr>
                    <a:solidFill>
                      <a:schemeClr val="accent1">
                        <a:lumMod val="75000"/>
                      </a:schemeClr>
                    </a:solidFill>
                  </a:tcPr>
                </a:tc>
                <a:tc>
                  <a:txBody>
                    <a:bodyPr/>
                    <a:lstStyle/>
                    <a:p>
                      <a:pPr algn="ctr"/>
                      <a:r>
                        <a:rPr lang="es-MX" dirty="0" smtClean="0">
                          <a:solidFill>
                            <a:srgbClr val="FFC000"/>
                          </a:solidFill>
                        </a:rPr>
                        <a:t>Fusibles</a:t>
                      </a:r>
                      <a:endParaRPr lang="es-MX" dirty="0">
                        <a:solidFill>
                          <a:srgbClr val="FFC000"/>
                        </a:solidFill>
                      </a:endParaRPr>
                    </a:p>
                  </a:txBody>
                  <a:tcPr>
                    <a:solidFill>
                      <a:schemeClr val="accent1">
                        <a:lumMod val="75000"/>
                      </a:schemeClr>
                    </a:solidFill>
                  </a:tcPr>
                </a:tc>
                <a:tc>
                  <a:txBody>
                    <a:bodyPr/>
                    <a:lstStyle/>
                    <a:p>
                      <a:pPr algn="ctr"/>
                      <a:r>
                        <a:rPr lang="es-MX" dirty="0" smtClean="0">
                          <a:solidFill>
                            <a:srgbClr val="FFC000"/>
                          </a:solidFill>
                        </a:rPr>
                        <a:t>Detectan </a:t>
                      </a:r>
                      <a:r>
                        <a:rPr lang="es-MX" baseline="0" dirty="0" smtClean="0">
                          <a:solidFill>
                            <a:srgbClr val="FFC000"/>
                          </a:solidFill>
                        </a:rPr>
                        <a:t> y desconectan</a:t>
                      </a:r>
                    </a:p>
                    <a:p>
                      <a:pPr algn="ctr"/>
                      <a:r>
                        <a:rPr lang="es-MX" baseline="0" dirty="0" smtClean="0">
                          <a:solidFill>
                            <a:srgbClr val="FFC000"/>
                          </a:solidFill>
                        </a:rPr>
                        <a:t>Son </a:t>
                      </a:r>
                      <a:r>
                        <a:rPr lang="es-MX" baseline="0" dirty="0" err="1" smtClean="0">
                          <a:solidFill>
                            <a:srgbClr val="FFC000"/>
                          </a:solidFill>
                        </a:rPr>
                        <a:t>economicos</a:t>
                      </a:r>
                      <a:endParaRPr lang="es-MX" dirty="0">
                        <a:solidFill>
                          <a:srgbClr val="FFC000"/>
                        </a:solidFill>
                      </a:endParaRPr>
                    </a:p>
                  </a:txBody>
                  <a:tcPr>
                    <a:solidFill>
                      <a:schemeClr val="accent1">
                        <a:lumMod val="75000"/>
                      </a:schemeClr>
                    </a:solidFill>
                  </a:tcPr>
                </a:tc>
                <a:tc>
                  <a:txBody>
                    <a:bodyPr/>
                    <a:lstStyle/>
                    <a:p>
                      <a:pPr algn="ctr"/>
                      <a:r>
                        <a:rPr lang="es-MX" dirty="0" smtClean="0">
                          <a:solidFill>
                            <a:srgbClr val="FFC000"/>
                          </a:solidFill>
                        </a:rPr>
                        <a:t>Mucho tiempo para restablecer, solo </a:t>
                      </a:r>
                      <a:r>
                        <a:rPr lang="es-MX" dirty="0" err="1" smtClean="0">
                          <a:solidFill>
                            <a:srgbClr val="FFC000"/>
                          </a:solidFill>
                        </a:rPr>
                        <a:t>sobrecorriente</a:t>
                      </a:r>
                      <a:endParaRPr lang="es-MX" dirty="0">
                        <a:solidFill>
                          <a:srgbClr val="FFC000"/>
                        </a:solidFill>
                      </a:endParaRPr>
                    </a:p>
                  </a:txBody>
                  <a:tcPr>
                    <a:solidFill>
                      <a:schemeClr val="accent1">
                        <a:lumMod val="75000"/>
                      </a:schemeClr>
                    </a:solidFill>
                  </a:tcPr>
                </a:tc>
              </a:tr>
              <a:tr h="370840">
                <a:tc>
                  <a:txBody>
                    <a:bodyPr/>
                    <a:lstStyle/>
                    <a:p>
                      <a:r>
                        <a:rPr lang="es-MX" dirty="0" smtClean="0">
                          <a:solidFill>
                            <a:srgbClr val="FFC000"/>
                          </a:solidFill>
                        </a:rPr>
                        <a:t>1900-en</a:t>
                      </a:r>
                      <a:r>
                        <a:rPr lang="es-MX" baseline="0" dirty="0" smtClean="0">
                          <a:solidFill>
                            <a:srgbClr val="FFC000"/>
                          </a:solidFill>
                        </a:rPr>
                        <a:t> adelante</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Relevador </a:t>
                      </a:r>
                      <a:r>
                        <a:rPr lang="es-MX" dirty="0" err="1" smtClean="0">
                          <a:solidFill>
                            <a:srgbClr val="FFC000"/>
                          </a:solidFill>
                        </a:rPr>
                        <a:t>Electromecanico</a:t>
                      </a:r>
                      <a:r>
                        <a:rPr lang="es-MX" dirty="0" smtClean="0">
                          <a:solidFill>
                            <a:srgbClr val="FFC000"/>
                          </a:solidFill>
                        </a:rPr>
                        <a:t> + interruptor +</a:t>
                      </a:r>
                      <a:r>
                        <a:rPr lang="es-MX" baseline="0" dirty="0" smtClean="0">
                          <a:solidFill>
                            <a:srgbClr val="FFC000"/>
                          </a:solidFill>
                        </a:rPr>
                        <a:t> TP y TC</a:t>
                      </a:r>
                      <a:endParaRPr lang="es-MX" dirty="0">
                        <a:solidFill>
                          <a:srgbClr val="FFC000"/>
                        </a:solidFill>
                      </a:endParaRPr>
                    </a:p>
                  </a:txBody>
                  <a:tcPr>
                    <a:solidFill>
                      <a:schemeClr val="accent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solidFill>
                            <a:srgbClr val="FFC000"/>
                          </a:solidFill>
                        </a:rPr>
                        <a:t>Ajustables, V, I, </a:t>
                      </a:r>
                      <a:r>
                        <a:rPr lang="es-MX" dirty="0" err="1" smtClean="0">
                          <a:solidFill>
                            <a:srgbClr val="FFC000"/>
                          </a:solidFill>
                        </a:rPr>
                        <a:t>Frec</a:t>
                      </a:r>
                      <a:r>
                        <a:rPr lang="es-MX" baseline="0" dirty="0" smtClean="0">
                          <a:solidFill>
                            <a:srgbClr val="FFC000"/>
                          </a:solidFill>
                        </a:rPr>
                        <a:t> </a:t>
                      </a:r>
                      <a:r>
                        <a:rPr lang="es-MX" dirty="0" smtClean="0">
                          <a:solidFill>
                            <a:srgbClr val="FFC000"/>
                          </a:solidFill>
                        </a:rPr>
                        <a:t>mayor </a:t>
                      </a:r>
                      <a:r>
                        <a:rPr lang="es-MX" dirty="0" err="1" smtClean="0">
                          <a:solidFill>
                            <a:srgbClr val="FFC000"/>
                          </a:solidFill>
                        </a:rPr>
                        <a:t>interrupcion</a:t>
                      </a:r>
                      <a:r>
                        <a:rPr lang="es-MX" dirty="0" smtClean="0">
                          <a:solidFill>
                            <a:srgbClr val="FFC000"/>
                          </a:solidFill>
                        </a:rPr>
                        <a:t> de corriente</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Mas elementos</a:t>
                      </a:r>
                      <a:endParaRPr lang="es-MX" dirty="0">
                        <a:solidFill>
                          <a:srgbClr val="FFC000"/>
                        </a:solidFill>
                      </a:endParaRPr>
                    </a:p>
                  </a:txBody>
                  <a:tcPr>
                    <a:solidFill>
                      <a:schemeClr val="accent1">
                        <a:lumMod val="75000"/>
                      </a:schemeClr>
                    </a:solidFill>
                  </a:tcPr>
                </a:tc>
              </a:tr>
              <a:tr h="370840">
                <a:tc>
                  <a:txBody>
                    <a:bodyPr/>
                    <a:lstStyle/>
                    <a:p>
                      <a:r>
                        <a:rPr lang="es-MX" dirty="0" smtClean="0">
                          <a:solidFill>
                            <a:srgbClr val="FFC000"/>
                          </a:solidFill>
                        </a:rPr>
                        <a:t>1950-en adelante</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Relevador estado solido o estático</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Bajo mantenimiento</a:t>
                      </a:r>
                      <a:r>
                        <a:rPr lang="es-MX" baseline="0" dirty="0" smtClean="0">
                          <a:solidFill>
                            <a:srgbClr val="FFC000"/>
                          </a:solidFill>
                        </a:rPr>
                        <a:t> no hay partes </a:t>
                      </a:r>
                      <a:r>
                        <a:rPr lang="es-MX" baseline="0" dirty="0" err="1" smtClean="0">
                          <a:solidFill>
                            <a:srgbClr val="FFC000"/>
                          </a:solidFill>
                        </a:rPr>
                        <a:t>moviles</a:t>
                      </a:r>
                      <a:r>
                        <a:rPr lang="es-MX" baseline="0" dirty="0" smtClean="0">
                          <a:solidFill>
                            <a:srgbClr val="FFC000"/>
                          </a:solidFill>
                        </a:rPr>
                        <a:t>.</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Caro</a:t>
                      </a:r>
                      <a:r>
                        <a:rPr lang="es-MX" baseline="0" dirty="0" smtClean="0">
                          <a:solidFill>
                            <a:srgbClr val="FFC000"/>
                          </a:solidFill>
                        </a:rPr>
                        <a:t> , requiere acondicionar</a:t>
                      </a:r>
                    </a:p>
                    <a:p>
                      <a:r>
                        <a:rPr lang="es-MX" baseline="0" dirty="0" smtClean="0">
                          <a:solidFill>
                            <a:srgbClr val="FFC000"/>
                          </a:solidFill>
                        </a:rPr>
                        <a:t> temperatura.</a:t>
                      </a:r>
                      <a:endParaRPr lang="es-MX" dirty="0">
                        <a:solidFill>
                          <a:srgbClr val="FFC000"/>
                        </a:solidFill>
                      </a:endParaRPr>
                    </a:p>
                  </a:txBody>
                  <a:tcPr>
                    <a:solidFill>
                      <a:schemeClr val="accent1">
                        <a:lumMod val="75000"/>
                      </a:schemeClr>
                    </a:solidFill>
                  </a:tcPr>
                </a:tc>
              </a:tr>
              <a:tr h="370840">
                <a:tc>
                  <a:txBody>
                    <a:bodyPr/>
                    <a:lstStyle/>
                    <a:p>
                      <a:r>
                        <a:rPr lang="es-MX" dirty="0" smtClean="0">
                          <a:solidFill>
                            <a:srgbClr val="FFC000"/>
                          </a:solidFill>
                        </a:rPr>
                        <a:t>1970</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Estado solido </a:t>
                      </a:r>
                      <a:r>
                        <a:rPr lang="es-MX" dirty="0" err="1" smtClean="0">
                          <a:solidFill>
                            <a:srgbClr val="FFC000"/>
                          </a:solidFill>
                        </a:rPr>
                        <a:t>multifuncion</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Un solo equipo como</a:t>
                      </a:r>
                      <a:r>
                        <a:rPr lang="es-MX" baseline="0" dirty="0" smtClean="0">
                          <a:solidFill>
                            <a:srgbClr val="FFC000"/>
                          </a:solidFill>
                        </a:rPr>
                        <a:t> dos o mas relevadores</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Caro</a:t>
                      </a:r>
                      <a:r>
                        <a:rPr lang="es-MX" baseline="0" dirty="0" smtClean="0">
                          <a:solidFill>
                            <a:srgbClr val="FFC000"/>
                          </a:solidFill>
                        </a:rPr>
                        <a:t> , requiere </a:t>
                      </a:r>
                      <a:r>
                        <a:rPr lang="es-MX" baseline="0" dirty="0" err="1" smtClean="0">
                          <a:solidFill>
                            <a:srgbClr val="FFC000"/>
                          </a:solidFill>
                        </a:rPr>
                        <a:t>acondcionar</a:t>
                      </a:r>
                      <a:endParaRPr lang="es-MX" baseline="0" dirty="0" smtClean="0">
                        <a:solidFill>
                          <a:srgbClr val="FFC000"/>
                        </a:solidFill>
                      </a:endParaRPr>
                    </a:p>
                    <a:p>
                      <a:r>
                        <a:rPr lang="es-MX" baseline="0" dirty="0" smtClean="0">
                          <a:solidFill>
                            <a:srgbClr val="FFC000"/>
                          </a:solidFill>
                        </a:rPr>
                        <a:t> temperatura</a:t>
                      </a:r>
                      <a:endParaRPr lang="es-MX" dirty="0">
                        <a:solidFill>
                          <a:srgbClr val="FFC000"/>
                        </a:solidFill>
                      </a:endParaRPr>
                    </a:p>
                  </a:txBody>
                  <a:tcPr>
                    <a:solidFill>
                      <a:schemeClr val="accent1">
                        <a:lumMod val="75000"/>
                      </a:schemeClr>
                    </a:solidFill>
                  </a:tcPr>
                </a:tc>
              </a:tr>
              <a:tr h="370840">
                <a:tc>
                  <a:txBody>
                    <a:bodyPr/>
                    <a:lstStyle/>
                    <a:p>
                      <a:r>
                        <a:rPr lang="es-MX" dirty="0" smtClean="0">
                          <a:solidFill>
                            <a:srgbClr val="FFC000"/>
                          </a:solidFill>
                        </a:rPr>
                        <a:t>1980</a:t>
                      </a:r>
                      <a:endParaRPr lang="es-MX" dirty="0">
                        <a:solidFill>
                          <a:srgbClr val="FFC000"/>
                        </a:solidFill>
                      </a:endParaRPr>
                    </a:p>
                  </a:txBody>
                  <a:tcPr>
                    <a:solidFill>
                      <a:schemeClr val="accent1">
                        <a:lumMod val="75000"/>
                      </a:schemeClr>
                    </a:solidFill>
                  </a:tcPr>
                </a:tc>
                <a:tc>
                  <a:txBody>
                    <a:bodyPr/>
                    <a:lstStyle/>
                    <a:p>
                      <a:r>
                        <a:rPr lang="es-MX" dirty="0" err="1" smtClean="0">
                          <a:solidFill>
                            <a:srgbClr val="FFC000"/>
                          </a:solidFill>
                        </a:rPr>
                        <a:t>Microprocesados</a:t>
                      </a:r>
                      <a:r>
                        <a:rPr lang="es-MX" baseline="0" dirty="0" smtClean="0">
                          <a:solidFill>
                            <a:srgbClr val="FFC000"/>
                          </a:solidFill>
                        </a:rPr>
                        <a:t> </a:t>
                      </a:r>
                      <a:r>
                        <a:rPr lang="es-MX" baseline="0" dirty="0" err="1" smtClean="0">
                          <a:solidFill>
                            <a:srgbClr val="FFC000"/>
                          </a:solidFill>
                        </a:rPr>
                        <a:t>multifuncion</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Capacidad</a:t>
                      </a:r>
                      <a:r>
                        <a:rPr lang="es-MX" baseline="0" dirty="0" smtClean="0">
                          <a:solidFill>
                            <a:srgbClr val="FFC000"/>
                          </a:solidFill>
                        </a:rPr>
                        <a:t> de comunicación, menos volumen</a:t>
                      </a:r>
                      <a:endParaRPr lang="es-MX" dirty="0">
                        <a:solidFill>
                          <a:srgbClr val="FFC000"/>
                        </a:solidFill>
                      </a:endParaRPr>
                    </a:p>
                  </a:txBody>
                  <a:tcPr>
                    <a:solidFill>
                      <a:schemeClr val="accent1">
                        <a:lumMod val="75000"/>
                      </a:schemeClr>
                    </a:solidFill>
                  </a:tcPr>
                </a:tc>
                <a:tc>
                  <a:txBody>
                    <a:bodyPr/>
                    <a:lstStyle/>
                    <a:p>
                      <a:r>
                        <a:rPr lang="es-MX" dirty="0" smtClean="0">
                          <a:solidFill>
                            <a:srgbClr val="FFC000"/>
                          </a:solidFill>
                        </a:rPr>
                        <a:t>Caro</a:t>
                      </a:r>
                      <a:r>
                        <a:rPr lang="es-MX" baseline="0" dirty="0" smtClean="0">
                          <a:solidFill>
                            <a:srgbClr val="FFC000"/>
                          </a:solidFill>
                        </a:rPr>
                        <a:t> , requiere </a:t>
                      </a:r>
                      <a:r>
                        <a:rPr lang="es-MX" baseline="0" dirty="0" err="1" smtClean="0">
                          <a:solidFill>
                            <a:srgbClr val="FFC000"/>
                          </a:solidFill>
                        </a:rPr>
                        <a:t>acondcionar</a:t>
                      </a:r>
                      <a:endParaRPr lang="es-MX" baseline="0" dirty="0" smtClean="0">
                        <a:solidFill>
                          <a:srgbClr val="FFC000"/>
                        </a:solidFill>
                      </a:endParaRPr>
                    </a:p>
                    <a:p>
                      <a:r>
                        <a:rPr lang="es-MX" baseline="0" dirty="0" smtClean="0">
                          <a:solidFill>
                            <a:srgbClr val="FFC000"/>
                          </a:solidFill>
                        </a:rPr>
                        <a:t> temperatura</a:t>
                      </a:r>
                      <a:endParaRPr lang="es-MX" dirty="0" smtClean="0">
                        <a:solidFill>
                          <a:srgbClr val="FFC000"/>
                        </a:solidFill>
                      </a:endParaRPr>
                    </a:p>
                  </a:txBody>
                  <a:tcPr>
                    <a:solidFill>
                      <a:schemeClr val="accent1">
                        <a:lumMod val="75000"/>
                      </a:schemeClr>
                    </a:solidFill>
                  </a:tcPr>
                </a:tc>
              </a:tr>
            </a:tbl>
          </a:graphicData>
        </a:graphic>
      </p:graphicFrame>
    </p:spTree>
    <p:extLst>
      <p:ext uri="{BB962C8B-B14F-4D97-AF65-F5344CB8AC3E}">
        <p14:creationId xmlns:p14="http://schemas.microsoft.com/office/powerpoint/2010/main" val="9785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0905" name="Rectangle 425"/>
          <p:cNvSpPr>
            <a:spLocks noChangeArrowheads="1"/>
          </p:cNvSpPr>
          <p:nvPr/>
        </p:nvSpPr>
        <p:spPr bwMode="auto">
          <a:xfrm>
            <a:off x="1828800" y="914400"/>
            <a:ext cx="4741863" cy="334963"/>
          </a:xfrm>
          <a:prstGeom prst="rect">
            <a:avLst/>
          </a:prstGeom>
          <a:noFill/>
          <a:ln w="9525">
            <a:noFill/>
            <a:miter lim="800000"/>
            <a:headEnd/>
            <a:tailEnd/>
          </a:ln>
        </p:spPr>
        <p:txBody>
          <a:bodyPr lIns="0" tIns="0" rIns="0" bIns="0">
            <a:spAutoFit/>
          </a:bodyPr>
          <a:lstStyle/>
          <a:p>
            <a:r>
              <a:rPr lang="es-ES" sz="2200" b="1">
                <a:solidFill>
                  <a:srgbClr val="FFFF00"/>
                </a:solidFill>
                <a:latin typeface="Comic Sans MS" pitchFamily="66" charset="0"/>
              </a:rPr>
              <a:t>RESPUESTAS DE UN SEP ANTE </a:t>
            </a:r>
            <a:endParaRPr lang="es-ES">
              <a:latin typeface="Times New Roman" pitchFamily="18" charset="0"/>
            </a:endParaRPr>
          </a:p>
        </p:txBody>
      </p:sp>
      <p:sp>
        <p:nvSpPr>
          <p:cNvPr id="20906" name="Rectangle 426"/>
          <p:cNvSpPr>
            <a:spLocks noChangeArrowheads="1"/>
          </p:cNvSpPr>
          <p:nvPr/>
        </p:nvSpPr>
        <p:spPr bwMode="auto">
          <a:xfrm>
            <a:off x="2971800" y="1295400"/>
            <a:ext cx="2608263" cy="334963"/>
          </a:xfrm>
          <a:prstGeom prst="rect">
            <a:avLst/>
          </a:prstGeom>
          <a:noFill/>
          <a:ln w="9525">
            <a:noFill/>
            <a:miter lim="800000"/>
            <a:headEnd/>
            <a:tailEnd/>
          </a:ln>
        </p:spPr>
        <p:txBody>
          <a:bodyPr wrap="none" lIns="0" tIns="0" rIns="0" bIns="0">
            <a:spAutoFit/>
          </a:bodyPr>
          <a:lstStyle/>
          <a:p>
            <a:r>
              <a:rPr lang="es-ES" sz="2200" b="1">
                <a:solidFill>
                  <a:srgbClr val="FFFF00"/>
                </a:solidFill>
                <a:latin typeface="Comic Sans MS" pitchFamily="66" charset="0"/>
              </a:rPr>
              <a:t>PERTURBACIONES</a:t>
            </a:r>
            <a:endParaRPr lang="es-ES">
              <a:latin typeface="Times New Roman" pitchFamily="18" charset="0"/>
            </a:endParaRPr>
          </a:p>
        </p:txBody>
      </p:sp>
      <p:grpSp>
        <p:nvGrpSpPr>
          <p:cNvPr id="2" name="Group 449"/>
          <p:cNvGrpSpPr>
            <a:grpSpLocks/>
          </p:cNvGrpSpPr>
          <p:nvPr/>
        </p:nvGrpSpPr>
        <p:grpSpPr bwMode="auto">
          <a:xfrm>
            <a:off x="381000" y="2362200"/>
            <a:ext cx="3394075" cy="288925"/>
            <a:chOff x="1344" y="1392"/>
            <a:chExt cx="2138" cy="182"/>
          </a:xfrm>
        </p:grpSpPr>
        <p:sp>
          <p:nvSpPr>
            <p:cNvPr id="12313" name="Rectangle 439"/>
            <p:cNvSpPr>
              <a:spLocks noChangeArrowheads="1"/>
            </p:cNvSpPr>
            <p:nvPr/>
          </p:nvSpPr>
          <p:spPr bwMode="auto">
            <a:xfrm>
              <a:off x="1344" y="1440"/>
              <a:ext cx="112" cy="134"/>
            </a:xfrm>
            <a:prstGeom prst="rect">
              <a:avLst/>
            </a:prstGeom>
            <a:noFill/>
            <a:ln w="9525">
              <a:noFill/>
              <a:miter lim="800000"/>
              <a:headEnd/>
              <a:tailEnd/>
            </a:ln>
          </p:spPr>
          <p:txBody>
            <a:bodyPr wrap="none" lIns="0" tIns="0" rIns="0" bIns="0">
              <a:spAutoFit/>
            </a:bodyPr>
            <a:lstStyle/>
            <a:p>
              <a:r>
                <a:rPr lang="es-ES" sz="1400">
                  <a:solidFill>
                    <a:srgbClr val="FF99CC"/>
                  </a:solidFill>
                  <a:latin typeface="Monotype Sorts" pitchFamily="2" charset="2"/>
                </a:rPr>
                <a:t>n</a:t>
              </a:r>
              <a:endParaRPr lang="es-ES">
                <a:latin typeface="Times New Roman" pitchFamily="18" charset="0"/>
              </a:endParaRPr>
            </a:p>
          </p:txBody>
        </p:sp>
        <p:sp>
          <p:nvSpPr>
            <p:cNvPr id="12314" name="Rectangle 440"/>
            <p:cNvSpPr>
              <a:spLocks noChangeArrowheads="1"/>
            </p:cNvSpPr>
            <p:nvPr/>
          </p:nvSpPr>
          <p:spPr bwMode="auto">
            <a:xfrm>
              <a:off x="1584" y="1392"/>
              <a:ext cx="1898" cy="182"/>
            </a:xfrm>
            <a:prstGeom prst="rect">
              <a:avLst/>
            </a:prstGeom>
            <a:noFill/>
            <a:ln w="9525">
              <a:noFill/>
              <a:miter lim="800000"/>
              <a:headEnd/>
              <a:tailEnd/>
            </a:ln>
          </p:spPr>
          <p:txBody>
            <a:bodyPr wrap="none" lIns="0" tIns="0" rIns="0" bIns="0">
              <a:spAutoFit/>
            </a:bodyPr>
            <a:lstStyle/>
            <a:p>
              <a:r>
                <a:rPr lang="es-ES" sz="1900" b="1">
                  <a:solidFill>
                    <a:srgbClr val="99FF33"/>
                  </a:solidFill>
                  <a:latin typeface="Comic Sans MS" pitchFamily="66" charset="0"/>
                </a:rPr>
                <a:t>RESPUESTA ELECTRICA </a:t>
              </a:r>
              <a:endParaRPr lang="es-ES">
                <a:latin typeface="Times New Roman" pitchFamily="18" charset="0"/>
              </a:endParaRPr>
            </a:p>
          </p:txBody>
        </p:sp>
      </p:grpSp>
      <p:grpSp>
        <p:nvGrpSpPr>
          <p:cNvPr id="3" name="Group 450"/>
          <p:cNvGrpSpPr>
            <a:grpSpLocks/>
          </p:cNvGrpSpPr>
          <p:nvPr/>
        </p:nvGrpSpPr>
        <p:grpSpPr bwMode="auto">
          <a:xfrm>
            <a:off x="1447800" y="3429000"/>
            <a:ext cx="3149600" cy="288925"/>
            <a:chOff x="1344" y="1584"/>
            <a:chExt cx="1984" cy="182"/>
          </a:xfrm>
        </p:grpSpPr>
        <p:sp>
          <p:nvSpPr>
            <p:cNvPr id="12311" name="Rectangle 441"/>
            <p:cNvSpPr>
              <a:spLocks noChangeArrowheads="1"/>
            </p:cNvSpPr>
            <p:nvPr/>
          </p:nvSpPr>
          <p:spPr bwMode="auto">
            <a:xfrm>
              <a:off x="1344" y="1632"/>
              <a:ext cx="112" cy="134"/>
            </a:xfrm>
            <a:prstGeom prst="rect">
              <a:avLst/>
            </a:prstGeom>
            <a:noFill/>
            <a:ln w="9525">
              <a:noFill/>
              <a:miter lim="800000"/>
              <a:headEnd/>
              <a:tailEnd/>
            </a:ln>
          </p:spPr>
          <p:txBody>
            <a:bodyPr wrap="none" lIns="0" tIns="0" rIns="0" bIns="0">
              <a:spAutoFit/>
            </a:bodyPr>
            <a:lstStyle/>
            <a:p>
              <a:r>
                <a:rPr lang="es-ES" sz="1400">
                  <a:solidFill>
                    <a:srgbClr val="FF99CC"/>
                  </a:solidFill>
                  <a:latin typeface="Monotype Sorts" pitchFamily="2" charset="2"/>
                </a:rPr>
                <a:t>n</a:t>
              </a:r>
              <a:endParaRPr lang="es-ES">
                <a:latin typeface="Times New Roman" pitchFamily="18" charset="0"/>
              </a:endParaRPr>
            </a:p>
          </p:txBody>
        </p:sp>
        <p:sp>
          <p:nvSpPr>
            <p:cNvPr id="12312" name="Rectangle 442"/>
            <p:cNvSpPr>
              <a:spLocks noChangeArrowheads="1"/>
            </p:cNvSpPr>
            <p:nvPr/>
          </p:nvSpPr>
          <p:spPr bwMode="auto">
            <a:xfrm>
              <a:off x="1584" y="1584"/>
              <a:ext cx="1744" cy="182"/>
            </a:xfrm>
            <a:prstGeom prst="rect">
              <a:avLst/>
            </a:prstGeom>
            <a:noFill/>
            <a:ln w="9525">
              <a:noFill/>
              <a:miter lim="800000"/>
              <a:headEnd/>
              <a:tailEnd/>
            </a:ln>
          </p:spPr>
          <p:txBody>
            <a:bodyPr wrap="none" lIns="0" tIns="0" rIns="0" bIns="0">
              <a:spAutoFit/>
            </a:bodyPr>
            <a:lstStyle/>
            <a:p>
              <a:r>
                <a:rPr lang="es-ES" sz="1900" b="1">
                  <a:solidFill>
                    <a:srgbClr val="99FF33"/>
                  </a:solidFill>
                  <a:latin typeface="Comic Sans MS" pitchFamily="66" charset="0"/>
                </a:rPr>
                <a:t>RESPUESTA INERCIAL</a:t>
              </a:r>
              <a:endParaRPr lang="es-ES">
                <a:latin typeface="Times New Roman" pitchFamily="18" charset="0"/>
              </a:endParaRPr>
            </a:p>
          </p:txBody>
        </p:sp>
      </p:grpSp>
      <p:grpSp>
        <p:nvGrpSpPr>
          <p:cNvPr id="4" name="Group 451"/>
          <p:cNvGrpSpPr>
            <a:grpSpLocks/>
          </p:cNvGrpSpPr>
          <p:nvPr/>
        </p:nvGrpSpPr>
        <p:grpSpPr bwMode="auto">
          <a:xfrm>
            <a:off x="2286000" y="4419600"/>
            <a:ext cx="3376613" cy="288925"/>
            <a:chOff x="1344" y="1824"/>
            <a:chExt cx="2127" cy="182"/>
          </a:xfrm>
        </p:grpSpPr>
        <p:sp>
          <p:nvSpPr>
            <p:cNvPr id="12309" name="Rectangle 443"/>
            <p:cNvSpPr>
              <a:spLocks noChangeArrowheads="1"/>
            </p:cNvSpPr>
            <p:nvPr/>
          </p:nvSpPr>
          <p:spPr bwMode="auto">
            <a:xfrm>
              <a:off x="1344" y="1824"/>
              <a:ext cx="112" cy="134"/>
            </a:xfrm>
            <a:prstGeom prst="rect">
              <a:avLst/>
            </a:prstGeom>
            <a:noFill/>
            <a:ln w="9525">
              <a:noFill/>
              <a:miter lim="800000"/>
              <a:headEnd/>
              <a:tailEnd/>
            </a:ln>
          </p:spPr>
          <p:txBody>
            <a:bodyPr wrap="none" lIns="0" tIns="0" rIns="0" bIns="0">
              <a:spAutoFit/>
            </a:bodyPr>
            <a:lstStyle/>
            <a:p>
              <a:r>
                <a:rPr lang="es-ES" sz="1400">
                  <a:solidFill>
                    <a:srgbClr val="FF99CC"/>
                  </a:solidFill>
                  <a:latin typeface="Monotype Sorts" pitchFamily="2" charset="2"/>
                </a:rPr>
                <a:t>n</a:t>
              </a:r>
              <a:endParaRPr lang="es-ES">
                <a:latin typeface="Times New Roman" pitchFamily="18" charset="0"/>
              </a:endParaRPr>
            </a:p>
          </p:txBody>
        </p:sp>
        <p:sp>
          <p:nvSpPr>
            <p:cNvPr id="12310" name="Rectangle 444"/>
            <p:cNvSpPr>
              <a:spLocks noChangeArrowheads="1"/>
            </p:cNvSpPr>
            <p:nvPr/>
          </p:nvSpPr>
          <p:spPr bwMode="auto">
            <a:xfrm>
              <a:off x="1584" y="1824"/>
              <a:ext cx="1887" cy="182"/>
            </a:xfrm>
            <a:prstGeom prst="rect">
              <a:avLst/>
            </a:prstGeom>
            <a:noFill/>
            <a:ln w="9525">
              <a:noFill/>
              <a:miter lim="800000"/>
              <a:headEnd/>
              <a:tailEnd/>
            </a:ln>
          </p:spPr>
          <p:txBody>
            <a:bodyPr wrap="none" lIns="0" tIns="0" rIns="0" bIns="0">
              <a:spAutoFit/>
            </a:bodyPr>
            <a:lstStyle/>
            <a:p>
              <a:r>
                <a:rPr lang="es-ES" sz="1900" b="1">
                  <a:solidFill>
                    <a:srgbClr val="99FF33"/>
                  </a:solidFill>
                  <a:latin typeface="Comic Sans MS" pitchFamily="66" charset="0"/>
                </a:rPr>
                <a:t>REGULACION PRIMARIA</a:t>
              </a:r>
              <a:endParaRPr lang="es-ES">
                <a:latin typeface="Times New Roman" pitchFamily="18" charset="0"/>
              </a:endParaRPr>
            </a:p>
          </p:txBody>
        </p:sp>
      </p:grpSp>
      <p:grpSp>
        <p:nvGrpSpPr>
          <p:cNvPr id="5" name="Group 452"/>
          <p:cNvGrpSpPr>
            <a:grpSpLocks/>
          </p:cNvGrpSpPr>
          <p:nvPr/>
        </p:nvGrpSpPr>
        <p:grpSpPr bwMode="auto">
          <a:xfrm>
            <a:off x="2667000" y="5105400"/>
            <a:ext cx="3765550" cy="288925"/>
            <a:chOff x="1344" y="2016"/>
            <a:chExt cx="2372" cy="182"/>
          </a:xfrm>
        </p:grpSpPr>
        <p:sp>
          <p:nvSpPr>
            <p:cNvPr id="12307" name="Rectangle 445"/>
            <p:cNvSpPr>
              <a:spLocks noChangeArrowheads="1"/>
            </p:cNvSpPr>
            <p:nvPr/>
          </p:nvSpPr>
          <p:spPr bwMode="auto">
            <a:xfrm>
              <a:off x="1344" y="2064"/>
              <a:ext cx="112" cy="134"/>
            </a:xfrm>
            <a:prstGeom prst="rect">
              <a:avLst/>
            </a:prstGeom>
            <a:noFill/>
            <a:ln w="9525">
              <a:noFill/>
              <a:miter lim="800000"/>
              <a:headEnd/>
              <a:tailEnd/>
            </a:ln>
          </p:spPr>
          <p:txBody>
            <a:bodyPr wrap="none" lIns="0" tIns="0" rIns="0" bIns="0">
              <a:spAutoFit/>
            </a:bodyPr>
            <a:lstStyle/>
            <a:p>
              <a:r>
                <a:rPr lang="es-ES" sz="1400">
                  <a:solidFill>
                    <a:srgbClr val="FF99CC"/>
                  </a:solidFill>
                  <a:latin typeface="Monotype Sorts" pitchFamily="2" charset="2"/>
                </a:rPr>
                <a:t>n</a:t>
              </a:r>
              <a:endParaRPr lang="es-ES">
                <a:latin typeface="Times New Roman" pitchFamily="18" charset="0"/>
              </a:endParaRPr>
            </a:p>
          </p:txBody>
        </p:sp>
        <p:sp>
          <p:nvSpPr>
            <p:cNvPr id="12308" name="Rectangle 446"/>
            <p:cNvSpPr>
              <a:spLocks noChangeArrowheads="1"/>
            </p:cNvSpPr>
            <p:nvPr/>
          </p:nvSpPr>
          <p:spPr bwMode="auto">
            <a:xfrm>
              <a:off x="1584" y="2016"/>
              <a:ext cx="2132" cy="182"/>
            </a:xfrm>
            <a:prstGeom prst="rect">
              <a:avLst/>
            </a:prstGeom>
            <a:noFill/>
            <a:ln w="9525">
              <a:noFill/>
              <a:miter lim="800000"/>
              <a:headEnd/>
              <a:tailEnd/>
            </a:ln>
          </p:spPr>
          <p:txBody>
            <a:bodyPr wrap="none" lIns="0" tIns="0" rIns="0" bIns="0">
              <a:spAutoFit/>
            </a:bodyPr>
            <a:lstStyle/>
            <a:p>
              <a:r>
                <a:rPr lang="es-ES" sz="1900" b="1">
                  <a:solidFill>
                    <a:srgbClr val="99FF33"/>
                  </a:solidFill>
                  <a:latin typeface="Comic Sans MS" pitchFamily="66" charset="0"/>
                </a:rPr>
                <a:t>REGULACION SECUNDARIA</a:t>
              </a:r>
              <a:endParaRPr lang="es-ES">
                <a:latin typeface="Times New Roman" pitchFamily="18" charset="0"/>
              </a:endParaRPr>
            </a:p>
          </p:txBody>
        </p:sp>
      </p:grpSp>
      <p:grpSp>
        <p:nvGrpSpPr>
          <p:cNvPr id="6" name="Group 453"/>
          <p:cNvGrpSpPr>
            <a:grpSpLocks/>
          </p:cNvGrpSpPr>
          <p:nvPr/>
        </p:nvGrpSpPr>
        <p:grpSpPr bwMode="auto">
          <a:xfrm>
            <a:off x="4876800" y="5867400"/>
            <a:ext cx="3811588" cy="288925"/>
            <a:chOff x="1344" y="2208"/>
            <a:chExt cx="2401" cy="182"/>
          </a:xfrm>
        </p:grpSpPr>
        <p:sp>
          <p:nvSpPr>
            <p:cNvPr id="12305" name="Rectangle 447"/>
            <p:cNvSpPr>
              <a:spLocks noChangeArrowheads="1"/>
            </p:cNvSpPr>
            <p:nvPr/>
          </p:nvSpPr>
          <p:spPr bwMode="auto">
            <a:xfrm>
              <a:off x="1344" y="2256"/>
              <a:ext cx="112" cy="134"/>
            </a:xfrm>
            <a:prstGeom prst="rect">
              <a:avLst/>
            </a:prstGeom>
            <a:noFill/>
            <a:ln w="9525">
              <a:noFill/>
              <a:miter lim="800000"/>
              <a:headEnd/>
              <a:tailEnd/>
            </a:ln>
          </p:spPr>
          <p:txBody>
            <a:bodyPr wrap="none" lIns="0" tIns="0" rIns="0" bIns="0">
              <a:spAutoFit/>
            </a:bodyPr>
            <a:lstStyle/>
            <a:p>
              <a:r>
                <a:rPr lang="es-ES" sz="1400">
                  <a:solidFill>
                    <a:srgbClr val="FF99CC"/>
                  </a:solidFill>
                  <a:latin typeface="Monotype Sorts" pitchFamily="2" charset="2"/>
                </a:rPr>
                <a:t>n</a:t>
              </a:r>
              <a:endParaRPr lang="es-ES">
                <a:latin typeface="Times New Roman" pitchFamily="18" charset="0"/>
              </a:endParaRPr>
            </a:p>
          </p:txBody>
        </p:sp>
        <p:sp>
          <p:nvSpPr>
            <p:cNvPr id="12306" name="Rectangle 448"/>
            <p:cNvSpPr>
              <a:spLocks noChangeArrowheads="1"/>
            </p:cNvSpPr>
            <p:nvPr/>
          </p:nvSpPr>
          <p:spPr bwMode="auto">
            <a:xfrm>
              <a:off x="1584" y="2208"/>
              <a:ext cx="2161" cy="182"/>
            </a:xfrm>
            <a:prstGeom prst="rect">
              <a:avLst/>
            </a:prstGeom>
            <a:noFill/>
            <a:ln w="9525">
              <a:noFill/>
              <a:miter lim="800000"/>
              <a:headEnd/>
              <a:tailEnd/>
            </a:ln>
          </p:spPr>
          <p:txBody>
            <a:bodyPr wrap="none" lIns="0" tIns="0" rIns="0" bIns="0">
              <a:spAutoFit/>
            </a:bodyPr>
            <a:lstStyle/>
            <a:p>
              <a:r>
                <a:rPr lang="es-ES" sz="1900" b="1">
                  <a:solidFill>
                    <a:srgbClr val="99FF33"/>
                  </a:solidFill>
                  <a:latin typeface="Comic Sans MS" pitchFamily="66" charset="0"/>
                </a:rPr>
                <a:t>RESPUESTA DEL OPERADOR</a:t>
              </a:r>
              <a:endParaRPr lang="es-ES">
                <a:latin typeface="Times New Roman" pitchFamily="18" charset="0"/>
              </a:endParaRPr>
            </a:p>
          </p:txBody>
        </p:sp>
      </p:grpSp>
      <p:sp>
        <p:nvSpPr>
          <p:cNvPr id="20934" name="Text Box 454"/>
          <p:cNvSpPr txBox="1">
            <a:spLocks noChangeArrowheads="1"/>
          </p:cNvSpPr>
          <p:nvPr/>
        </p:nvSpPr>
        <p:spPr bwMode="auto">
          <a:xfrm>
            <a:off x="4419600" y="2362200"/>
            <a:ext cx="1773238" cy="336550"/>
          </a:xfrm>
          <a:prstGeom prst="rect">
            <a:avLst/>
          </a:prstGeom>
          <a:noFill/>
          <a:ln w="9525">
            <a:noFill/>
            <a:miter lim="800000"/>
            <a:headEnd/>
            <a:tailEnd/>
          </a:ln>
        </p:spPr>
        <p:txBody>
          <a:bodyPr wrap="none">
            <a:spAutoFit/>
          </a:bodyPr>
          <a:lstStyle/>
          <a:p>
            <a:r>
              <a:rPr lang="es-ES_tradnl" sz="1600">
                <a:latin typeface="Comic Sans MS" pitchFamily="66" charset="0"/>
              </a:rPr>
              <a:t>INSTANTANEA</a:t>
            </a:r>
            <a:endParaRPr lang="es-ES" sz="1600">
              <a:latin typeface="Comic Sans MS" pitchFamily="66" charset="0"/>
            </a:endParaRPr>
          </a:p>
        </p:txBody>
      </p:sp>
      <p:sp>
        <p:nvSpPr>
          <p:cNvPr id="20935" name="Text Box 455"/>
          <p:cNvSpPr txBox="1">
            <a:spLocks noChangeArrowheads="1"/>
          </p:cNvSpPr>
          <p:nvPr/>
        </p:nvSpPr>
        <p:spPr bwMode="auto">
          <a:xfrm>
            <a:off x="4800600" y="3429000"/>
            <a:ext cx="1865313" cy="336550"/>
          </a:xfrm>
          <a:prstGeom prst="rect">
            <a:avLst/>
          </a:prstGeom>
          <a:noFill/>
          <a:ln w="9525">
            <a:noFill/>
            <a:miter lim="800000"/>
            <a:headEnd/>
            <a:tailEnd/>
          </a:ln>
        </p:spPr>
        <p:txBody>
          <a:bodyPr wrap="none">
            <a:spAutoFit/>
          </a:bodyPr>
          <a:lstStyle/>
          <a:p>
            <a:r>
              <a:rPr lang="es-ES_tradnl" sz="1600">
                <a:latin typeface="Comic Sans MS" pitchFamily="66" charset="0"/>
              </a:rPr>
              <a:t>MILISEGUNDOS</a:t>
            </a:r>
            <a:endParaRPr lang="es-ES" sz="1600">
              <a:latin typeface="Comic Sans MS" pitchFamily="66" charset="0"/>
            </a:endParaRPr>
          </a:p>
        </p:txBody>
      </p:sp>
      <p:sp>
        <p:nvSpPr>
          <p:cNvPr id="20936" name="Text Box 456"/>
          <p:cNvSpPr txBox="1">
            <a:spLocks noChangeArrowheads="1"/>
          </p:cNvSpPr>
          <p:nvPr/>
        </p:nvSpPr>
        <p:spPr bwMode="auto">
          <a:xfrm>
            <a:off x="2133600" y="2819400"/>
            <a:ext cx="3189288" cy="336550"/>
          </a:xfrm>
          <a:prstGeom prst="rect">
            <a:avLst/>
          </a:prstGeom>
          <a:noFill/>
          <a:ln w="9525">
            <a:noFill/>
            <a:miter lim="800000"/>
            <a:headEnd/>
            <a:tailEnd/>
          </a:ln>
        </p:spPr>
        <p:txBody>
          <a:bodyPr wrap="none">
            <a:spAutoFit/>
          </a:bodyPr>
          <a:lstStyle/>
          <a:p>
            <a:r>
              <a:rPr lang="es-ES_tradnl" sz="1600" b="1">
                <a:solidFill>
                  <a:srgbClr val="FF3300"/>
                </a:solidFill>
                <a:latin typeface="Comic Sans MS" pitchFamily="66" charset="0"/>
              </a:rPr>
              <a:t>PROTECCIONES ELECTRICAS</a:t>
            </a:r>
            <a:endParaRPr lang="es-ES" sz="1600" b="1">
              <a:solidFill>
                <a:srgbClr val="FF3300"/>
              </a:solidFill>
              <a:latin typeface="Comic Sans MS" pitchFamily="66" charset="0"/>
            </a:endParaRPr>
          </a:p>
        </p:txBody>
      </p:sp>
      <p:sp>
        <p:nvSpPr>
          <p:cNvPr id="20937" name="Text Box 457"/>
          <p:cNvSpPr txBox="1">
            <a:spLocks noChangeArrowheads="1"/>
          </p:cNvSpPr>
          <p:nvPr/>
        </p:nvSpPr>
        <p:spPr bwMode="auto">
          <a:xfrm>
            <a:off x="4953000" y="4724400"/>
            <a:ext cx="1350963" cy="336550"/>
          </a:xfrm>
          <a:prstGeom prst="rect">
            <a:avLst/>
          </a:prstGeom>
          <a:noFill/>
          <a:ln w="9525">
            <a:noFill/>
            <a:miter lim="800000"/>
            <a:headEnd/>
            <a:tailEnd/>
          </a:ln>
        </p:spPr>
        <p:txBody>
          <a:bodyPr wrap="none">
            <a:spAutoFit/>
          </a:bodyPr>
          <a:lstStyle/>
          <a:p>
            <a:r>
              <a:rPr lang="es-ES_tradnl" sz="1600">
                <a:latin typeface="Comic Sans MS" pitchFamily="66" charset="0"/>
              </a:rPr>
              <a:t>SEGUNDOS</a:t>
            </a:r>
            <a:endParaRPr lang="es-ES" sz="1600">
              <a:latin typeface="Comic Sans MS" pitchFamily="66" charset="0"/>
            </a:endParaRPr>
          </a:p>
        </p:txBody>
      </p:sp>
      <p:sp>
        <p:nvSpPr>
          <p:cNvPr id="20938" name="Text Box 458"/>
          <p:cNvSpPr txBox="1">
            <a:spLocks noChangeArrowheads="1"/>
          </p:cNvSpPr>
          <p:nvPr/>
        </p:nvSpPr>
        <p:spPr bwMode="auto">
          <a:xfrm>
            <a:off x="5257800" y="5410200"/>
            <a:ext cx="2336800" cy="336550"/>
          </a:xfrm>
          <a:prstGeom prst="rect">
            <a:avLst/>
          </a:prstGeom>
          <a:noFill/>
          <a:ln w="9525">
            <a:noFill/>
            <a:miter lim="800000"/>
            <a:headEnd/>
            <a:tailEnd/>
          </a:ln>
        </p:spPr>
        <p:txBody>
          <a:bodyPr wrap="none">
            <a:spAutoFit/>
          </a:bodyPr>
          <a:lstStyle/>
          <a:p>
            <a:r>
              <a:rPr lang="es-ES_tradnl" sz="1600">
                <a:latin typeface="Comic Sans MS" pitchFamily="66" charset="0"/>
              </a:rPr>
              <a:t>SEGUNDOS-MINUTO</a:t>
            </a:r>
            <a:endParaRPr lang="es-ES" sz="1600">
              <a:latin typeface="Comic Sans MS" pitchFamily="66" charset="0"/>
            </a:endParaRPr>
          </a:p>
        </p:txBody>
      </p:sp>
      <p:sp>
        <p:nvSpPr>
          <p:cNvPr id="20939" name="Text Box 459"/>
          <p:cNvSpPr txBox="1">
            <a:spLocks noChangeArrowheads="1"/>
          </p:cNvSpPr>
          <p:nvPr/>
        </p:nvSpPr>
        <p:spPr bwMode="auto">
          <a:xfrm>
            <a:off x="1371600" y="3810000"/>
            <a:ext cx="6084888" cy="336550"/>
          </a:xfrm>
          <a:prstGeom prst="rect">
            <a:avLst/>
          </a:prstGeom>
          <a:noFill/>
          <a:ln w="9525">
            <a:noFill/>
            <a:miter lim="800000"/>
            <a:headEnd/>
            <a:tailEnd/>
          </a:ln>
        </p:spPr>
        <p:txBody>
          <a:bodyPr wrap="none">
            <a:spAutoFit/>
          </a:bodyPr>
          <a:lstStyle/>
          <a:p>
            <a:r>
              <a:rPr lang="es-ES_tradnl" sz="1600" b="1">
                <a:solidFill>
                  <a:srgbClr val="FF3300"/>
                </a:solidFill>
                <a:latin typeface="Comic Sans MS" pitchFamily="66" charset="0"/>
              </a:rPr>
              <a:t>PROTECCIONES ELECTRICAS CON RETARDO DE TIEMPO</a:t>
            </a:r>
            <a:endParaRPr lang="es-ES" sz="1600" b="1">
              <a:solidFill>
                <a:srgbClr val="FF3300"/>
              </a:solidFill>
              <a:latin typeface="Comic Sans MS" pitchFamily="66" charset="0"/>
            </a:endParaRPr>
          </a:p>
        </p:txBody>
      </p:sp>
      <p:sp>
        <p:nvSpPr>
          <p:cNvPr id="20940" name="Text Box 460"/>
          <p:cNvSpPr txBox="1">
            <a:spLocks noChangeArrowheads="1"/>
          </p:cNvSpPr>
          <p:nvPr/>
        </p:nvSpPr>
        <p:spPr bwMode="auto">
          <a:xfrm>
            <a:off x="6705600" y="6248400"/>
            <a:ext cx="1227138" cy="336550"/>
          </a:xfrm>
          <a:prstGeom prst="rect">
            <a:avLst/>
          </a:prstGeom>
          <a:noFill/>
          <a:ln w="9525">
            <a:noFill/>
            <a:miter lim="800000"/>
            <a:headEnd/>
            <a:tailEnd/>
          </a:ln>
        </p:spPr>
        <p:txBody>
          <a:bodyPr wrap="none">
            <a:spAutoFit/>
          </a:bodyPr>
          <a:lstStyle/>
          <a:p>
            <a:r>
              <a:rPr lang="es-ES_tradnl" sz="1600">
                <a:latin typeface="Comic Sans MS" pitchFamily="66" charset="0"/>
              </a:rPr>
              <a:t>MINUTOS</a:t>
            </a:r>
            <a:endParaRPr lang="es-ES" sz="160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934"/>
                                        </p:tgtEl>
                                        <p:attrNameLst>
                                          <p:attrName>style.visibility</p:attrName>
                                        </p:attrNameLst>
                                      </p:cBhvr>
                                      <p:to>
                                        <p:strVal val="visible"/>
                                      </p:to>
                                    </p:set>
                                    <p:anim calcmode="lin" valueType="num">
                                      <p:cBhvr additive="base">
                                        <p:cTn id="37" dur="500" fill="hold"/>
                                        <p:tgtEl>
                                          <p:spTgt spid="20934"/>
                                        </p:tgtEl>
                                        <p:attrNameLst>
                                          <p:attrName>ppt_x</p:attrName>
                                        </p:attrNameLst>
                                      </p:cBhvr>
                                      <p:tavLst>
                                        <p:tav tm="0">
                                          <p:val>
                                            <p:strVal val="0-#ppt_w/2"/>
                                          </p:val>
                                        </p:tav>
                                        <p:tav tm="100000">
                                          <p:val>
                                            <p:strVal val="#ppt_x"/>
                                          </p:val>
                                        </p:tav>
                                      </p:tavLst>
                                    </p:anim>
                                    <p:anim calcmode="lin" valueType="num">
                                      <p:cBhvr additive="base">
                                        <p:cTn id="38" dur="500" fill="hold"/>
                                        <p:tgtEl>
                                          <p:spTgt spid="2093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935"/>
                                        </p:tgtEl>
                                        <p:attrNameLst>
                                          <p:attrName>style.visibility</p:attrName>
                                        </p:attrNameLst>
                                      </p:cBhvr>
                                      <p:to>
                                        <p:strVal val="visible"/>
                                      </p:to>
                                    </p:set>
                                    <p:anim calcmode="lin" valueType="num">
                                      <p:cBhvr additive="base">
                                        <p:cTn id="43" dur="500" fill="hold"/>
                                        <p:tgtEl>
                                          <p:spTgt spid="20935"/>
                                        </p:tgtEl>
                                        <p:attrNameLst>
                                          <p:attrName>ppt_x</p:attrName>
                                        </p:attrNameLst>
                                      </p:cBhvr>
                                      <p:tavLst>
                                        <p:tav tm="0">
                                          <p:val>
                                            <p:strVal val="0-#ppt_w/2"/>
                                          </p:val>
                                        </p:tav>
                                        <p:tav tm="100000">
                                          <p:val>
                                            <p:strVal val="#ppt_x"/>
                                          </p:val>
                                        </p:tav>
                                      </p:tavLst>
                                    </p:anim>
                                    <p:anim calcmode="lin" valueType="num">
                                      <p:cBhvr additive="base">
                                        <p:cTn id="44" dur="500" fill="hold"/>
                                        <p:tgtEl>
                                          <p:spTgt spid="2093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937"/>
                                        </p:tgtEl>
                                        <p:attrNameLst>
                                          <p:attrName>style.visibility</p:attrName>
                                        </p:attrNameLst>
                                      </p:cBhvr>
                                      <p:to>
                                        <p:strVal val="visible"/>
                                      </p:to>
                                    </p:set>
                                    <p:anim calcmode="lin" valueType="num">
                                      <p:cBhvr additive="base">
                                        <p:cTn id="49" dur="500" fill="hold"/>
                                        <p:tgtEl>
                                          <p:spTgt spid="20937"/>
                                        </p:tgtEl>
                                        <p:attrNameLst>
                                          <p:attrName>ppt_x</p:attrName>
                                        </p:attrNameLst>
                                      </p:cBhvr>
                                      <p:tavLst>
                                        <p:tav tm="0">
                                          <p:val>
                                            <p:strVal val="0-#ppt_w/2"/>
                                          </p:val>
                                        </p:tav>
                                        <p:tav tm="100000">
                                          <p:val>
                                            <p:strVal val="#ppt_x"/>
                                          </p:val>
                                        </p:tav>
                                      </p:tavLst>
                                    </p:anim>
                                    <p:anim calcmode="lin" valueType="num">
                                      <p:cBhvr additive="base">
                                        <p:cTn id="50" dur="500" fill="hold"/>
                                        <p:tgtEl>
                                          <p:spTgt spid="20937"/>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938"/>
                                        </p:tgtEl>
                                        <p:attrNameLst>
                                          <p:attrName>style.visibility</p:attrName>
                                        </p:attrNameLst>
                                      </p:cBhvr>
                                      <p:to>
                                        <p:strVal val="visible"/>
                                      </p:to>
                                    </p:set>
                                    <p:anim calcmode="lin" valueType="num">
                                      <p:cBhvr additive="base">
                                        <p:cTn id="55" dur="500" fill="hold"/>
                                        <p:tgtEl>
                                          <p:spTgt spid="20938"/>
                                        </p:tgtEl>
                                        <p:attrNameLst>
                                          <p:attrName>ppt_x</p:attrName>
                                        </p:attrNameLst>
                                      </p:cBhvr>
                                      <p:tavLst>
                                        <p:tav tm="0">
                                          <p:val>
                                            <p:strVal val="0-#ppt_w/2"/>
                                          </p:val>
                                        </p:tav>
                                        <p:tav tm="100000">
                                          <p:val>
                                            <p:strVal val="#ppt_x"/>
                                          </p:val>
                                        </p:tav>
                                      </p:tavLst>
                                    </p:anim>
                                    <p:anim calcmode="lin" valueType="num">
                                      <p:cBhvr additive="base">
                                        <p:cTn id="56" dur="500" fill="hold"/>
                                        <p:tgtEl>
                                          <p:spTgt spid="20938"/>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0940"/>
                                        </p:tgtEl>
                                        <p:attrNameLst>
                                          <p:attrName>style.visibility</p:attrName>
                                        </p:attrNameLst>
                                      </p:cBhvr>
                                      <p:to>
                                        <p:strVal val="visible"/>
                                      </p:to>
                                    </p:set>
                                    <p:anim calcmode="lin" valueType="num">
                                      <p:cBhvr additive="base">
                                        <p:cTn id="61" dur="500" fill="hold"/>
                                        <p:tgtEl>
                                          <p:spTgt spid="20940"/>
                                        </p:tgtEl>
                                        <p:attrNameLst>
                                          <p:attrName>ppt_x</p:attrName>
                                        </p:attrNameLst>
                                      </p:cBhvr>
                                      <p:tavLst>
                                        <p:tav tm="0">
                                          <p:val>
                                            <p:strVal val="0-#ppt_w/2"/>
                                          </p:val>
                                        </p:tav>
                                        <p:tav tm="100000">
                                          <p:val>
                                            <p:strVal val="#ppt_x"/>
                                          </p:val>
                                        </p:tav>
                                      </p:tavLst>
                                    </p:anim>
                                    <p:anim calcmode="lin" valueType="num">
                                      <p:cBhvr additive="base">
                                        <p:cTn id="62" dur="500" fill="hold"/>
                                        <p:tgtEl>
                                          <p:spTgt spid="20940"/>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2093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209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4" grpId="0" autoUpdateAnimBg="0"/>
      <p:bldP spid="20935" grpId="0" autoUpdateAnimBg="0"/>
      <p:bldP spid="20936" grpId="0" autoUpdateAnimBg="0"/>
      <p:bldP spid="20937" grpId="0" autoUpdateAnimBg="0"/>
      <p:bldP spid="20938" grpId="0" autoUpdateAnimBg="0"/>
      <p:bldP spid="20939" grpId="0" autoUpdateAnimBg="0"/>
      <p:bldP spid="2094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13315" name="Text Box 27"/>
          <p:cNvSpPr txBox="1">
            <a:spLocks noChangeArrowheads="1"/>
          </p:cNvSpPr>
          <p:nvPr/>
        </p:nvSpPr>
        <p:spPr bwMode="auto">
          <a:xfrm>
            <a:off x="179388" y="1196975"/>
            <a:ext cx="5978525" cy="457200"/>
          </a:xfrm>
          <a:prstGeom prst="rect">
            <a:avLst/>
          </a:prstGeom>
          <a:noFill/>
          <a:ln w="9525">
            <a:noFill/>
            <a:miter lim="800000"/>
            <a:headEnd/>
            <a:tailEnd/>
          </a:ln>
        </p:spPr>
        <p:txBody>
          <a:bodyPr wrap="none">
            <a:spAutoFit/>
          </a:bodyPr>
          <a:lstStyle/>
          <a:p>
            <a:r>
              <a:rPr lang="es-MX">
                <a:solidFill>
                  <a:srgbClr val="FFFF00"/>
                </a:solidFill>
                <a:latin typeface="Comic Sans MS" pitchFamily="66" charset="0"/>
              </a:rPr>
              <a:t>SISTEMA DE PROTECCION DE UN SEP</a:t>
            </a:r>
            <a:endParaRPr lang="es-ES">
              <a:solidFill>
                <a:srgbClr val="FFFF00"/>
              </a:solidFill>
              <a:latin typeface="Comic Sans MS" pitchFamily="66" charset="0"/>
            </a:endParaRPr>
          </a:p>
        </p:txBody>
      </p:sp>
      <p:sp>
        <p:nvSpPr>
          <p:cNvPr id="13316" name="Rectangle 28"/>
          <p:cNvSpPr>
            <a:spLocks noChangeArrowheads="1"/>
          </p:cNvSpPr>
          <p:nvPr/>
        </p:nvSpPr>
        <p:spPr bwMode="auto">
          <a:xfrm>
            <a:off x="179388" y="2276475"/>
            <a:ext cx="8785225" cy="1917700"/>
          </a:xfrm>
          <a:prstGeom prst="rect">
            <a:avLst/>
          </a:prstGeom>
          <a:noFill/>
          <a:ln w="9525">
            <a:noFill/>
            <a:miter lim="800000"/>
            <a:headEnd/>
            <a:tailEnd/>
          </a:ln>
        </p:spPr>
        <p:txBody>
          <a:bodyPr>
            <a:spAutoFit/>
          </a:bodyPr>
          <a:lstStyle/>
          <a:p>
            <a:pPr eaLnBrk="0" hangingPunct="0">
              <a:spcBef>
                <a:spcPct val="50000"/>
              </a:spcBef>
            </a:pPr>
            <a:r>
              <a:rPr lang="es-MX" dirty="0"/>
              <a:t>Puesto que es  la primer línea de defensa para el SEP, el objetivo del sistema de protección es minimizar los efectos de la falla, desconectando los elementos fallados, asegurando un máximo de disponibilidad del suministro de energía, con un máximo de seguridad para las personas y el equipo.</a:t>
            </a:r>
            <a:endParaRPr lang="es-ES" dirty="0"/>
          </a:p>
        </p:txBody>
      </p:sp>
      <p:sp>
        <p:nvSpPr>
          <p:cNvPr id="13317" name="Rectangle 29"/>
          <p:cNvSpPr>
            <a:spLocks noChangeArrowheads="1"/>
          </p:cNvSpPr>
          <p:nvPr/>
        </p:nvSpPr>
        <p:spPr bwMode="auto">
          <a:xfrm>
            <a:off x="250825" y="4508500"/>
            <a:ext cx="8424863" cy="1552575"/>
          </a:xfrm>
          <a:prstGeom prst="rect">
            <a:avLst/>
          </a:prstGeom>
          <a:noFill/>
          <a:ln w="9525">
            <a:noFill/>
            <a:miter lim="800000"/>
            <a:headEnd/>
            <a:tailEnd/>
          </a:ln>
        </p:spPr>
        <p:txBody>
          <a:bodyPr>
            <a:spAutoFit/>
          </a:bodyPr>
          <a:lstStyle/>
          <a:p>
            <a:pPr eaLnBrk="0" hangingPunct="0">
              <a:spcBef>
                <a:spcPct val="50000"/>
              </a:spcBef>
            </a:pPr>
            <a:r>
              <a:rPr lang="es-MX" dirty="0"/>
              <a:t>Para lograr lo anterior el Sistema de Protección: utiliza  una combinación de relevadores, asignados para proteger un equipo incluyendo los interruptores, ya que relevadores e interruptores deben funcionar juntos para lograr el objetivo.</a:t>
            </a:r>
            <a:endParaRPr lang="es-ES" dirty="0"/>
          </a:p>
        </p:txBody>
      </p:sp>
      <p:sp>
        <p:nvSpPr>
          <p:cNvPr id="13318" name="Text Box 30"/>
          <p:cNvSpPr txBox="1">
            <a:spLocks noChangeArrowheads="1"/>
          </p:cNvSpPr>
          <p:nvPr/>
        </p:nvSpPr>
        <p:spPr bwMode="auto">
          <a:xfrm>
            <a:off x="179388" y="1916113"/>
            <a:ext cx="1314450" cy="366712"/>
          </a:xfrm>
          <a:prstGeom prst="rect">
            <a:avLst/>
          </a:prstGeom>
          <a:noFill/>
          <a:ln w="9525">
            <a:noFill/>
            <a:miter lim="800000"/>
            <a:headEnd/>
            <a:tailEnd/>
          </a:ln>
        </p:spPr>
        <p:txBody>
          <a:bodyPr wrap="none">
            <a:spAutoFit/>
          </a:bodyPr>
          <a:lstStyle/>
          <a:p>
            <a:r>
              <a:rPr lang="es-MX" sz="1800" dirty="0"/>
              <a:t>OBJETIVO</a:t>
            </a:r>
            <a:endParaRPr lang="es-E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7" grpId="0"/>
      <p:bldP spid="133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14339" name="Text Box 3"/>
          <p:cNvSpPr txBox="1">
            <a:spLocks noChangeArrowheads="1"/>
          </p:cNvSpPr>
          <p:nvPr/>
        </p:nvSpPr>
        <p:spPr bwMode="auto">
          <a:xfrm>
            <a:off x="179388" y="908050"/>
            <a:ext cx="5978525" cy="457200"/>
          </a:xfrm>
          <a:prstGeom prst="rect">
            <a:avLst/>
          </a:prstGeom>
          <a:noFill/>
          <a:ln w="9525">
            <a:noFill/>
            <a:miter lim="800000"/>
            <a:headEnd/>
            <a:tailEnd/>
          </a:ln>
        </p:spPr>
        <p:txBody>
          <a:bodyPr wrap="none">
            <a:spAutoFit/>
          </a:bodyPr>
          <a:lstStyle/>
          <a:p>
            <a:r>
              <a:rPr lang="es-MX">
                <a:solidFill>
                  <a:srgbClr val="FFFF00"/>
                </a:solidFill>
                <a:latin typeface="Comic Sans MS" pitchFamily="66" charset="0"/>
              </a:rPr>
              <a:t>SISTEMA DE PROTECCION DE UN SEP</a:t>
            </a:r>
            <a:endParaRPr lang="es-ES">
              <a:solidFill>
                <a:srgbClr val="FFFF00"/>
              </a:solidFill>
              <a:latin typeface="Comic Sans MS" pitchFamily="66" charset="0"/>
            </a:endParaRPr>
          </a:p>
        </p:txBody>
      </p:sp>
      <p:sp>
        <p:nvSpPr>
          <p:cNvPr id="14340" name="Rectangle 4"/>
          <p:cNvSpPr>
            <a:spLocks noChangeArrowheads="1"/>
          </p:cNvSpPr>
          <p:nvPr/>
        </p:nvSpPr>
        <p:spPr bwMode="auto">
          <a:xfrm>
            <a:off x="179388" y="1989138"/>
            <a:ext cx="8785225" cy="1187450"/>
          </a:xfrm>
          <a:prstGeom prst="rect">
            <a:avLst/>
          </a:prstGeom>
          <a:noFill/>
          <a:ln w="9525">
            <a:noFill/>
            <a:miter lim="800000"/>
            <a:headEnd/>
            <a:tailEnd/>
          </a:ln>
        </p:spPr>
        <p:txBody>
          <a:bodyPr>
            <a:spAutoFit/>
          </a:bodyPr>
          <a:lstStyle/>
          <a:p>
            <a:pPr eaLnBrk="0" hangingPunct="0">
              <a:spcBef>
                <a:spcPct val="50000"/>
              </a:spcBef>
            </a:pPr>
            <a:r>
              <a:rPr lang="es-MX" dirty="0"/>
              <a:t>Detectar condiciones anormales del equipo, detectar fallas eléctricas, proteger el equipo para disminuir los daños que ocasiona una falla ( corto circuito).</a:t>
            </a:r>
            <a:endParaRPr lang="es-ES" dirty="0"/>
          </a:p>
        </p:txBody>
      </p:sp>
      <p:sp>
        <p:nvSpPr>
          <p:cNvPr id="14341" name="Rectangle 5"/>
          <p:cNvSpPr>
            <a:spLocks noChangeArrowheads="1"/>
          </p:cNvSpPr>
          <p:nvPr/>
        </p:nvSpPr>
        <p:spPr bwMode="auto">
          <a:xfrm>
            <a:off x="250825" y="3573463"/>
            <a:ext cx="8424863" cy="1552575"/>
          </a:xfrm>
          <a:prstGeom prst="rect">
            <a:avLst/>
          </a:prstGeom>
          <a:noFill/>
          <a:ln w="9525">
            <a:noFill/>
            <a:miter lim="800000"/>
            <a:headEnd/>
            <a:tailEnd/>
          </a:ln>
        </p:spPr>
        <p:txBody>
          <a:bodyPr>
            <a:spAutoFit/>
          </a:bodyPr>
          <a:lstStyle/>
          <a:p>
            <a:pPr eaLnBrk="0" hangingPunct="0">
              <a:spcBef>
                <a:spcPct val="50000"/>
              </a:spcBef>
            </a:pPr>
            <a:r>
              <a:rPr lang="es-MX" dirty="0"/>
              <a:t>Sacar de operación cualquier elemento de un sistema de potencia que sufre un corto circuito o cuando empieza a operar de una manera anormal que podría causar daño o interferir con la operación efectiva del resto del sistema.</a:t>
            </a:r>
            <a:endParaRPr lang="es-ES" dirty="0"/>
          </a:p>
        </p:txBody>
      </p:sp>
      <p:sp>
        <p:nvSpPr>
          <p:cNvPr id="14342" name="Text Box 6"/>
          <p:cNvSpPr txBox="1">
            <a:spLocks noChangeArrowheads="1"/>
          </p:cNvSpPr>
          <p:nvPr/>
        </p:nvSpPr>
        <p:spPr bwMode="auto">
          <a:xfrm>
            <a:off x="179388" y="1628775"/>
            <a:ext cx="2406650" cy="366713"/>
          </a:xfrm>
          <a:prstGeom prst="rect">
            <a:avLst/>
          </a:prstGeom>
          <a:noFill/>
          <a:ln w="9525">
            <a:noFill/>
            <a:miter lim="800000"/>
            <a:headEnd/>
            <a:tailEnd/>
          </a:ln>
        </p:spPr>
        <p:txBody>
          <a:bodyPr wrap="none">
            <a:spAutoFit/>
          </a:bodyPr>
          <a:lstStyle/>
          <a:p>
            <a:r>
              <a:rPr lang="es-MX" sz="1800" b="1" dirty="0">
                <a:solidFill>
                  <a:srgbClr val="33CC33"/>
                </a:solidFill>
              </a:rPr>
              <a:t>FUNCION GENERAL</a:t>
            </a:r>
            <a:endParaRPr lang="es-ES" sz="1800" b="1" dirty="0">
              <a:solidFill>
                <a:srgbClr val="33CC33"/>
              </a:solidFill>
            </a:endParaRPr>
          </a:p>
        </p:txBody>
      </p:sp>
      <p:sp>
        <p:nvSpPr>
          <p:cNvPr id="14343" name="Text Box 7"/>
          <p:cNvSpPr txBox="1">
            <a:spLocks noChangeArrowheads="1"/>
          </p:cNvSpPr>
          <p:nvPr/>
        </p:nvSpPr>
        <p:spPr bwMode="auto">
          <a:xfrm>
            <a:off x="250825" y="3284538"/>
            <a:ext cx="2520950" cy="366712"/>
          </a:xfrm>
          <a:prstGeom prst="rect">
            <a:avLst/>
          </a:prstGeom>
          <a:noFill/>
          <a:ln w="9525">
            <a:noFill/>
            <a:miter lim="800000"/>
            <a:headEnd/>
            <a:tailEnd/>
          </a:ln>
        </p:spPr>
        <p:txBody>
          <a:bodyPr wrap="none">
            <a:spAutoFit/>
          </a:bodyPr>
          <a:lstStyle/>
          <a:p>
            <a:r>
              <a:rPr lang="es-MX" sz="1800" b="1" dirty="0">
                <a:solidFill>
                  <a:srgbClr val="FF3300"/>
                </a:solidFill>
              </a:rPr>
              <a:t>FUNCION PRINCIPAL</a:t>
            </a:r>
            <a:endParaRPr lang="es-ES" sz="1800" b="1" dirty="0">
              <a:solidFill>
                <a:srgbClr val="FF3300"/>
              </a:solidFill>
            </a:endParaRPr>
          </a:p>
        </p:txBody>
      </p:sp>
      <p:sp>
        <p:nvSpPr>
          <p:cNvPr id="14344" name="Text Box 8"/>
          <p:cNvSpPr txBox="1">
            <a:spLocks noChangeArrowheads="1"/>
          </p:cNvSpPr>
          <p:nvPr/>
        </p:nvSpPr>
        <p:spPr bwMode="auto">
          <a:xfrm>
            <a:off x="250825" y="5445125"/>
            <a:ext cx="2813050" cy="366713"/>
          </a:xfrm>
          <a:prstGeom prst="rect">
            <a:avLst/>
          </a:prstGeom>
          <a:noFill/>
          <a:ln w="9525">
            <a:noFill/>
            <a:miter lim="800000"/>
            <a:headEnd/>
            <a:tailEnd/>
          </a:ln>
        </p:spPr>
        <p:txBody>
          <a:bodyPr wrap="none">
            <a:spAutoFit/>
          </a:bodyPr>
          <a:lstStyle/>
          <a:p>
            <a:r>
              <a:rPr lang="es-MX" sz="1800" b="1" dirty="0">
                <a:solidFill>
                  <a:srgbClr val="00B0F0"/>
                </a:solidFill>
              </a:rPr>
              <a:t>FUNCION SECUNDARIA</a:t>
            </a:r>
            <a:endParaRPr lang="es-ES" sz="1800" b="1" dirty="0">
              <a:solidFill>
                <a:srgbClr val="00B0F0"/>
              </a:solidFill>
            </a:endParaRPr>
          </a:p>
        </p:txBody>
      </p:sp>
      <p:sp>
        <p:nvSpPr>
          <p:cNvPr id="14345" name="Text Box 9"/>
          <p:cNvSpPr txBox="1">
            <a:spLocks noChangeArrowheads="1"/>
          </p:cNvSpPr>
          <p:nvPr/>
        </p:nvSpPr>
        <p:spPr bwMode="auto">
          <a:xfrm>
            <a:off x="539750" y="5876925"/>
            <a:ext cx="7750175" cy="457200"/>
          </a:xfrm>
          <a:prstGeom prst="rect">
            <a:avLst/>
          </a:prstGeom>
          <a:noFill/>
          <a:ln w="9525">
            <a:noFill/>
            <a:miter lim="800000"/>
            <a:headEnd/>
            <a:tailEnd/>
          </a:ln>
        </p:spPr>
        <p:txBody>
          <a:bodyPr wrap="none">
            <a:spAutoFit/>
          </a:bodyPr>
          <a:lstStyle/>
          <a:p>
            <a:r>
              <a:rPr lang="es-MX"/>
              <a:t>Proporcionar indicación de la localización y tipo de falla.</a:t>
            </a: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p:bldP spid="14342" grpId="0"/>
      <p:bldP spid="14343" grpId="0"/>
      <p:bldP spid="14344" grpId="0"/>
      <p:bldP spid="1434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22531" name="Rectangle 1027"/>
          <p:cNvSpPr>
            <a:spLocks noChangeArrowheads="1"/>
          </p:cNvSpPr>
          <p:nvPr/>
        </p:nvSpPr>
        <p:spPr bwMode="auto">
          <a:xfrm>
            <a:off x="228600" y="1143000"/>
            <a:ext cx="8497888" cy="304800"/>
          </a:xfrm>
          <a:prstGeom prst="rect">
            <a:avLst/>
          </a:prstGeom>
          <a:noFill/>
          <a:ln w="9525">
            <a:noFill/>
            <a:miter lim="800000"/>
            <a:headEnd/>
            <a:tailEnd/>
          </a:ln>
        </p:spPr>
        <p:txBody>
          <a:bodyPr wrap="none" lIns="0" tIns="0" rIns="0" bIns="0">
            <a:spAutoFit/>
          </a:bodyPr>
          <a:lstStyle/>
          <a:p>
            <a:r>
              <a:rPr lang="es-ES_tradnl" sz="2000" b="1">
                <a:solidFill>
                  <a:srgbClr val="99FF33"/>
                </a:solidFill>
                <a:latin typeface="Comic Sans MS" pitchFamily="66" charset="0"/>
              </a:rPr>
              <a:t>CARACTERISTICAS BUSCADAS EN EL SISTEMA DE PROTECCION</a:t>
            </a:r>
            <a:endParaRPr lang="es-ES" sz="2000">
              <a:latin typeface="Times New Roman" pitchFamily="18" charset="0"/>
            </a:endParaRPr>
          </a:p>
        </p:txBody>
      </p:sp>
      <p:sp>
        <p:nvSpPr>
          <p:cNvPr id="22532" name="Text Box 1028"/>
          <p:cNvSpPr txBox="1">
            <a:spLocks noChangeArrowheads="1"/>
          </p:cNvSpPr>
          <p:nvPr/>
        </p:nvSpPr>
        <p:spPr bwMode="auto">
          <a:xfrm>
            <a:off x="914400" y="1600200"/>
            <a:ext cx="7739063" cy="581025"/>
          </a:xfrm>
          <a:prstGeom prst="rect">
            <a:avLst/>
          </a:prstGeom>
          <a:noFill/>
          <a:ln w="9525">
            <a:noFill/>
            <a:miter lim="800000"/>
            <a:headEnd/>
            <a:tailEnd/>
          </a:ln>
        </p:spPr>
        <p:txBody>
          <a:bodyPr wrap="none">
            <a:spAutoFit/>
          </a:bodyPr>
          <a:lstStyle/>
          <a:p>
            <a:pPr>
              <a:buFontTx/>
              <a:buChar char="•"/>
            </a:pPr>
            <a:r>
              <a:rPr lang="es-ES_tradnl" sz="1600">
                <a:latin typeface="Comic Sans MS" pitchFamily="66" charset="0"/>
              </a:rPr>
              <a:t> </a:t>
            </a:r>
            <a:r>
              <a:rPr lang="es-ES_tradnl" sz="1600" b="1">
                <a:latin typeface="Comic Sans MS" pitchFamily="66" charset="0"/>
              </a:rPr>
              <a:t>DETECTAR TODAS LAS FALLAS ELECTRICAS Y OTRAS CONDICIONES </a:t>
            </a:r>
          </a:p>
          <a:p>
            <a:r>
              <a:rPr lang="es-ES_tradnl" sz="1600" b="1">
                <a:latin typeface="Comic Sans MS" pitchFamily="66" charset="0"/>
              </a:rPr>
              <a:t>  ANORMALES DE OPERACION</a:t>
            </a:r>
            <a:endParaRPr lang="es-ES" sz="1600" b="1">
              <a:latin typeface="Comic Sans MS" pitchFamily="66" charset="0"/>
            </a:endParaRPr>
          </a:p>
        </p:txBody>
      </p:sp>
      <p:sp>
        <p:nvSpPr>
          <p:cNvPr id="22538" name="Text Box 1034"/>
          <p:cNvSpPr txBox="1">
            <a:spLocks noChangeArrowheads="1"/>
          </p:cNvSpPr>
          <p:nvPr/>
        </p:nvSpPr>
        <p:spPr bwMode="auto">
          <a:xfrm>
            <a:off x="1066800" y="2438400"/>
            <a:ext cx="6529388" cy="581025"/>
          </a:xfrm>
          <a:prstGeom prst="rect">
            <a:avLst/>
          </a:prstGeom>
          <a:noFill/>
          <a:ln w="9525">
            <a:noFill/>
            <a:miter lim="800000"/>
            <a:headEnd/>
            <a:tailEnd/>
          </a:ln>
        </p:spPr>
        <p:txBody>
          <a:bodyPr wrap="none">
            <a:spAutoFit/>
          </a:bodyPr>
          <a:lstStyle/>
          <a:p>
            <a:pPr>
              <a:buFontTx/>
              <a:buChar char="•"/>
            </a:pPr>
            <a:r>
              <a:rPr lang="es-ES_tradnl" sz="1600">
                <a:latin typeface="Comic Sans MS" pitchFamily="66" charset="0"/>
              </a:rPr>
              <a:t>  </a:t>
            </a:r>
            <a:r>
              <a:rPr lang="es-ES_tradnl" sz="1600" b="1">
                <a:latin typeface="Comic Sans MS" pitchFamily="66" charset="0"/>
              </a:rPr>
              <a:t>DESCONECTAR EL MINIMO EQUIPO NECESARIO DEL SEP </a:t>
            </a:r>
          </a:p>
          <a:p>
            <a:r>
              <a:rPr lang="es-ES_tradnl" sz="1600" b="1">
                <a:latin typeface="Comic Sans MS" pitchFamily="66" charset="0"/>
              </a:rPr>
              <a:t>  PARA LIBRAR LA FALLA, LO MAS RAPIDO POSIBLE</a:t>
            </a:r>
            <a:endParaRPr lang="es-ES" sz="1600" b="1">
              <a:latin typeface="Comic Sans MS" pitchFamily="66" charset="0"/>
            </a:endParaRPr>
          </a:p>
        </p:txBody>
      </p:sp>
      <p:sp>
        <p:nvSpPr>
          <p:cNvPr id="22539" name="Rectangle 1035"/>
          <p:cNvSpPr>
            <a:spLocks noChangeArrowheads="1"/>
          </p:cNvSpPr>
          <p:nvPr/>
        </p:nvSpPr>
        <p:spPr bwMode="auto">
          <a:xfrm>
            <a:off x="304800" y="3276600"/>
            <a:ext cx="8278813" cy="304800"/>
          </a:xfrm>
          <a:prstGeom prst="rect">
            <a:avLst/>
          </a:prstGeom>
          <a:noFill/>
          <a:ln w="9525">
            <a:noFill/>
            <a:miter lim="800000"/>
            <a:headEnd/>
            <a:tailEnd/>
          </a:ln>
        </p:spPr>
        <p:txBody>
          <a:bodyPr wrap="none" lIns="0" tIns="0" rIns="0" bIns="0">
            <a:spAutoFit/>
          </a:bodyPr>
          <a:lstStyle/>
          <a:p>
            <a:r>
              <a:rPr lang="es-ES_tradnl" sz="2000" b="1">
                <a:solidFill>
                  <a:srgbClr val="99FF33"/>
                </a:solidFill>
                <a:latin typeface="Comic Sans MS" pitchFamily="66" charset="0"/>
              </a:rPr>
              <a:t>CARACTERISTICAS BUSCADAS EN LOS RELES DE PROTECCION</a:t>
            </a:r>
            <a:endParaRPr lang="es-ES" sz="2000">
              <a:latin typeface="Times New Roman" pitchFamily="18" charset="0"/>
            </a:endParaRPr>
          </a:p>
        </p:txBody>
      </p:sp>
      <p:sp>
        <p:nvSpPr>
          <p:cNvPr id="22540" name="Text Box 1036"/>
          <p:cNvSpPr txBox="1">
            <a:spLocks noChangeArrowheads="1"/>
          </p:cNvSpPr>
          <p:nvPr/>
        </p:nvSpPr>
        <p:spPr bwMode="auto">
          <a:xfrm>
            <a:off x="685800" y="4343400"/>
            <a:ext cx="1552575" cy="366713"/>
          </a:xfrm>
          <a:prstGeom prst="rect">
            <a:avLst/>
          </a:prstGeom>
          <a:noFill/>
          <a:ln w="9525">
            <a:noFill/>
            <a:miter lim="800000"/>
            <a:headEnd/>
            <a:tailEnd/>
          </a:ln>
        </p:spPr>
        <p:txBody>
          <a:bodyPr wrap="none">
            <a:spAutoFit/>
          </a:bodyPr>
          <a:lstStyle/>
          <a:p>
            <a:r>
              <a:rPr lang="es-ES_tradnl" sz="1800" b="1">
                <a:latin typeface="Comic Sans MS" pitchFamily="66" charset="0"/>
              </a:rPr>
              <a:t>VELOCIDAD</a:t>
            </a:r>
            <a:endParaRPr lang="es-ES" sz="1800" b="1">
              <a:latin typeface="Comic Sans MS" pitchFamily="66" charset="0"/>
            </a:endParaRPr>
          </a:p>
        </p:txBody>
      </p:sp>
      <p:sp>
        <p:nvSpPr>
          <p:cNvPr id="22541" name="Text Box 1037"/>
          <p:cNvSpPr txBox="1">
            <a:spLocks noChangeArrowheads="1"/>
          </p:cNvSpPr>
          <p:nvPr/>
        </p:nvSpPr>
        <p:spPr bwMode="auto">
          <a:xfrm>
            <a:off x="685800" y="5181600"/>
            <a:ext cx="1955800" cy="366713"/>
          </a:xfrm>
          <a:prstGeom prst="rect">
            <a:avLst/>
          </a:prstGeom>
          <a:noFill/>
          <a:ln w="9525">
            <a:noFill/>
            <a:miter lim="800000"/>
            <a:headEnd/>
            <a:tailEnd/>
          </a:ln>
        </p:spPr>
        <p:txBody>
          <a:bodyPr wrap="none">
            <a:spAutoFit/>
          </a:bodyPr>
          <a:lstStyle/>
          <a:p>
            <a:r>
              <a:rPr lang="es-ES_tradnl" sz="1800" b="1">
                <a:latin typeface="Comic Sans MS" pitchFamily="66" charset="0"/>
              </a:rPr>
              <a:t>SELECTIVIDAD</a:t>
            </a:r>
            <a:endParaRPr lang="es-ES" sz="1800" b="1">
              <a:latin typeface="Comic Sans MS" pitchFamily="66" charset="0"/>
            </a:endParaRPr>
          </a:p>
        </p:txBody>
      </p:sp>
      <p:sp>
        <p:nvSpPr>
          <p:cNvPr id="22542" name="Text Box 1038"/>
          <p:cNvSpPr txBox="1">
            <a:spLocks noChangeArrowheads="1"/>
          </p:cNvSpPr>
          <p:nvPr/>
        </p:nvSpPr>
        <p:spPr bwMode="auto">
          <a:xfrm>
            <a:off x="762000" y="5943600"/>
            <a:ext cx="2141538" cy="366713"/>
          </a:xfrm>
          <a:prstGeom prst="rect">
            <a:avLst/>
          </a:prstGeom>
          <a:noFill/>
          <a:ln w="9525">
            <a:noFill/>
            <a:miter lim="800000"/>
            <a:headEnd/>
            <a:tailEnd/>
          </a:ln>
        </p:spPr>
        <p:txBody>
          <a:bodyPr wrap="none">
            <a:spAutoFit/>
          </a:bodyPr>
          <a:lstStyle/>
          <a:p>
            <a:r>
              <a:rPr lang="es-ES_tradnl" sz="1800" b="1">
                <a:latin typeface="Comic Sans MS" pitchFamily="66" charset="0"/>
              </a:rPr>
              <a:t>CONFIABILIDAD</a:t>
            </a:r>
            <a:endParaRPr lang="es-ES" sz="1800" b="1">
              <a:latin typeface="Comic Sans MS" pitchFamily="66" charset="0"/>
            </a:endParaRPr>
          </a:p>
        </p:txBody>
      </p:sp>
      <p:sp>
        <p:nvSpPr>
          <p:cNvPr id="22543" name="Text Box 1039"/>
          <p:cNvSpPr txBox="1">
            <a:spLocks noChangeArrowheads="1"/>
          </p:cNvSpPr>
          <p:nvPr/>
        </p:nvSpPr>
        <p:spPr bwMode="auto">
          <a:xfrm>
            <a:off x="609600" y="3733800"/>
            <a:ext cx="1973263" cy="366713"/>
          </a:xfrm>
          <a:prstGeom prst="rect">
            <a:avLst/>
          </a:prstGeom>
          <a:noFill/>
          <a:ln w="9525">
            <a:noFill/>
            <a:miter lim="800000"/>
            <a:headEnd/>
            <a:tailEnd/>
          </a:ln>
        </p:spPr>
        <p:txBody>
          <a:bodyPr wrap="none">
            <a:spAutoFit/>
          </a:bodyPr>
          <a:lstStyle/>
          <a:p>
            <a:r>
              <a:rPr lang="es-ES_tradnl" sz="1800" b="1">
                <a:latin typeface="Comic Sans MS" pitchFamily="66" charset="0"/>
              </a:rPr>
              <a:t>SENSIBILIDAD</a:t>
            </a:r>
            <a:endParaRPr lang="es-ES" sz="1800" b="1">
              <a:latin typeface="Comic Sans MS" pitchFamily="66" charset="0"/>
            </a:endParaRPr>
          </a:p>
        </p:txBody>
      </p:sp>
      <p:sp>
        <p:nvSpPr>
          <p:cNvPr id="22544" name="Text Box 1040"/>
          <p:cNvSpPr txBox="1">
            <a:spLocks noChangeArrowheads="1"/>
          </p:cNvSpPr>
          <p:nvPr/>
        </p:nvSpPr>
        <p:spPr bwMode="auto">
          <a:xfrm>
            <a:off x="2598738" y="3733800"/>
            <a:ext cx="6545262" cy="336550"/>
          </a:xfrm>
          <a:prstGeom prst="rect">
            <a:avLst/>
          </a:prstGeom>
          <a:noFill/>
          <a:ln w="9525">
            <a:noFill/>
            <a:miter lim="800000"/>
            <a:headEnd/>
            <a:tailEnd/>
          </a:ln>
        </p:spPr>
        <p:txBody>
          <a:bodyPr wrap="none">
            <a:spAutoFit/>
          </a:bodyPr>
          <a:lstStyle/>
          <a:p>
            <a:r>
              <a:rPr lang="es-ES_tradnl" sz="1600" b="1">
                <a:solidFill>
                  <a:srgbClr val="FF3300"/>
                </a:solidFill>
                <a:latin typeface="Comic Sans MS" pitchFamily="66" charset="0"/>
              </a:rPr>
              <a:t>DETECTAR TODO TIPO DE FALLAS Y DE BAJA APORTACION</a:t>
            </a:r>
            <a:endParaRPr lang="es-ES" sz="1600" b="1">
              <a:solidFill>
                <a:srgbClr val="FF3300"/>
              </a:solidFill>
              <a:latin typeface="Comic Sans MS" pitchFamily="66" charset="0"/>
            </a:endParaRPr>
          </a:p>
        </p:txBody>
      </p:sp>
      <p:sp>
        <p:nvSpPr>
          <p:cNvPr id="22545" name="Text Box 1041"/>
          <p:cNvSpPr txBox="1">
            <a:spLocks noChangeArrowheads="1"/>
          </p:cNvSpPr>
          <p:nvPr/>
        </p:nvSpPr>
        <p:spPr bwMode="auto">
          <a:xfrm>
            <a:off x="2362200" y="4343400"/>
            <a:ext cx="6632575" cy="581025"/>
          </a:xfrm>
          <a:prstGeom prst="rect">
            <a:avLst/>
          </a:prstGeom>
          <a:noFill/>
          <a:ln w="9525">
            <a:noFill/>
            <a:miter lim="800000"/>
            <a:headEnd/>
            <a:tailEnd/>
          </a:ln>
        </p:spPr>
        <p:txBody>
          <a:bodyPr wrap="none">
            <a:spAutoFit/>
          </a:bodyPr>
          <a:lstStyle/>
          <a:p>
            <a:r>
              <a:rPr lang="es-ES_tradnl" sz="1600" b="1">
                <a:solidFill>
                  <a:srgbClr val="FF3300"/>
                </a:solidFill>
                <a:latin typeface="Comic Sans MS" pitchFamily="66" charset="0"/>
              </a:rPr>
              <a:t>OPERAR LO MAS RAPIDO POSIBLE PARA MINIMIZAR DAÑOS</a:t>
            </a:r>
          </a:p>
          <a:p>
            <a:r>
              <a:rPr lang="es-ES_tradnl" sz="1600" b="1">
                <a:solidFill>
                  <a:srgbClr val="FF3300"/>
                </a:solidFill>
                <a:latin typeface="Comic Sans MS" pitchFamily="66" charset="0"/>
              </a:rPr>
              <a:t>EN EL EQUIPO PROTEGIDO</a:t>
            </a:r>
            <a:endParaRPr lang="es-ES" sz="1600" b="1">
              <a:solidFill>
                <a:srgbClr val="FF3300"/>
              </a:solidFill>
              <a:latin typeface="Comic Sans MS" pitchFamily="66" charset="0"/>
            </a:endParaRPr>
          </a:p>
        </p:txBody>
      </p:sp>
      <p:sp>
        <p:nvSpPr>
          <p:cNvPr id="22546" name="Text Box 1042"/>
          <p:cNvSpPr txBox="1">
            <a:spLocks noChangeArrowheads="1"/>
          </p:cNvSpPr>
          <p:nvPr/>
        </p:nvSpPr>
        <p:spPr bwMode="auto">
          <a:xfrm>
            <a:off x="2743200" y="5181600"/>
            <a:ext cx="4687888" cy="336550"/>
          </a:xfrm>
          <a:prstGeom prst="rect">
            <a:avLst/>
          </a:prstGeom>
          <a:noFill/>
          <a:ln w="9525">
            <a:noFill/>
            <a:miter lim="800000"/>
            <a:headEnd/>
            <a:tailEnd/>
          </a:ln>
        </p:spPr>
        <p:txBody>
          <a:bodyPr wrap="none">
            <a:spAutoFit/>
          </a:bodyPr>
          <a:lstStyle/>
          <a:p>
            <a:r>
              <a:rPr lang="es-ES_tradnl" sz="1600" b="1">
                <a:solidFill>
                  <a:srgbClr val="FF3300"/>
                </a:solidFill>
                <a:latin typeface="Comic Sans MS" pitchFamily="66" charset="0"/>
              </a:rPr>
              <a:t>DESCONECTAR SOLO EL EQUIPO FALLADO</a:t>
            </a:r>
            <a:endParaRPr lang="es-ES" sz="1600" b="1">
              <a:solidFill>
                <a:srgbClr val="FF3300"/>
              </a:solidFill>
              <a:latin typeface="Comic Sans MS" pitchFamily="66" charset="0"/>
            </a:endParaRPr>
          </a:p>
        </p:txBody>
      </p:sp>
      <p:sp>
        <p:nvSpPr>
          <p:cNvPr id="22547" name="Text Box 1043"/>
          <p:cNvSpPr txBox="1">
            <a:spLocks noChangeArrowheads="1"/>
          </p:cNvSpPr>
          <p:nvPr/>
        </p:nvSpPr>
        <p:spPr bwMode="auto">
          <a:xfrm>
            <a:off x="2971800" y="5943600"/>
            <a:ext cx="3922713" cy="336550"/>
          </a:xfrm>
          <a:prstGeom prst="rect">
            <a:avLst/>
          </a:prstGeom>
          <a:noFill/>
          <a:ln w="9525">
            <a:noFill/>
            <a:miter lim="800000"/>
            <a:headEnd/>
            <a:tailEnd/>
          </a:ln>
        </p:spPr>
        <p:txBody>
          <a:bodyPr wrap="none">
            <a:spAutoFit/>
          </a:bodyPr>
          <a:lstStyle/>
          <a:p>
            <a:r>
              <a:rPr lang="es-ES_tradnl" sz="1600" b="1">
                <a:solidFill>
                  <a:srgbClr val="FF3300"/>
                </a:solidFill>
                <a:latin typeface="Comic Sans MS" pitchFamily="66" charset="0"/>
              </a:rPr>
              <a:t>OPERAR SIEMPRE CORRECTAMENTE</a:t>
            </a:r>
            <a:endParaRPr lang="es-ES" sz="1600" b="1">
              <a:solidFill>
                <a:srgbClr val="FF3300"/>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0-#ppt_w/2"/>
                                          </p:val>
                                        </p:tav>
                                        <p:tav tm="100000">
                                          <p:val>
                                            <p:strVal val="#ppt_x"/>
                                          </p:val>
                                        </p:tav>
                                      </p:tavLst>
                                    </p:anim>
                                    <p:anim calcmode="lin" valueType="num">
                                      <p:cBhvr additive="base">
                                        <p:cTn id="8" dur="500" fill="hold"/>
                                        <p:tgtEl>
                                          <p:spTgt spid="225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25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25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2539"/>
                                        </p:tgtEl>
                                        <p:attrNameLst>
                                          <p:attrName>style.visibility</p:attrName>
                                        </p:attrNameLst>
                                      </p:cBhvr>
                                      <p:to>
                                        <p:strVal val="visible"/>
                                      </p:to>
                                    </p:set>
                                    <p:anim calcmode="lin" valueType="num">
                                      <p:cBhvr additive="base">
                                        <p:cTn id="21" dur="500" fill="hold"/>
                                        <p:tgtEl>
                                          <p:spTgt spid="22539"/>
                                        </p:tgtEl>
                                        <p:attrNameLst>
                                          <p:attrName>ppt_x</p:attrName>
                                        </p:attrNameLst>
                                      </p:cBhvr>
                                      <p:tavLst>
                                        <p:tav tm="0">
                                          <p:val>
                                            <p:strVal val="0-#ppt_w/2"/>
                                          </p:val>
                                        </p:tav>
                                        <p:tav tm="100000">
                                          <p:val>
                                            <p:strVal val="#ppt_x"/>
                                          </p:val>
                                        </p:tav>
                                      </p:tavLst>
                                    </p:anim>
                                    <p:anim calcmode="lin" valueType="num">
                                      <p:cBhvr additive="base">
                                        <p:cTn id="22" dur="500" fill="hold"/>
                                        <p:tgtEl>
                                          <p:spTgt spid="2253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2543"/>
                                        </p:tgtEl>
                                        <p:attrNameLst>
                                          <p:attrName>style.visibility</p:attrName>
                                        </p:attrNameLst>
                                      </p:cBhvr>
                                      <p:to>
                                        <p:strVal val="visible"/>
                                      </p:to>
                                    </p:set>
                                    <p:anim calcmode="lin" valueType="num">
                                      <p:cBhvr additive="base">
                                        <p:cTn id="27" dur="500" fill="hold"/>
                                        <p:tgtEl>
                                          <p:spTgt spid="22543"/>
                                        </p:tgtEl>
                                        <p:attrNameLst>
                                          <p:attrName>ppt_x</p:attrName>
                                        </p:attrNameLst>
                                      </p:cBhvr>
                                      <p:tavLst>
                                        <p:tav tm="0">
                                          <p:val>
                                            <p:strVal val="0-#ppt_w/2"/>
                                          </p:val>
                                        </p:tav>
                                        <p:tav tm="100000">
                                          <p:val>
                                            <p:strVal val="#ppt_x"/>
                                          </p:val>
                                        </p:tav>
                                      </p:tavLst>
                                    </p:anim>
                                    <p:anim calcmode="lin" valueType="num">
                                      <p:cBhvr additive="base">
                                        <p:cTn id="28" dur="500" fill="hold"/>
                                        <p:tgtEl>
                                          <p:spTgt spid="2254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225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540"/>
                                        </p:tgtEl>
                                        <p:attrNameLst>
                                          <p:attrName>style.visibility</p:attrName>
                                        </p:attrNameLst>
                                      </p:cBhvr>
                                      <p:to>
                                        <p:strVal val="visible"/>
                                      </p:to>
                                    </p:set>
                                    <p:anim calcmode="lin" valueType="num">
                                      <p:cBhvr additive="base">
                                        <p:cTn id="37" dur="500" fill="hold"/>
                                        <p:tgtEl>
                                          <p:spTgt spid="22540"/>
                                        </p:tgtEl>
                                        <p:attrNameLst>
                                          <p:attrName>ppt_x</p:attrName>
                                        </p:attrNameLst>
                                      </p:cBhvr>
                                      <p:tavLst>
                                        <p:tav tm="0">
                                          <p:val>
                                            <p:strVal val="0-#ppt_w/2"/>
                                          </p:val>
                                        </p:tav>
                                        <p:tav tm="100000">
                                          <p:val>
                                            <p:strVal val="#ppt_x"/>
                                          </p:val>
                                        </p:tav>
                                      </p:tavLst>
                                    </p:anim>
                                    <p:anim calcmode="lin" valueType="num">
                                      <p:cBhvr additive="base">
                                        <p:cTn id="38" dur="500" fill="hold"/>
                                        <p:tgtEl>
                                          <p:spTgt spid="2254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25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22541"/>
                                        </p:tgtEl>
                                        <p:attrNameLst>
                                          <p:attrName>style.visibility</p:attrName>
                                        </p:attrNameLst>
                                      </p:cBhvr>
                                      <p:to>
                                        <p:strVal val="visible"/>
                                      </p:to>
                                    </p:set>
                                    <p:anim calcmode="lin" valueType="num">
                                      <p:cBhvr additive="base">
                                        <p:cTn id="47" dur="500" fill="hold"/>
                                        <p:tgtEl>
                                          <p:spTgt spid="22541"/>
                                        </p:tgtEl>
                                        <p:attrNameLst>
                                          <p:attrName>ppt_x</p:attrName>
                                        </p:attrNameLst>
                                      </p:cBhvr>
                                      <p:tavLst>
                                        <p:tav tm="0">
                                          <p:val>
                                            <p:strVal val="0-#ppt_w/2"/>
                                          </p:val>
                                        </p:tav>
                                        <p:tav tm="100000">
                                          <p:val>
                                            <p:strVal val="#ppt_x"/>
                                          </p:val>
                                        </p:tav>
                                      </p:tavLst>
                                    </p:anim>
                                    <p:anim calcmode="lin" valueType="num">
                                      <p:cBhvr additive="base">
                                        <p:cTn id="48" dur="500" fill="hold"/>
                                        <p:tgtEl>
                                          <p:spTgt spid="2254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2254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2542"/>
                                        </p:tgtEl>
                                        <p:attrNameLst>
                                          <p:attrName>style.visibility</p:attrName>
                                        </p:attrNameLst>
                                      </p:cBhvr>
                                      <p:to>
                                        <p:strVal val="visible"/>
                                      </p:to>
                                    </p:set>
                                    <p:anim calcmode="lin" valueType="num">
                                      <p:cBhvr additive="base">
                                        <p:cTn id="57" dur="500" fill="hold"/>
                                        <p:tgtEl>
                                          <p:spTgt spid="22542"/>
                                        </p:tgtEl>
                                        <p:attrNameLst>
                                          <p:attrName>ppt_x</p:attrName>
                                        </p:attrNameLst>
                                      </p:cBhvr>
                                      <p:tavLst>
                                        <p:tav tm="0">
                                          <p:val>
                                            <p:strVal val="0-#ppt_w/2"/>
                                          </p:val>
                                        </p:tav>
                                        <p:tav tm="100000">
                                          <p:val>
                                            <p:strVal val="#ppt_x"/>
                                          </p:val>
                                        </p:tav>
                                      </p:tavLst>
                                    </p:anim>
                                    <p:anim calcmode="lin" valueType="num">
                                      <p:cBhvr additive="base">
                                        <p:cTn id="58" dur="500" fill="hold"/>
                                        <p:tgtEl>
                                          <p:spTgt spid="22542"/>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22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utoUpdateAnimBg="0"/>
      <p:bldP spid="22532" grpId="0" autoUpdateAnimBg="0"/>
      <p:bldP spid="22538" grpId="0" autoUpdateAnimBg="0"/>
      <p:bldP spid="22539" grpId="0" autoUpdateAnimBg="0"/>
      <p:bldP spid="22540" grpId="0" autoUpdateAnimBg="0"/>
      <p:bldP spid="22541" grpId="0" autoUpdateAnimBg="0"/>
      <p:bldP spid="22542" grpId="0" autoUpdateAnimBg="0"/>
      <p:bldP spid="22543" grpId="0" autoUpdateAnimBg="0"/>
      <p:bldP spid="22544" grpId="0" autoUpdateAnimBg="0"/>
      <p:bldP spid="22545" grpId="0" autoUpdateAnimBg="0"/>
      <p:bldP spid="22546" grpId="0" autoUpdateAnimBg="0"/>
      <p:bldP spid="2254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26"/>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3 CuadroTexto"/>
          <p:cNvSpPr txBox="1"/>
          <p:nvPr/>
        </p:nvSpPr>
        <p:spPr>
          <a:xfrm>
            <a:off x="857224" y="857232"/>
            <a:ext cx="7404591" cy="400110"/>
          </a:xfrm>
          <a:prstGeom prst="rect">
            <a:avLst/>
          </a:prstGeom>
          <a:noFill/>
        </p:spPr>
        <p:txBody>
          <a:bodyPr wrap="none" rtlCol="0">
            <a:spAutoFit/>
          </a:bodyPr>
          <a:lstStyle/>
          <a:p>
            <a:r>
              <a:rPr lang="en-US" sz="2000" dirty="0" smtClean="0">
                <a:solidFill>
                  <a:srgbClr val="FFFF00"/>
                </a:solidFill>
                <a:latin typeface="Comic Sans MS" pitchFamily="66" charset="0"/>
              </a:rPr>
              <a:t>FACTORES QUE AFECTAN EL SISTEMA DE PROTECCIÓN</a:t>
            </a:r>
            <a:endParaRPr lang="en-US" sz="2000" dirty="0">
              <a:solidFill>
                <a:srgbClr val="FFFF00"/>
              </a:solidFill>
              <a:latin typeface="Comic Sans MS" pitchFamily="66" charset="0"/>
            </a:endParaRPr>
          </a:p>
        </p:txBody>
      </p:sp>
      <p:sp>
        <p:nvSpPr>
          <p:cNvPr id="5" name="4 CuadroTexto"/>
          <p:cNvSpPr txBox="1"/>
          <p:nvPr/>
        </p:nvSpPr>
        <p:spPr>
          <a:xfrm>
            <a:off x="0" y="1285860"/>
            <a:ext cx="1580882" cy="400110"/>
          </a:xfrm>
          <a:prstGeom prst="rect">
            <a:avLst/>
          </a:prstGeom>
          <a:noFill/>
        </p:spPr>
        <p:txBody>
          <a:bodyPr wrap="none" rtlCol="0">
            <a:spAutoFit/>
          </a:bodyPr>
          <a:lstStyle/>
          <a:p>
            <a:r>
              <a:rPr lang="en-US" sz="2000" dirty="0" smtClean="0"/>
              <a:t>ECONOMIA</a:t>
            </a:r>
            <a:endParaRPr lang="en-US" sz="2000" dirty="0"/>
          </a:p>
        </p:txBody>
      </p:sp>
      <p:sp>
        <p:nvSpPr>
          <p:cNvPr id="6" name="5 CuadroTexto"/>
          <p:cNvSpPr txBox="1"/>
          <p:nvPr/>
        </p:nvSpPr>
        <p:spPr>
          <a:xfrm>
            <a:off x="0" y="2714620"/>
            <a:ext cx="3344313" cy="400110"/>
          </a:xfrm>
          <a:prstGeom prst="rect">
            <a:avLst/>
          </a:prstGeom>
          <a:noFill/>
        </p:spPr>
        <p:txBody>
          <a:bodyPr wrap="none" rtlCol="0">
            <a:spAutoFit/>
          </a:bodyPr>
          <a:lstStyle/>
          <a:p>
            <a:r>
              <a:rPr lang="en-US" sz="2000" dirty="0" smtClean="0"/>
              <a:t>PERSONALIDAD DEL SEP</a:t>
            </a:r>
            <a:endParaRPr lang="en-US" sz="2000" dirty="0"/>
          </a:p>
        </p:txBody>
      </p:sp>
      <p:sp>
        <p:nvSpPr>
          <p:cNvPr id="7" name="6 CuadroTexto"/>
          <p:cNvSpPr txBox="1"/>
          <p:nvPr/>
        </p:nvSpPr>
        <p:spPr>
          <a:xfrm>
            <a:off x="0" y="4357694"/>
            <a:ext cx="5582939" cy="400110"/>
          </a:xfrm>
          <a:prstGeom prst="rect">
            <a:avLst/>
          </a:prstGeom>
          <a:noFill/>
        </p:spPr>
        <p:txBody>
          <a:bodyPr wrap="none" rtlCol="0">
            <a:spAutoFit/>
          </a:bodyPr>
          <a:lstStyle/>
          <a:p>
            <a:r>
              <a:rPr lang="en-US" sz="2000" dirty="0" smtClean="0"/>
              <a:t>LOCALIZACION DE INTERRUPTORES Y TC’s</a:t>
            </a:r>
            <a:endParaRPr lang="en-US" sz="2000" dirty="0"/>
          </a:p>
        </p:txBody>
      </p:sp>
      <p:sp>
        <p:nvSpPr>
          <p:cNvPr id="8" name="7 CuadroTexto"/>
          <p:cNvSpPr txBox="1"/>
          <p:nvPr/>
        </p:nvSpPr>
        <p:spPr>
          <a:xfrm>
            <a:off x="0" y="5786454"/>
            <a:ext cx="4049763" cy="400110"/>
          </a:xfrm>
          <a:prstGeom prst="rect">
            <a:avLst/>
          </a:prstGeom>
          <a:noFill/>
        </p:spPr>
        <p:txBody>
          <a:bodyPr wrap="none" rtlCol="0">
            <a:spAutoFit/>
          </a:bodyPr>
          <a:lstStyle/>
          <a:p>
            <a:r>
              <a:rPr lang="en-US" sz="2000" dirty="0" smtClean="0"/>
              <a:t>LA SEÑALIZACION DISPONIBLE</a:t>
            </a:r>
            <a:endParaRPr lang="en-US" sz="2000" dirty="0"/>
          </a:p>
        </p:txBody>
      </p:sp>
      <p:sp>
        <p:nvSpPr>
          <p:cNvPr id="9" name="8 CuadroTexto"/>
          <p:cNvSpPr txBox="1"/>
          <p:nvPr/>
        </p:nvSpPr>
        <p:spPr>
          <a:xfrm>
            <a:off x="0" y="3000372"/>
            <a:ext cx="9144000" cy="1323439"/>
          </a:xfrm>
          <a:prstGeom prst="rect">
            <a:avLst/>
          </a:prstGeom>
          <a:noFill/>
        </p:spPr>
        <p:txBody>
          <a:bodyPr wrap="square" rtlCol="0">
            <a:spAutoFit/>
          </a:bodyPr>
          <a:lstStyle/>
          <a:p>
            <a:r>
              <a:rPr lang="en-US" sz="2000" dirty="0" err="1" smtClean="0">
                <a:solidFill>
                  <a:srgbClr val="FFC000"/>
                </a:solidFill>
              </a:rPr>
              <a:t>Debido</a:t>
            </a:r>
            <a:r>
              <a:rPr lang="en-US" sz="2000" dirty="0" smtClean="0">
                <a:solidFill>
                  <a:srgbClr val="FFC000"/>
                </a:solidFill>
              </a:rPr>
              <a:t> a la </a:t>
            </a:r>
            <a:r>
              <a:rPr lang="en-US" sz="2000" dirty="0" err="1" smtClean="0">
                <a:solidFill>
                  <a:srgbClr val="FFC000"/>
                </a:solidFill>
              </a:rPr>
              <a:t>personalidad</a:t>
            </a:r>
            <a:r>
              <a:rPr lang="en-US" sz="2000" dirty="0" smtClean="0">
                <a:solidFill>
                  <a:srgbClr val="FFC000"/>
                </a:solidFill>
              </a:rPr>
              <a:t> del </a:t>
            </a:r>
            <a:r>
              <a:rPr lang="en-US" sz="2000" dirty="0" err="1" smtClean="0">
                <a:solidFill>
                  <a:srgbClr val="FFC000"/>
                </a:solidFill>
              </a:rPr>
              <a:t>ingeniero</a:t>
            </a:r>
            <a:r>
              <a:rPr lang="en-US" sz="2000" dirty="0" smtClean="0">
                <a:solidFill>
                  <a:srgbClr val="FFC000"/>
                </a:solidFill>
              </a:rPr>
              <a:t> de </a:t>
            </a:r>
            <a:r>
              <a:rPr lang="en-US" sz="2000" dirty="0" err="1" smtClean="0">
                <a:solidFill>
                  <a:srgbClr val="FFC000"/>
                </a:solidFill>
              </a:rPr>
              <a:t>protección</a:t>
            </a:r>
            <a:r>
              <a:rPr lang="en-US" sz="2000" dirty="0" smtClean="0">
                <a:solidFill>
                  <a:srgbClr val="FFC000"/>
                </a:solidFill>
              </a:rPr>
              <a:t> y del </a:t>
            </a:r>
            <a:r>
              <a:rPr lang="en-US" sz="2000" dirty="0" err="1" smtClean="0">
                <a:solidFill>
                  <a:srgbClr val="FFC000"/>
                </a:solidFill>
              </a:rPr>
              <a:t>perosnal</a:t>
            </a:r>
            <a:r>
              <a:rPr lang="en-US" sz="2000" dirty="0" smtClean="0">
                <a:solidFill>
                  <a:srgbClr val="FFC000"/>
                </a:solidFill>
              </a:rPr>
              <a:t> </a:t>
            </a:r>
            <a:r>
              <a:rPr lang="en-US" sz="2000" dirty="0" err="1" smtClean="0">
                <a:solidFill>
                  <a:srgbClr val="FFC000"/>
                </a:solidFill>
              </a:rPr>
              <a:t>que</a:t>
            </a:r>
            <a:r>
              <a:rPr lang="en-US" sz="2000" dirty="0" smtClean="0">
                <a:solidFill>
                  <a:srgbClr val="FFC000"/>
                </a:solidFill>
              </a:rPr>
              <a:t> </a:t>
            </a:r>
            <a:r>
              <a:rPr lang="en-US" sz="2000" dirty="0" err="1" smtClean="0">
                <a:solidFill>
                  <a:srgbClr val="FFC000"/>
                </a:solidFill>
              </a:rPr>
              <a:t>administra</a:t>
            </a:r>
            <a:r>
              <a:rPr lang="en-US" sz="2000" dirty="0" smtClean="0">
                <a:solidFill>
                  <a:srgbClr val="FFC000"/>
                </a:solidFill>
              </a:rPr>
              <a:t> el SEP, el </a:t>
            </a:r>
            <a:r>
              <a:rPr lang="en-US" sz="2000" dirty="0" err="1" smtClean="0">
                <a:solidFill>
                  <a:srgbClr val="FFC000"/>
                </a:solidFill>
              </a:rPr>
              <a:t>sistema</a:t>
            </a:r>
            <a:r>
              <a:rPr lang="en-US" sz="2000" dirty="0" smtClean="0">
                <a:solidFill>
                  <a:srgbClr val="FFC000"/>
                </a:solidFill>
              </a:rPr>
              <a:t> de </a:t>
            </a:r>
            <a:r>
              <a:rPr lang="en-US" sz="2000" dirty="0" err="1" smtClean="0">
                <a:solidFill>
                  <a:srgbClr val="FFC000"/>
                </a:solidFill>
              </a:rPr>
              <a:t>protección</a:t>
            </a:r>
            <a:r>
              <a:rPr lang="en-US" sz="2000" dirty="0" smtClean="0">
                <a:solidFill>
                  <a:srgbClr val="FFC000"/>
                </a:solidFill>
              </a:rPr>
              <a:t> </a:t>
            </a:r>
            <a:r>
              <a:rPr lang="en-US" sz="2000" dirty="0" err="1" smtClean="0">
                <a:solidFill>
                  <a:srgbClr val="FFC000"/>
                </a:solidFill>
              </a:rPr>
              <a:t>adquiere</a:t>
            </a:r>
            <a:r>
              <a:rPr lang="en-US" sz="2000" dirty="0" smtClean="0">
                <a:solidFill>
                  <a:srgbClr val="FFC000"/>
                </a:solidFill>
              </a:rPr>
              <a:t> </a:t>
            </a:r>
            <a:r>
              <a:rPr lang="en-US" sz="2000" dirty="0" err="1" smtClean="0">
                <a:solidFill>
                  <a:srgbClr val="FFC000"/>
                </a:solidFill>
              </a:rPr>
              <a:t>su</a:t>
            </a:r>
            <a:r>
              <a:rPr lang="en-US" sz="2000" dirty="0" smtClean="0">
                <a:solidFill>
                  <a:srgbClr val="FFC000"/>
                </a:solidFill>
              </a:rPr>
              <a:t> “</a:t>
            </a:r>
            <a:r>
              <a:rPr lang="en-US" sz="2000" dirty="0" err="1" smtClean="0">
                <a:solidFill>
                  <a:srgbClr val="FFC000"/>
                </a:solidFill>
              </a:rPr>
              <a:t>personalidad</a:t>
            </a:r>
            <a:r>
              <a:rPr lang="en-US" sz="2000" dirty="0" smtClean="0">
                <a:solidFill>
                  <a:srgbClr val="FFC000"/>
                </a:solidFill>
              </a:rPr>
              <a:t>”, </a:t>
            </a:r>
            <a:r>
              <a:rPr lang="en-US" sz="2000" dirty="0" err="1" smtClean="0">
                <a:solidFill>
                  <a:srgbClr val="FFC000"/>
                </a:solidFill>
              </a:rPr>
              <a:t>derivado</a:t>
            </a:r>
            <a:r>
              <a:rPr lang="en-US" sz="2000" dirty="0" smtClean="0">
                <a:solidFill>
                  <a:srgbClr val="FFC000"/>
                </a:solidFill>
              </a:rPr>
              <a:t> de las </a:t>
            </a:r>
            <a:r>
              <a:rPr lang="en-US" sz="2000" dirty="0" err="1" smtClean="0">
                <a:solidFill>
                  <a:srgbClr val="FFC000"/>
                </a:solidFill>
              </a:rPr>
              <a:t>preferencias</a:t>
            </a:r>
            <a:r>
              <a:rPr lang="en-US" sz="2000" dirty="0" smtClean="0">
                <a:solidFill>
                  <a:srgbClr val="FFC000"/>
                </a:solidFill>
              </a:rPr>
              <a:t> en </a:t>
            </a:r>
            <a:r>
              <a:rPr lang="en-US" sz="2000" dirty="0" err="1" smtClean="0">
                <a:solidFill>
                  <a:srgbClr val="FFC000"/>
                </a:solidFill>
              </a:rPr>
              <a:t>tecnologia</a:t>
            </a:r>
            <a:r>
              <a:rPr lang="en-US" sz="2000" dirty="0" smtClean="0">
                <a:solidFill>
                  <a:srgbClr val="FFC000"/>
                </a:solidFill>
              </a:rPr>
              <a:t> y las </a:t>
            </a:r>
            <a:r>
              <a:rPr lang="en-US" sz="2000" dirty="0" err="1" smtClean="0">
                <a:solidFill>
                  <a:srgbClr val="FFC000"/>
                </a:solidFill>
              </a:rPr>
              <a:t>costumbres</a:t>
            </a:r>
            <a:r>
              <a:rPr lang="en-US" sz="2000" dirty="0" smtClean="0">
                <a:solidFill>
                  <a:srgbClr val="FFC000"/>
                </a:solidFill>
              </a:rPr>
              <a:t> </a:t>
            </a:r>
            <a:r>
              <a:rPr lang="en-US" sz="2000" dirty="0" err="1" smtClean="0">
                <a:solidFill>
                  <a:srgbClr val="FFC000"/>
                </a:solidFill>
              </a:rPr>
              <a:t>aprendidas</a:t>
            </a:r>
            <a:r>
              <a:rPr lang="en-US" sz="2000" dirty="0" smtClean="0">
                <a:solidFill>
                  <a:srgbClr val="FFC000"/>
                </a:solidFill>
              </a:rPr>
              <a:t> del </a:t>
            </a:r>
            <a:r>
              <a:rPr lang="en-US" sz="2000" dirty="0" err="1" smtClean="0">
                <a:solidFill>
                  <a:srgbClr val="FFC000"/>
                </a:solidFill>
              </a:rPr>
              <a:t>pasado</a:t>
            </a:r>
            <a:r>
              <a:rPr lang="en-US" sz="2000" dirty="0" smtClean="0">
                <a:solidFill>
                  <a:srgbClr val="FFC000"/>
                </a:solidFill>
              </a:rPr>
              <a:t>.</a:t>
            </a:r>
            <a:endParaRPr lang="en-US" sz="2000" dirty="0">
              <a:solidFill>
                <a:srgbClr val="FFC000"/>
              </a:solidFill>
            </a:endParaRPr>
          </a:p>
        </p:txBody>
      </p:sp>
      <p:sp>
        <p:nvSpPr>
          <p:cNvPr id="10" name="9 CuadroTexto"/>
          <p:cNvSpPr txBox="1"/>
          <p:nvPr/>
        </p:nvSpPr>
        <p:spPr>
          <a:xfrm>
            <a:off x="0" y="1643050"/>
            <a:ext cx="9144000" cy="1015663"/>
          </a:xfrm>
          <a:prstGeom prst="rect">
            <a:avLst/>
          </a:prstGeom>
          <a:noFill/>
        </p:spPr>
        <p:txBody>
          <a:bodyPr wrap="square" rtlCol="0">
            <a:spAutoFit/>
          </a:bodyPr>
          <a:lstStyle/>
          <a:p>
            <a:r>
              <a:rPr lang="en-US" sz="2000" dirty="0" smtClean="0">
                <a:solidFill>
                  <a:srgbClr val="FFC000"/>
                </a:solidFill>
              </a:rPr>
              <a:t>En </a:t>
            </a:r>
            <a:r>
              <a:rPr lang="en-US" sz="2000" dirty="0" err="1" smtClean="0">
                <a:solidFill>
                  <a:srgbClr val="FFC000"/>
                </a:solidFill>
              </a:rPr>
              <a:t>ocasiones</a:t>
            </a:r>
            <a:r>
              <a:rPr lang="en-US" sz="2000" dirty="0" smtClean="0">
                <a:solidFill>
                  <a:srgbClr val="FFC000"/>
                </a:solidFill>
              </a:rPr>
              <a:t>, </a:t>
            </a:r>
            <a:r>
              <a:rPr lang="en-US" sz="2000" dirty="0" err="1" smtClean="0">
                <a:solidFill>
                  <a:srgbClr val="FFC000"/>
                </a:solidFill>
              </a:rPr>
              <a:t>pagar</a:t>
            </a:r>
            <a:r>
              <a:rPr lang="en-US" sz="2000" dirty="0" smtClean="0">
                <a:solidFill>
                  <a:srgbClr val="FFC000"/>
                </a:solidFill>
              </a:rPr>
              <a:t>  </a:t>
            </a:r>
            <a:r>
              <a:rPr lang="en-US" sz="2000" dirty="0" err="1" smtClean="0">
                <a:solidFill>
                  <a:srgbClr val="FFC000"/>
                </a:solidFill>
              </a:rPr>
              <a:t>por</a:t>
            </a:r>
            <a:r>
              <a:rPr lang="en-US" sz="2000" dirty="0" smtClean="0">
                <a:solidFill>
                  <a:srgbClr val="FFC000"/>
                </a:solidFill>
              </a:rPr>
              <a:t> el </a:t>
            </a:r>
            <a:r>
              <a:rPr lang="en-US" sz="2000" dirty="0" err="1" smtClean="0">
                <a:solidFill>
                  <a:srgbClr val="FFC000"/>
                </a:solidFill>
              </a:rPr>
              <a:t>equipo</a:t>
            </a:r>
            <a:r>
              <a:rPr lang="en-US" sz="2000" dirty="0" smtClean="0">
                <a:solidFill>
                  <a:srgbClr val="FFC000"/>
                </a:solidFill>
              </a:rPr>
              <a:t> de </a:t>
            </a:r>
            <a:r>
              <a:rPr lang="en-US" sz="2000" dirty="0" err="1" smtClean="0">
                <a:solidFill>
                  <a:srgbClr val="FFC000"/>
                </a:solidFill>
              </a:rPr>
              <a:t>protección</a:t>
            </a:r>
            <a:r>
              <a:rPr lang="en-US" sz="2000" dirty="0" smtClean="0">
                <a:solidFill>
                  <a:srgbClr val="FFC000"/>
                </a:solidFill>
              </a:rPr>
              <a:t>, se </a:t>
            </a:r>
            <a:r>
              <a:rPr lang="en-US" sz="2000" dirty="0" err="1" smtClean="0">
                <a:solidFill>
                  <a:srgbClr val="FFC000"/>
                </a:solidFill>
              </a:rPr>
              <a:t>considera</a:t>
            </a:r>
            <a:r>
              <a:rPr lang="en-US" sz="2000" dirty="0" smtClean="0">
                <a:solidFill>
                  <a:srgbClr val="FFC000"/>
                </a:solidFill>
              </a:rPr>
              <a:t> no viable </a:t>
            </a:r>
            <a:r>
              <a:rPr lang="en-US" sz="2000" dirty="0" err="1" smtClean="0">
                <a:solidFill>
                  <a:srgbClr val="FFC000"/>
                </a:solidFill>
              </a:rPr>
              <a:t>derivado</a:t>
            </a:r>
            <a:r>
              <a:rPr lang="en-US" sz="2000" dirty="0" smtClean="0">
                <a:solidFill>
                  <a:srgbClr val="FFC000"/>
                </a:solidFill>
              </a:rPr>
              <a:t> de la </a:t>
            </a:r>
            <a:r>
              <a:rPr lang="en-US" sz="2000" dirty="0" err="1" smtClean="0">
                <a:solidFill>
                  <a:srgbClr val="FFC000"/>
                </a:solidFill>
              </a:rPr>
              <a:t>frecuencia</a:t>
            </a:r>
            <a:r>
              <a:rPr lang="en-US" sz="2000" dirty="0" smtClean="0">
                <a:solidFill>
                  <a:srgbClr val="FFC000"/>
                </a:solidFill>
              </a:rPr>
              <a:t> de </a:t>
            </a:r>
            <a:r>
              <a:rPr lang="en-US" sz="2000" dirty="0" err="1" smtClean="0">
                <a:solidFill>
                  <a:srgbClr val="FFC000"/>
                </a:solidFill>
              </a:rPr>
              <a:t>falla</a:t>
            </a:r>
            <a:r>
              <a:rPr lang="en-US" sz="2000" dirty="0" smtClean="0">
                <a:solidFill>
                  <a:srgbClr val="FFC000"/>
                </a:solidFill>
              </a:rPr>
              <a:t> , del </a:t>
            </a:r>
            <a:r>
              <a:rPr lang="en-US" sz="2000" dirty="0" err="1" smtClean="0">
                <a:solidFill>
                  <a:srgbClr val="FFC000"/>
                </a:solidFill>
              </a:rPr>
              <a:t>tipo</a:t>
            </a:r>
            <a:r>
              <a:rPr lang="en-US" sz="2000" dirty="0" smtClean="0">
                <a:solidFill>
                  <a:srgbClr val="FFC000"/>
                </a:solidFill>
              </a:rPr>
              <a:t> de </a:t>
            </a:r>
            <a:r>
              <a:rPr lang="en-US" sz="2000" dirty="0" err="1" smtClean="0">
                <a:solidFill>
                  <a:srgbClr val="FFC000"/>
                </a:solidFill>
              </a:rPr>
              <a:t>equipo</a:t>
            </a:r>
            <a:r>
              <a:rPr lang="en-US" sz="2000" dirty="0" smtClean="0">
                <a:solidFill>
                  <a:srgbClr val="FFC000"/>
                </a:solidFill>
              </a:rPr>
              <a:t> y la </a:t>
            </a:r>
            <a:r>
              <a:rPr lang="en-US" sz="2000" dirty="0" err="1" smtClean="0">
                <a:solidFill>
                  <a:srgbClr val="FFC000"/>
                </a:solidFill>
              </a:rPr>
              <a:t>importancia</a:t>
            </a:r>
            <a:r>
              <a:rPr lang="en-US" sz="2000" dirty="0" smtClean="0">
                <a:solidFill>
                  <a:srgbClr val="FFC000"/>
                </a:solidFill>
              </a:rPr>
              <a:t> de la </a:t>
            </a:r>
            <a:r>
              <a:rPr lang="en-US" sz="2000" dirty="0" err="1" smtClean="0">
                <a:solidFill>
                  <a:srgbClr val="FFC000"/>
                </a:solidFill>
              </a:rPr>
              <a:t>carga</a:t>
            </a:r>
            <a:r>
              <a:rPr lang="en-US" sz="2000" dirty="0" smtClean="0">
                <a:solidFill>
                  <a:srgbClr val="FFC000"/>
                </a:solidFill>
              </a:rPr>
              <a:t>  </a:t>
            </a:r>
            <a:r>
              <a:rPr lang="en-US" sz="2000" dirty="0" err="1" smtClean="0">
                <a:solidFill>
                  <a:srgbClr val="FFC000"/>
                </a:solidFill>
              </a:rPr>
              <a:t>que</a:t>
            </a:r>
            <a:r>
              <a:rPr lang="en-US" sz="2000" dirty="0" smtClean="0">
                <a:solidFill>
                  <a:srgbClr val="FFC000"/>
                </a:solidFill>
              </a:rPr>
              <a:t>  </a:t>
            </a:r>
            <a:r>
              <a:rPr lang="en-US" sz="2000" dirty="0" err="1" smtClean="0">
                <a:solidFill>
                  <a:srgbClr val="FFC000"/>
                </a:solidFill>
              </a:rPr>
              <a:t>alimenta</a:t>
            </a:r>
            <a:r>
              <a:rPr lang="en-US" sz="2000" dirty="0" smtClean="0">
                <a:solidFill>
                  <a:srgbClr val="FFC000"/>
                </a:solidFill>
              </a:rPr>
              <a:t>.</a:t>
            </a:r>
            <a:endParaRPr lang="en-US" sz="2000" dirty="0">
              <a:solidFill>
                <a:srgbClr val="FFC000"/>
              </a:solidFill>
            </a:endParaRPr>
          </a:p>
        </p:txBody>
      </p:sp>
      <p:sp>
        <p:nvSpPr>
          <p:cNvPr id="11" name="10 CuadroTexto"/>
          <p:cNvSpPr txBox="1"/>
          <p:nvPr/>
        </p:nvSpPr>
        <p:spPr>
          <a:xfrm>
            <a:off x="0" y="4786322"/>
            <a:ext cx="9144000" cy="1015663"/>
          </a:xfrm>
          <a:prstGeom prst="rect">
            <a:avLst/>
          </a:prstGeom>
          <a:noFill/>
        </p:spPr>
        <p:txBody>
          <a:bodyPr wrap="square" rtlCol="0">
            <a:spAutoFit/>
          </a:bodyPr>
          <a:lstStyle/>
          <a:p>
            <a:r>
              <a:rPr lang="en-US" sz="2000" dirty="0" smtClean="0">
                <a:solidFill>
                  <a:srgbClr val="FFC000"/>
                </a:solidFill>
              </a:rPr>
              <a:t>El </a:t>
            </a:r>
            <a:r>
              <a:rPr lang="en-US" sz="2000" dirty="0" err="1" smtClean="0">
                <a:solidFill>
                  <a:srgbClr val="FFC000"/>
                </a:solidFill>
              </a:rPr>
              <a:t>diseño</a:t>
            </a:r>
            <a:r>
              <a:rPr lang="en-US" sz="2000" dirty="0" smtClean="0">
                <a:solidFill>
                  <a:srgbClr val="FFC000"/>
                </a:solidFill>
              </a:rPr>
              <a:t> de las </a:t>
            </a:r>
            <a:r>
              <a:rPr lang="en-US" sz="2000" dirty="0" err="1" smtClean="0">
                <a:solidFill>
                  <a:srgbClr val="FFC000"/>
                </a:solidFill>
              </a:rPr>
              <a:t>subestaciones</a:t>
            </a:r>
            <a:r>
              <a:rPr lang="en-US" sz="2000" dirty="0" smtClean="0">
                <a:solidFill>
                  <a:srgbClr val="FFC000"/>
                </a:solidFill>
              </a:rPr>
              <a:t> y el </a:t>
            </a:r>
            <a:r>
              <a:rPr lang="en-US" sz="2000" dirty="0" err="1" smtClean="0">
                <a:solidFill>
                  <a:srgbClr val="FFC000"/>
                </a:solidFill>
              </a:rPr>
              <a:t>tipo</a:t>
            </a:r>
            <a:r>
              <a:rPr lang="en-US" sz="2000" dirty="0" smtClean="0">
                <a:solidFill>
                  <a:srgbClr val="FFC000"/>
                </a:solidFill>
              </a:rPr>
              <a:t> de </a:t>
            </a:r>
            <a:r>
              <a:rPr lang="en-US" sz="2000" dirty="0" err="1" smtClean="0">
                <a:solidFill>
                  <a:srgbClr val="FFC000"/>
                </a:solidFill>
              </a:rPr>
              <a:t>interruptor</a:t>
            </a:r>
            <a:r>
              <a:rPr lang="en-US" sz="2000" dirty="0" smtClean="0">
                <a:solidFill>
                  <a:srgbClr val="FFC000"/>
                </a:solidFill>
              </a:rPr>
              <a:t> </a:t>
            </a:r>
            <a:r>
              <a:rPr lang="en-US" sz="2000" dirty="0" err="1" smtClean="0">
                <a:solidFill>
                  <a:srgbClr val="FFC000"/>
                </a:solidFill>
              </a:rPr>
              <a:t>usado</a:t>
            </a:r>
            <a:r>
              <a:rPr lang="en-US" sz="2000" dirty="0" smtClean="0">
                <a:solidFill>
                  <a:srgbClr val="FFC000"/>
                </a:solidFill>
              </a:rPr>
              <a:t> </a:t>
            </a:r>
            <a:r>
              <a:rPr lang="en-US" sz="2000" dirty="0" err="1" smtClean="0">
                <a:solidFill>
                  <a:srgbClr val="FFC000"/>
                </a:solidFill>
              </a:rPr>
              <a:t>afecta</a:t>
            </a:r>
            <a:r>
              <a:rPr lang="en-US" sz="2000" dirty="0" smtClean="0">
                <a:solidFill>
                  <a:srgbClr val="FFC000"/>
                </a:solidFill>
              </a:rPr>
              <a:t> el </a:t>
            </a:r>
            <a:r>
              <a:rPr lang="en-US" sz="2000" dirty="0" err="1" smtClean="0">
                <a:solidFill>
                  <a:srgbClr val="FFC000"/>
                </a:solidFill>
              </a:rPr>
              <a:t>tipo</a:t>
            </a:r>
            <a:r>
              <a:rPr lang="en-US" sz="2000" dirty="0" smtClean="0">
                <a:solidFill>
                  <a:srgbClr val="FFC000"/>
                </a:solidFill>
              </a:rPr>
              <a:t> de </a:t>
            </a:r>
            <a:r>
              <a:rPr lang="en-US" sz="2000" dirty="0" err="1" smtClean="0">
                <a:solidFill>
                  <a:srgbClr val="FFC000"/>
                </a:solidFill>
              </a:rPr>
              <a:t>sistema</a:t>
            </a:r>
            <a:r>
              <a:rPr lang="en-US" sz="2000" dirty="0" smtClean="0">
                <a:solidFill>
                  <a:srgbClr val="FFC000"/>
                </a:solidFill>
              </a:rPr>
              <a:t> de </a:t>
            </a:r>
            <a:r>
              <a:rPr lang="en-US" sz="2000" dirty="0" err="1" smtClean="0">
                <a:solidFill>
                  <a:srgbClr val="FFC000"/>
                </a:solidFill>
              </a:rPr>
              <a:t>proteccion</a:t>
            </a:r>
            <a:r>
              <a:rPr lang="en-US" sz="2000" dirty="0" smtClean="0">
                <a:solidFill>
                  <a:srgbClr val="FFC000"/>
                </a:solidFill>
              </a:rPr>
              <a:t> </a:t>
            </a:r>
            <a:r>
              <a:rPr lang="en-US" sz="2000" dirty="0" err="1" smtClean="0">
                <a:solidFill>
                  <a:srgbClr val="FFC000"/>
                </a:solidFill>
              </a:rPr>
              <a:t>que</a:t>
            </a:r>
            <a:r>
              <a:rPr lang="en-US" sz="2000" dirty="0" smtClean="0">
                <a:solidFill>
                  <a:srgbClr val="FFC000"/>
                </a:solidFill>
              </a:rPr>
              <a:t> se </a:t>
            </a:r>
            <a:r>
              <a:rPr lang="en-US" sz="2000" dirty="0" err="1" smtClean="0">
                <a:solidFill>
                  <a:srgbClr val="FFC000"/>
                </a:solidFill>
              </a:rPr>
              <a:t>puede</a:t>
            </a:r>
            <a:r>
              <a:rPr lang="en-US" sz="2000" dirty="0" smtClean="0">
                <a:solidFill>
                  <a:srgbClr val="FFC000"/>
                </a:solidFill>
              </a:rPr>
              <a:t>  </a:t>
            </a:r>
            <a:r>
              <a:rPr lang="en-US" sz="2000" dirty="0" err="1" smtClean="0">
                <a:solidFill>
                  <a:srgbClr val="FFC000"/>
                </a:solidFill>
              </a:rPr>
              <a:t>usar</a:t>
            </a:r>
            <a:r>
              <a:rPr lang="en-US" sz="2000" dirty="0" smtClean="0">
                <a:solidFill>
                  <a:srgbClr val="FFC000"/>
                </a:solidFill>
              </a:rPr>
              <a:t> en el SEP, dada la </a:t>
            </a:r>
            <a:r>
              <a:rPr lang="en-US" sz="2000" dirty="0" err="1" smtClean="0">
                <a:solidFill>
                  <a:srgbClr val="FFC000"/>
                </a:solidFill>
              </a:rPr>
              <a:t>localizacion</a:t>
            </a:r>
            <a:r>
              <a:rPr lang="en-US" sz="2000" dirty="0" smtClean="0">
                <a:solidFill>
                  <a:srgbClr val="FFC000"/>
                </a:solidFill>
              </a:rPr>
              <a:t> de TC’s y TP’s</a:t>
            </a:r>
            <a:endParaRPr lang="en-US" sz="2000" dirty="0">
              <a:solidFill>
                <a:srgbClr val="FFC000"/>
              </a:solidFill>
            </a:endParaRPr>
          </a:p>
        </p:txBody>
      </p:sp>
      <p:sp>
        <p:nvSpPr>
          <p:cNvPr id="12" name="11 CuadroTexto"/>
          <p:cNvSpPr txBox="1"/>
          <p:nvPr/>
        </p:nvSpPr>
        <p:spPr>
          <a:xfrm>
            <a:off x="0" y="6143644"/>
            <a:ext cx="8786842" cy="707886"/>
          </a:xfrm>
          <a:prstGeom prst="rect">
            <a:avLst/>
          </a:prstGeom>
          <a:noFill/>
        </p:spPr>
        <p:txBody>
          <a:bodyPr wrap="square" rtlCol="0">
            <a:spAutoFit/>
          </a:bodyPr>
          <a:lstStyle/>
          <a:p>
            <a:r>
              <a:rPr lang="en-US" sz="2000" dirty="0" smtClean="0">
                <a:solidFill>
                  <a:srgbClr val="FFC000"/>
                </a:solidFill>
              </a:rPr>
              <a:t>Es </a:t>
            </a:r>
            <a:r>
              <a:rPr lang="en-US" sz="2000" dirty="0" err="1" smtClean="0">
                <a:solidFill>
                  <a:srgbClr val="FFC000"/>
                </a:solidFill>
              </a:rPr>
              <a:t>muy</a:t>
            </a:r>
            <a:r>
              <a:rPr lang="en-US" sz="2000" dirty="0" smtClean="0">
                <a:solidFill>
                  <a:srgbClr val="FFC000"/>
                </a:solidFill>
              </a:rPr>
              <a:t> </a:t>
            </a:r>
            <a:r>
              <a:rPr lang="en-US" sz="2000" dirty="0" err="1" smtClean="0">
                <a:solidFill>
                  <a:srgbClr val="FFC000"/>
                </a:solidFill>
              </a:rPr>
              <a:t>importante</a:t>
            </a:r>
            <a:r>
              <a:rPr lang="en-US" sz="2000" dirty="0" smtClean="0">
                <a:solidFill>
                  <a:srgbClr val="FFC000"/>
                </a:solidFill>
              </a:rPr>
              <a:t> </a:t>
            </a:r>
            <a:r>
              <a:rPr lang="en-US" sz="2000" dirty="0" err="1" smtClean="0">
                <a:solidFill>
                  <a:srgbClr val="FFC000"/>
                </a:solidFill>
              </a:rPr>
              <a:t>poder</a:t>
            </a:r>
            <a:r>
              <a:rPr lang="en-US" sz="2000" dirty="0" smtClean="0">
                <a:solidFill>
                  <a:srgbClr val="FFC000"/>
                </a:solidFill>
              </a:rPr>
              <a:t> </a:t>
            </a:r>
            <a:r>
              <a:rPr lang="en-US" sz="2000" dirty="0" err="1" smtClean="0">
                <a:solidFill>
                  <a:srgbClr val="FFC000"/>
                </a:solidFill>
              </a:rPr>
              <a:t>tener</a:t>
            </a:r>
            <a:r>
              <a:rPr lang="en-US" sz="2000" dirty="0" smtClean="0">
                <a:solidFill>
                  <a:srgbClr val="FFC000"/>
                </a:solidFill>
              </a:rPr>
              <a:t> </a:t>
            </a:r>
            <a:r>
              <a:rPr lang="en-US" sz="2000" dirty="0" err="1" smtClean="0">
                <a:solidFill>
                  <a:srgbClr val="FFC000"/>
                </a:solidFill>
              </a:rPr>
              <a:t>una</a:t>
            </a:r>
            <a:r>
              <a:rPr lang="en-US" sz="2000" dirty="0" smtClean="0">
                <a:solidFill>
                  <a:srgbClr val="FFC000"/>
                </a:solidFill>
              </a:rPr>
              <a:t> </a:t>
            </a:r>
            <a:r>
              <a:rPr lang="en-US" sz="2000" dirty="0" err="1" smtClean="0">
                <a:solidFill>
                  <a:srgbClr val="FFC000"/>
                </a:solidFill>
              </a:rPr>
              <a:t>señalizacion</a:t>
            </a:r>
            <a:r>
              <a:rPr lang="en-US" sz="2000" dirty="0" smtClean="0">
                <a:solidFill>
                  <a:srgbClr val="FFC000"/>
                </a:solidFill>
              </a:rPr>
              <a:t> </a:t>
            </a:r>
            <a:r>
              <a:rPr lang="en-US" sz="2000" dirty="0" err="1" smtClean="0">
                <a:solidFill>
                  <a:srgbClr val="FFC000"/>
                </a:solidFill>
              </a:rPr>
              <a:t>cuando</a:t>
            </a:r>
            <a:r>
              <a:rPr lang="en-US" sz="2000" dirty="0" smtClean="0">
                <a:solidFill>
                  <a:srgbClr val="FFC000"/>
                </a:solidFill>
              </a:rPr>
              <a:t> opera un </a:t>
            </a:r>
            <a:r>
              <a:rPr lang="en-US" sz="2000" dirty="0" err="1" smtClean="0">
                <a:solidFill>
                  <a:srgbClr val="FFC000"/>
                </a:solidFill>
              </a:rPr>
              <a:t>relevador</a:t>
            </a:r>
            <a:r>
              <a:rPr lang="en-US" sz="2000" dirty="0" smtClean="0">
                <a:solidFill>
                  <a:srgbClr val="FFC000"/>
                </a:solidFill>
              </a:rPr>
              <a:t> y el </a:t>
            </a:r>
            <a:r>
              <a:rPr lang="en-US" sz="2000" dirty="0" err="1" smtClean="0">
                <a:solidFill>
                  <a:srgbClr val="FFC000"/>
                </a:solidFill>
              </a:rPr>
              <a:t>interruptor</a:t>
            </a:r>
            <a:r>
              <a:rPr lang="en-US" sz="2000" dirty="0" smtClean="0">
                <a:solidFill>
                  <a:srgbClr val="FFC000"/>
                </a:solidFill>
              </a:rPr>
              <a:t>. </a:t>
            </a:r>
            <a:endParaRPr lang="en-US" sz="2000"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9" name="58 Grupo"/>
          <p:cNvGrpSpPr/>
          <p:nvPr/>
        </p:nvGrpSpPr>
        <p:grpSpPr>
          <a:xfrm>
            <a:off x="0" y="1571612"/>
            <a:ext cx="9144000" cy="3783026"/>
            <a:chOff x="0" y="1571612"/>
            <a:chExt cx="9144000" cy="3783026"/>
          </a:xfrm>
        </p:grpSpPr>
        <p:grpSp>
          <p:nvGrpSpPr>
            <p:cNvPr id="16388" name="Group 54"/>
            <p:cNvGrpSpPr>
              <a:grpSpLocks/>
            </p:cNvGrpSpPr>
            <p:nvPr/>
          </p:nvGrpSpPr>
          <p:grpSpPr bwMode="auto">
            <a:xfrm>
              <a:off x="0" y="2057400"/>
              <a:ext cx="9144000" cy="3297238"/>
              <a:chOff x="432" y="1296"/>
              <a:chExt cx="4896" cy="2077"/>
            </a:xfrm>
          </p:grpSpPr>
          <p:grpSp>
            <p:nvGrpSpPr>
              <p:cNvPr id="16390" name="Group 30"/>
              <p:cNvGrpSpPr>
                <a:grpSpLocks/>
              </p:cNvGrpSpPr>
              <p:nvPr/>
            </p:nvGrpSpPr>
            <p:grpSpPr bwMode="auto">
              <a:xfrm>
                <a:off x="4495" y="1491"/>
                <a:ext cx="833" cy="737"/>
                <a:chOff x="4176" y="1440"/>
                <a:chExt cx="768" cy="480"/>
              </a:xfrm>
            </p:grpSpPr>
            <p:sp>
              <p:nvSpPr>
                <p:cNvPr id="16418" name="AutoShape 16"/>
                <p:cNvSpPr>
                  <a:spLocks noChangeArrowheads="1"/>
                </p:cNvSpPr>
                <p:nvPr/>
              </p:nvSpPr>
              <p:spPr bwMode="auto">
                <a:xfrm>
                  <a:off x="4416" y="1440"/>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16419" name="Line 17"/>
                <p:cNvSpPr>
                  <a:spLocks noChangeShapeType="1"/>
                </p:cNvSpPr>
                <p:nvPr/>
              </p:nvSpPr>
              <p:spPr bwMode="auto">
                <a:xfrm flipH="1">
                  <a:off x="4176" y="1680"/>
                  <a:ext cx="240" cy="0"/>
                </a:xfrm>
                <a:prstGeom prst="line">
                  <a:avLst/>
                </a:prstGeom>
                <a:noFill/>
                <a:ln w="9525">
                  <a:solidFill>
                    <a:schemeClr val="tx1"/>
                  </a:solidFill>
                  <a:round/>
                  <a:headEnd/>
                  <a:tailEnd/>
                </a:ln>
              </p:spPr>
              <p:txBody>
                <a:bodyPr wrap="none"/>
                <a:lstStyle/>
                <a:p>
                  <a:endParaRPr lang="en-US"/>
                </a:p>
              </p:txBody>
            </p:sp>
          </p:grpSp>
          <p:grpSp>
            <p:nvGrpSpPr>
              <p:cNvPr id="16391" name="Group 29"/>
              <p:cNvGrpSpPr>
                <a:grpSpLocks/>
              </p:cNvGrpSpPr>
              <p:nvPr/>
            </p:nvGrpSpPr>
            <p:grpSpPr bwMode="auto">
              <a:xfrm>
                <a:off x="432" y="1418"/>
                <a:ext cx="781" cy="737"/>
                <a:chOff x="432" y="1392"/>
                <a:chExt cx="720" cy="480"/>
              </a:xfrm>
            </p:grpSpPr>
            <p:sp>
              <p:nvSpPr>
                <p:cNvPr id="16416" name="AutoShape 15"/>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16417" name="Line 18"/>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grpSp>
            <p:nvGrpSpPr>
              <p:cNvPr id="16392" name="Group 25"/>
              <p:cNvGrpSpPr>
                <a:grpSpLocks/>
              </p:cNvGrpSpPr>
              <p:nvPr/>
            </p:nvGrpSpPr>
            <p:grpSpPr bwMode="auto">
              <a:xfrm>
                <a:off x="1104" y="1296"/>
                <a:ext cx="560" cy="884"/>
                <a:chOff x="1039" y="1344"/>
                <a:chExt cx="516" cy="576"/>
              </a:xfrm>
            </p:grpSpPr>
            <p:sp>
              <p:nvSpPr>
                <p:cNvPr id="16414" name="Freeform 23"/>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16415" name="Freeform 24"/>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grpSp>
            <p:nvGrpSpPr>
              <p:cNvPr id="16393" name="Group 26"/>
              <p:cNvGrpSpPr>
                <a:grpSpLocks/>
              </p:cNvGrpSpPr>
              <p:nvPr/>
            </p:nvGrpSpPr>
            <p:grpSpPr bwMode="auto">
              <a:xfrm>
                <a:off x="4026" y="1418"/>
                <a:ext cx="560" cy="884"/>
                <a:chOff x="1039" y="1344"/>
                <a:chExt cx="516" cy="576"/>
              </a:xfrm>
            </p:grpSpPr>
            <p:sp>
              <p:nvSpPr>
                <p:cNvPr id="16412" name="Freeform 27"/>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16413" name="Freeform 28"/>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sp>
            <p:nvSpPr>
              <p:cNvPr id="16394" name="Line 31"/>
              <p:cNvSpPr>
                <a:spLocks noChangeShapeType="1"/>
              </p:cNvSpPr>
              <p:nvPr/>
            </p:nvSpPr>
            <p:spPr bwMode="auto">
              <a:xfrm flipH="1">
                <a:off x="3818" y="1860"/>
                <a:ext cx="312" cy="0"/>
              </a:xfrm>
              <a:prstGeom prst="line">
                <a:avLst/>
              </a:prstGeom>
              <a:noFill/>
              <a:ln w="9525">
                <a:solidFill>
                  <a:schemeClr val="tx1"/>
                </a:solidFill>
                <a:round/>
                <a:headEnd/>
                <a:tailEnd/>
              </a:ln>
            </p:spPr>
            <p:txBody>
              <a:bodyPr wrap="none"/>
              <a:lstStyle/>
              <a:p>
                <a:endParaRPr lang="en-US"/>
              </a:p>
            </p:txBody>
          </p:sp>
          <p:sp>
            <p:nvSpPr>
              <p:cNvPr id="16395" name="Line 32"/>
              <p:cNvSpPr>
                <a:spLocks noChangeShapeType="1"/>
              </p:cNvSpPr>
              <p:nvPr/>
            </p:nvSpPr>
            <p:spPr bwMode="auto">
              <a:xfrm>
                <a:off x="3818" y="1418"/>
                <a:ext cx="0" cy="1032"/>
              </a:xfrm>
              <a:prstGeom prst="line">
                <a:avLst/>
              </a:prstGeom>
              <a:noFill/>
              <a:ln w="57150">
                <a:solidFill>
                  <a:schemeClr val="tx1"/>
                </a:solidFill>
                <a:round/>
                <a:headEnd/>
                <a:tailEnd/>
              </a:ln>
            </p:spPr>
            <p:txBody>
              <a:bodyPr wrap="none"/>
              <a:lstStyle/>
              <a:p>
                <a:endParaRPr lang="en-US"/>
              </a:p>
            </p:txBody>
          </p:sp>
          <p:sp>
            <p:nvSpPr>
              <p:cNvPr id="16396" name="Line 33"/>
              <p:cNvSpPr>
                <a:spLocks noChangeShapeType="1"/>
              </p:cNvSpPr>
              <p:nvPr/>
            </p:nvSpPr>
            <p:spPr bwMode="auto">
              <a:xfrm>
                <a:off x="1526" y="1786"/>
                <a:ext cx="312" cy="0"/>
              </a:xfrm>
              <a:prstGeom prst="line">
                <a:avLst/>
              </a:prstGeom>
              <a:noFill/>
              <a:ln w="9525">
                <a:solidFill>
                  <a:schemeClr val="tx1"/>
                </a:solidFill>
                <a:round/>
                <a:headEnd/>
                <a:tailEnd/>
              </a:ln>
            </p:spPr>
            <p:txBody>
              <a:bodyPr wrap="none"/>
              <a:lstStyle/>
              <a:p>
                <a:endParaRPr lang="en-US"/>
              </a:p>
            </p:txBody>
          </p:sp>
          <p:sp>
            <p:nvSpPr>
              <p:cNvPr id="16397" name="Line 34"/>
              <p:cNvSpPr>
                <a:spLocks noChangeShapeType="1"/>
              </p:cNvSpPr>
              <p:nvPr/>
            </p:nvSpPr>
            <p:spPr bwMode="auto">
              <a:xfrm>
                <a:off x="1838" y="1344"/>
                <a:ext cx="0" cy="1253"/>
              </a:xfrm>
              <a:prstGeom prst="line">
                <a:avLst/>
              </a:prstGeom>
              <a:noFill/>
              <a:ln w="57150">
                <a:solidFill>
                  <a:schemeClr val="tx1"/>
                </a:solidFill>
                <a:round/>
                <a:headEnd/>
                <a:tailEnd/>
              </a:ln>
            </p:spPr>
            <p:txBody>
              <a:bodyPr wrap="none"/>
              <a:lstStyle/>
              <a:p>
                <a:endParaRPr lang="en-US"/>
              </a:p>
            </p:txBody>
          </p:sp>
          <p:sp>
            <p:nvSpPr>
              <p:cNvPr id="16398" name="Line 35"/>
              <p:cNvSpPr>
                <a:spLocks noChangeShapeType="1"/>
              </p:cNvSpPr>
              <p:nvPr/>
            </p:nvSpPr>
            <p:spPr bwMode="auto">
              <a:xfrm>
                <a:off x="1838" y="1565"/>
                <a:ext cx="1980" cy="0"/>
              </a:xfrm>
              <a:prstGeom prst="line">
                <a:avLst/>
              </a:prstGeom>
              <a:noFill/>
              <a:ln w="9525">
                <a:solidFill>
                  <a:schemeClr val="tx1"/>
                </a:solidFill>
                <a:round/>
                <a:headEnd/>
                <a:tailEnd/>
              </a:ln>
            </p:spPr>
            <p:txBody>
              <a:bodyPr wrap="none"/>
              <a:lstStyle/>
              <a:p>
                <a:endParaRPr lang="en-US"/>
              </a:p>
            </p:txBody>
          </p:sp>
          <p:sp>
            <p:nvSpPr>
              <p:cNvPr id="16399" name="Line 36"/>
              <p:cNvSpPr>
                <a:spLocks noChangeShapeType="1"/>
              </p:cNvSpPr>
              <p:nvPr/>
            </p:nvSpPr>
            <p:spPr bwMode="auto">
              <a:xfrm>
                <a:off x="1838" y="2081"/>
                <a:ext cx="677" cy="0"/>
              </a:xfrm>
              <a:prstGeom prst="line">
                <a:avLst/>
              </a:prstGeom>
              <a:noFill/>
              <a:ln w="9525">
                <a:solidFill>
                  <a:schemeClr val="tx1"/>
                </a:solidFill>
                <a:round/>
                <a:headEnd/>
                <a:tailEnd/>
              </a:ln>
            </p:spPr>
            <p:txBody>
              <a:bodyPr wrap="none"/>
              <a:lstStyle/>
              <a:p>
                <a:endParaRPr lang="en-US"/>
              </a:p>
            </p:txBody>
          </p:sp>
          <p:sp>
            <p:nvSpPr>
              <p:cNvPr id="16400" name="Line 37"/>
              <p:cNvSpPr>
                <a:spLocks noChangeShapeType="1"/>
              </p:cNvSpPr>
              <p:nvPr/>
            </p:nvSpPr>
            <p:spPr bwMode="auto">
              <a:xfrm>
                <a:off x="2515" y="2081"/>
                <a:ext cx="0" cy="737"/>
              </a:xfrm>
              <a:prstGeom prst="line">
                <a:avLst/>
              </a:prstGeom>
              <a:noFill/>
              <a:ln w="9525">
                <a:solidFill>
                  <a:schemeClr val="tx1"/>
                </a:solidFill>
                <a:round/>
                <a:headEnd/>
                <a:tailEnd/>
              </a:ln>
            </p:spPr>
            <p:txBody>
              <a:bodyPr wrap="none"/>
              <a:lstStyle/>
              <a:p>
                <a:endParaRPr lang="en-US"/>
              </a:p>
            </p:txBody>
          </p:sp>
          <p:sp>
            <p:nvSpPr>
              <p:cNvPr id="16401" name="Line 38"/>
              <p:cNvSpPr>
                <a:spLocks noChangeShapeType="1"/>
              </p:cNvSpPr>
              <p:nvPr/>
            </p:nvSpPr>
            <p:spPr bwMode="auto">
              <a:xfrm flipH="1">
                <a:off x="2880" y="2228"/>
                <a:ext cx="938" cy="0"/>
              </a:xfrm>
              <a:prstGeom prst="line">
                <a:avLst/>
              </a:prstGeom>
              <a:noFill/>
              <a:ln w="9525">
                <a:solidFill>
                  <a:schemeClr val="tx1"/>
                </a:solidFill>
                <a:round/>
                <a:headEnd/>
                <a:tailEnd/>
              </a:ln>
            </p:spPr>
            <p:txBody>
              <a:bodyPr wrap="none"/>
              <a:lstStyle/>
              <a:p>
                <a:endParaRPr lang="en-US"/>
              </a:p>
            </p:txBody>
          </p:sp>
          <p:sp>
            <p:nvSpPr>
              <p:cNvPr id="16402" name="Line 39"/>
              <p:cNvSpPr>
                <a:spLocks noChangeShapeType="1"/>
              </p:cNvSpPr>
              <p:nvPr/>
            </p:nvSpPr>
            <p:spPr bwMode="auto">
              <a:xfrm>
                <a:off x="2880" y="2228"/>
                <a:ext cx="0" cy="590"/>
              </a:xfrm>
              <a:prstGeom prst="line">
                <a:avLst/>
              </a:prstGeom>
              <a:noFill/>
              <a:ln w="9525">
                <a:solidFill>
                  <a:schemeClr val="tx1"/>
                </a:solidFill>
                <a:round/>
                <a:headEnd/>
                <a:tailEnd/>
              </a:ln>
            </p:spPr>
            <p:txBody>
              <a:bodyPr wrap="none"/>
              <a:lstStyle/>
              <a:p>
                <a:endParaRPr lang="en-US"/>
              </a:p>
            </p:txBody>
          </p:sp>
          <p:sp>
            <p:nvSpPr>
              <p:cNvPr id="16403" name="Line 40"/>
              <p:cNvSpPr>
                <a:spLocks noChangeShapeType="1"/>
              </p:cNvSpPr>
              <p:nvPr/>
            </p:nvSpPr>
            <p:spPr bwMode="auto">
              <a:xfrm>
                <a:off x="2255" y="2818"/>
                <a:ext cx="938" cy="0"/>
              </a:xfrm>
              <a:prstGeom prst="line">
                <a:avLst/>
              </a:prstGeom>
              <a:noFill/>
              <a:ln w="38100">
                <a:solidFill>
                  <a:schemeClr val="tx1"/>
                </a:solidFill>
                <a:round/>
                <a:headEnd/>
                <a:tailEnd/>
              </a:ln>
            </p:spPr>
            <p:txBody>
              <a:bodyPr wrap="none"/>
              <a:lstStyle/>
              <a:p>
                <a:endParaRPr lang="en-US"/>
              </a:p>
            </p:txBody>
          </p:sp>
          <p:sp>
            <p:nvSpPr>
              <p:cNvPr id="16404" name="Line 41"/>
              <p:cNvSpPr>
                <a:spLocks noChangeShapeType="1"/>
              </p:cNvSpPr>
              <p:nvPr/>
            </p:nvSpPr>
            <p:spPr bwMode="auto">
              <a:xfrm>
                <a:off x="1838" y="2376"/>
                <a:ext cx="209" cy="0"/>
              </a:xfrm>
              <a:prstGeom prst="line">
                <a:avLst/>
              </a:prstGeom>
              <a:noFill/>
              <a:ln w="9525">
                <a:solidFill>
                  <a:schemeClr val="tx1"/>
                </a:solidFill>
                <a:round/>
                <a:headEnd/>
                <a:tailEnd type="triangle" w="med" len="med"/>
              </a:ln>
            </p:spPr>
            <p:txBody>
              <a:bodyPr wrap="none"/>
              <a:lstStyle/>
              <a:p>
                <a:endParaRPr lang="en-US"/>
              </a:p>
            </p:txBody>
          </p:sp>
          <p:sp>
            <p:nvSpPr>
              <p:cNvPr id="16405" name="Line 42"/>
              <p:cNvSpPr>
                <a:spLocks noChangeShapeType="1"/>
              </p:cNvSpPr>
              <p:nvPr/>
            </p:nvSpPr>
            <p:spPr bwMode="auto">
              <a:xfrm>
                <a:off x="2784" y="2832"/>
                <a:ext cx="0" cy="516"/>
              </a:xfrm>
              <a:prstGeom prst="line">
                <a:avLst/>
              </a:prstGeom>
              <a:noFill/>
              <a:ln w="9525">
                <a:solidFill>
                  <a:schemeClr val="tx1"/>
                </a:solidFill>
                <a:round/>
                <a:headEnd/>
                <a:tailEnd type="triangle" w="med" len="med"/>
              </a:ln>
            </p:spPr>
            <p:txBody>
              <a:bodyPr wrap="none"/>
              <a:lstStyle/>
              <a:p>
                <a:endParaRPr lang="en-US"/>
              </a:p>
            </p:txBody>
          </p:sp>
          <p:sp>
            <p:nvSpPr>
              <p:cNvPr id="16406" name="Line 43"/>
              <p:cNvSpPr>
                <a:spLocks noChangeShapeType="1"/>
              </p:cNvSpPr>
              <p:nvPr/>
            </p:nvSpPr>
            <p:spPr bwMode="auto">
              <a:xfrm>
                <a:off x="2411" y="2818"/>
                <a:ext cx="0" cy="295"/>
              </a:xfrm>
              <a:prstGeom prst="line">
                <a:avLst/>
              </a:prstGeom>
              <a:noFill/>
              <a:ln w="9525">
                <a:solidFill>
                  <a:schemeClr val="tx1"/>
                </a:solidFill>
                <a:round/>
                <a:headEnd/>
                <a:tailEnd/>
              </a:ln>
            </p:spPr>
            <p:txBody>
              <a:bodyPr wrap="none"/>
              <a:lstStyle/>
              <a:p>
                <a:endParaRPr lang="en-US"/>
              </a:p>
            </p:txBody>
          </p:sp>
          <p:sp>
            <p:nvSpPr>
              <p:cNvPr id="16407" name="Line 44"/>
              <p:cNvSpPr>
                <a:spLocks noChangeShapeType="1"/>
              </p:cNvSpPr>
              <p:nvPr/>
            </p:nvSpPr>
            <p:spPr bwMode="auto">
              <a:xfrm>
                <a:off x="2307" y="3113"/>
                <a:ext cx="208" cy="0"/>
              </a:xfrm>
              <a:prstGeom prst="line">
                <a:avLst/>
              </a:prstGeom>
              <a:noFill/>
              <a:ln w="28575">
                <a:solidFill>
                  <a:schemeClr val="tx1"/>
                </a:solidFill>
                <a:round/>
                <a:headEnd/>
                <a:tailEnd/>
              </a:ln>
            </p:spPr>
            <p:txBody>
              <a:bodyPr wrap="none"/>
              <a:lstStyle/>
              <a:p>
                <a:endParaRPr lang="en-US"/>
              </a:p>
            </p:txBody>
          </p:sp>
          <p:sp>
            <p:nvSpPr>
              <p:cNvPr id="16408" name="Line 47"/>
              <p:cNvSpPr>
                <a:spLocks noChangeShapeType="1"/>
              </p:cNvSpPr>
              <p:nvPr/>
            </p:nvSpPr>
            <p:spPr bwMode="auto">
              <a:xfrm>
                <a:off x="3120" y="2832"/>
                <a:ext cx="0" cy="96"/>
              </a:xfrm>
              <a:prstGeom prst="line">
                <a:avLst/>
              </a:prstGeom>
              <a:noFill/>
              <a:ln w="9525">
                <a:solidFill>
                  <a:schemeClr val="tx1"/>
                </a:solidFill>
                <a:round/>
                <a:headEnd/>
                <a:tailEnd/>
              </a:ln>
            </p:spPr>
            <p:txBody>
              <a:bodyPr wrap="none"/>
              <a:lstStyle/>
              <a:p>
                <a:endParaRPr lang="en-US"/>
              </a:p>
            </p:txBody>
          </p:sp>
          <p:sp>
            <p:nvSpPr>
              <p:cNvPr id="16409" name="Line 49"/>
              <p:cNvSpPr>
                <a:spLocks noChangeShapeType="1"/>
              </p:cNvSpPr>
              <p:nvPr/>
            </p:nvSpPr>
            <p:spPr bwMode="auto">
              <a:xfrm flipV="1">
                <a:off x="3024" y="2976"/>
                <a:ext cx="288" cy="288"/>
              </a:xfrm>
              <a:prstGeom prst="line">
                <a:avLst/>
              </a:prstGeom>
              <a:noFill/>
              <a:ln w="9525">
                <a:solidFill>
                  <a:schemeClr val="tx1"/>
                </a:solidFill>
                <a:round/>
                <a:headEnd/>
                <a:tailEnd type="triangle" w="med" len="med"/>
              </a:ln>
            </p:spPr>
            <p:txBody>
              <a:bodyPr wrap="none"/>
              <a:lstStyle/>
              <a:p>
                <a:endParaRPr lang="en-US"/>
              </a:p>
            </p:txBody>
          </p:sp>
          <p:sp>
            <p:nvSpPr>
              <p:cNvPr id="16410" name="Freeform 51"/>
              <p:cNvSpPr>
                <a:spLocks/>
              </p:cNvSpPr>
              <p:nvPr/>
            </p:nvSpPr>
            <p:spPr bwMode="auto">
              <a:xfrm>
                <a:off x="3072" y="2928"/>
                <a:ext cx="186" cy="445"/>
              </a:xfrm>
              <a:custGeom>
                <a:avLst/>
                <a:gdLst>
                  <a:gd name="T0" fmla="*/ 68 w 186"/>
                  <a:gd name="T1" fmla="*/ 0 h 445"/>
                  <a:gd name="T2" fmla="*/ 113 w 186"/>
                  <a:gd name="T3" fmla="*/ 46 h 445"/>
                  <a:gd name="T4" fmla="*/ 46 w 186"/>
                  <a:gd name="T5" fmla="*/ 68 h 445"/>
                  <a:gd name="T6" fmla="*/ 12 w 186"/>
                  <a:gd name="T7" fmla="*/ 80 h 445"/>
                  <a:gd name="T8" fmla="*/ 125 w 186"/>
                  <a:gd name="T9" fmla="*/ 170 h 445"/>
                  <a:gd name="T10" fmla="*/ 91 w 186"/>
                  <a:gd name="T11" fmla="*/ 226 h 445"/>
                  <a:gd name="T12" fmla="*/ 113 w 186"/>
                  <a:gd name="T13" fmla="*/ 328 h 445"/>
                  <a:gd name="T14" fmla="*/ 46 w 186"/>
                  <a:gd name="T15" fmla="*/ 339 h 445"/>
                  <a:gd name="T16" fmla="*/ 102 w 186"/>
                  <a:gd name="T17" fmla="*/ 430 h 445"/>
                  <a:gd name="T18" fmla="*/ 0 w 186"/>
                  <a:gd name="T19" fmla="*/ 430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6"/>
                  <a:gd name="T31" fmla="*/ 0 h 445"/>
                  <a:gd name="T32" fmla="*/ 186 w 186"/>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6" h="445">
                    <a:moveTo>
                      <a:pt x="68" y="0"/>
                    </a:moveTo>
                    <a:cubicBezTo>
                      <a:pt x="68" y="0"/>
                      <a:pt x="143" y="16"/>
                      <a:pt x="113" y="46"/>
                    </a:cubicBezTo>
                    <a:cubicBezTo>
                      <a:pt x="96" y="63"/>
                      <a:pt x="68" y="61"/>
                      <a:pt x="46" y="68"/>
                    </a:cubicBezTo>
                    <a:cubicBezTo>
                      <a:pt x="35" y="72"/>
                      <a:pt x="12" y="80"/>
                      <a:pt x="12" y="80"/>
                    </a:cubicBezTo>
                    <a:cubicBezTo>
                      <a:pt x="87" y="98"/>
                      <a:pt x="98" y="94"/>
                      <a:pt x="125" y="170"/>
                    </a:cubicBezTo>
                    <a:cubicBezTo>
                      <a:pt x="47" y="222"/>
                      <a:pt x="31" y="207"/>
                      <a:pt x="91" y="226"/>
                    </a:cubicBezTo>
                    <a:cubicBezTo>
                      <a:pt x="102" y="244"/>
                      <a:pt x="151" y="306"/>
                      <a:pt x="113" y="328"/>
                    </a:cubicBezTo>
                    <a:cubicBezTo>
                      <a:pt x="93" y="339"/>
                      <a:pt x="68" y="335"/>
                      <a:pt x="46" y="339"/>
                    </a:cubicBezTo>
                    <a:cubicBezTo>
                      <a:pt x="60" y="344"/>
                      <a:pt x="186" y="388"/>
                      <a:pt x="102" y="430"/>
                    </a:cubicBezTo>
                    <a:cubicBezTo>
                      <a:pt x="72" y="445"/>
                      <a:pt x="34" y="430"/>
                      <a:pt x="0" y="430"/>
                    </a:cubicBezTo>
                  </a:path>
                </a:pathLst>
              </a:custGeom>
              <a:noFill/>
              <a:ln w="9525">
                <a:solidFill>
                  <a:schemeClr val="tx1"/>
                </a:solidFill>
                <a:round/>
                <a:headEnd/>
                <a:tailEnd/>
              </a:ln>
            </p:spPr>
            <p:txBody>
              <a:bodyPr wrap="none"/>
              <a:lstStyle/>
              <a:p>
                <a:endParaRPr lang="en-US"/>
              </a:p>
            </p:txBody>
          </p:sp>
          <p:sp>
            <p:nvSpPr>
              <p:cNvPr id="16411" name="AutoShape 53"/>
              <p:cNvSpPr>
                <a:spLocks noChangeArrowheads="1"/>
              </p:cNvSpPr>
              <p:nvPr/>
            </p:nvSpPr>
            <p:spPr bwMode="auto">
              <a:xfrm>
                <a:off x="2304" y="3143"/>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2"/>
              </a:solidFill>
              <a:ln w="9525">
                <a:solidFill>
                  <a:schemeClr val="tx1"/>
                </a:solidFill>
                <a:miter lim="800000"/>
                <a:headEnd/>
                <a:tailEnd/>
              </a:ln>
            </p:spPr>
            <p:txBody>
              <a:bodyPr wrap="none" anchor="ctr"/>
              <a:lstStyle/>
              <a:p>
                <a:endParaRPr lang="en-US"/>
              </a:p>
            </p:txBody>
          </p:sp>
        </p:grpSp>
        <p:grpSp>
          <p:nvGrpSpPr>
            <p:cNvPr id="57" name="56 Grupo"/>
            <p:cNvGrpSpPr/>
            <p:nvPr/>
          </p:nvGrpSpPr>
          <p:grpSpPr>
            <a:xfrm>
              <a:off x="285720" y="1571612"/>
              <a:ext cx="8580061" cy="818855"/>
              <a:chOff x="285720" y="1571612"/>
              <a:chExt cx="8580061" cy="818855"/>
            </a:xfrm>
          </p:grpSpPr>
          <p:sp>
            <p:nvSpPr>
              <p:cNvPr id="51" name="50 CuadroTexto"/>
              <p:cNvSpPr txBox="1"/>
              <p:nvPr/>
            </p:nvSpPr>
            <p:spPr>
              <a:xfrm>
                <a:off x="2500298" y="1571612"/>
                <a:ext cx="561372" cy="461665"/>
              </a:xfrm>
              <a:prstGeom prst="rect">
                <a:avLst/>
              </a:prstGeom>
              <a:noFill/>
            </p:spPr>
            <p:txBody>
              <a:bodyPr wrap="none" rtlCol="0">
                <a:spAutoFit/>
              </a:bodyPr>
              <a:lstStyle/>
              <a:p>
                <a:r>
                  <a:rPr lang="en-US" dirty="0" smtClean="0"/>
                  <a:t>B1</a:t>
                </a:r>
                <a:endParaRPr lang="en-US" dirty="0"/>
              </a:p>
            </p:txBody>
          </p:sp>
          <p:sp>
            <p:nvSpPr>
              <p:cNvPr id="52" name="51 CuadroTexto"/>
              <p:cNvSpPr txBox="1"/>
              <p:nvPr/>
            </p:nvSpPr>
            <p:spPr>
              <a:xfrm>
                <a:off x="6000760" y="1785926"/>
                <a:ext cx="561372" cy="461665"/>
              </a:xfrm>
              <a:prstGeom prst="rect">
                <a:avLst/>
              </a:prstGeom>
              <a:noFill/>
            </p:spPr>
            <p:txBody>
              <a:bodyPr wrap="none" rtlCol="0">
                <a:spAutoFit/>
              </a:bodyPr>
              <a:lstStyle/>
              <a:p>
                <a:r>
                  <a:rPr lang="en-US" dirty="0" smtClean="0"/>
                  <a:t>B2</a:t>
                </a:r>
                <a:endParaRPr lang="en-US" dirty="0"/>
              </a:p>
            </p:txBody>
          </p:sp>
          <p:sp>
            <p:nvSpPr>
              <p:cNvPr id="53" name="52 CuadroTexto"/>
              <p:cNvSpPr txBox="1"/>
              <p:nvPr/>
            </p:nvSpPr>
            <p:spPr>
              <a:xfrm>
                <a:off x="6929454" y="1714488"/>
                <a:ext cx="561372" cy="461665"/>
              </a:xfrm>
              <a:prstGeom prst="rect">
                <a:avLst/>
              </a:prstGeom>
              <a:noFill/>
            </p:spPr>
            <p:txBody>
              <a:bodyPr wrap="none" rtlCol="0">
                <a:spAutoFit/>
              </a:bodyPr>
              <a:lstStyle/>
              <a:p>
                <a:r>
                  <a:rPr lang="en-US" dirty="0" smtClean="0"/>
                  <a:t>T2</a:t>
                </a:r>
                <a:endParaRPr lang="en-US" dirty="0"/>
              </a:p>
            </p:txBody>
          </p:sp>
          <p:sp>
            <p:nvSpPr>
              <p:cNvPr id="54" name="53 CuadroTexto"/>
              <p:cNvSpPr txBox="1"/>
              <p:nvPr/>
            </p:nvSpPr>
            <p:spPr>
              <a:xfrm>
                <a:off x="8286776" y="1928802"/>
                <a:ext cx="579005" cy="461665"/>
              </a:xfrm>
              <a:prstGeom prst="rect">
                <a:avLst/>
              </a:prstGeom>
              <a:noFill/>
            </p:spPr>
            <p:txBody>
              <a:bodyPr wrap="none" rtlCol="0">
                <a:spAutoFit/>
              </a:bodyPr>
              <a:lstStyle/>
              <a:p>
                <a:r>
                  <a:rPr lang="en-US" dirty="0" smtClean="0"/>
                  <a:t>U2</a:t>
                </a:r>
                <a:endParaRPr lang="en-US" dirty="0"/>
              </a:p>
            </p:txBody>
          </p:sp>
          <p:sp>
            <p:nvSpPr>
              <p:cNvPr id="55" name="54 CuadroTexto"/>
              <p:cNvSpPr txBox="1"/>
              <p:nvPr/>
            </p:nvSpPr>
            <p:spPr>
              <a:xfrm>
                <a:off x="285720" y="1714488"/>
                <a:ext cx="579005" cy="461665"/>
              </a:xfrm>
              <a:prstGeom prst="rect">
                <a:avLst/>
              </a:prstGeom>
              <a:noFill/>
            </p:spPr>
            <p:txBody>
              <a:bodyPr wrap="none" rtlCol="0">
                <a:spAutoFit/>
              </a:bodyPr>
              <a:lstStyle/>
              <a:p>
                <a:r>
                  <a:rPr lang="en-US" dirty="0" smtClean="0"/>
                  <a:t>U1</a:t>
                </a:r>
                <a:endParaRPr lang="en-US" dirty="0"/>
              </a:p>
            </p:txBody>
          </p:sp>
          <p:sp>
            <p:nvSpPr>
              <p:cNvPr id="56" name="55 CuadroTexto"/>
              <p:cNvSpPr txBox="1"/>
              <p:nvPr/>
            </p:nvSpPr>
            <p:spPr>
              <a:xfrm>
                <a:off x="1500166" y="1643050"/>
                <a:ext cx="561372" cy="461665"/>
              </a:xfrm>
              <a:prstGeom prst="rect">
                <a:avLst/>
              </a:prstGeom>
              <a:noFill/>
            </p:spPr>
            <p:txBody>
              <a:bodyPr wrap="none" rtlCol="0">
                <a:spAutoFit/>
              </a:bodyPr>
              <a:lstStyle/>
              <a:p>
                <a:r>
                  <a:rPr lang="en-US" dirty="0" smtClean="0"/>
                  <a:t>T1</a:t>
                </a:r>
                <a:endParaRPr lang="en-US" dirty="0"/>
              </a:p>
            </p:txBody>
          </p:sp>
        </p:grpSp>
      </p:grpSp>
      <p:sp>
        <p:nvSpPr>
          <p:cNvPr id="16386"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24582" name="Rectangle 6"/>
          <p:cNvSpPr>
            <a:spLocks noChangeArrowheads="1"/>
          </p:cNvSpPr>
          <p:nvPr/>
        </p:nvSpPr>
        <p:spPr bwMode="auto">
          <a:xfrm>
            <a:off x="838200" y="990600"/>
            <a:ext cx="7507288" cy="6096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EQUIPOS A PROTEGER EN UN SISTEMA ELECTRICO DE  </a:t>
            </a:r>
          </a:p>
          <a:p>
            <a:pPr algn="ctr"/>
            <a:r>
              <a:rPr lang="es-ES_tradnl" sz="2000" b="1" dirty="0">
                <a:solidFill>
                  <a:srgbClr val="99FF33"/>
                </a:solidFill>
                <a:latin typeface="Comic Sans MS" pitchFamily="66" charset="0"/>
              </a:rPr>
              <a:t>POTENCIA</a:t>
            </a:r>
            <a:endParaRPr lang="es-ES" sz="2000" dirty="0">
              <a:latin typeface="Times New Roman" pitchFamily="18" charset="0"/>
            </a:endParaRPr>
          </a:p>
        </p:txBody>
      </p:sp>
      <p:sp>
        <p:nvSpPr>
          <p:cNvPr id="16389" name="Text Box 55"/>
          <p:cNvSpPr txBox="1">
            <a:spLocks noChangeArrowheads="1"/>
          </p:cNvSpPr>
          <p:nvPr/>
        </p:nvSpPr>
        <p:spPr bwMode="auto">
          <a:xfrm>
            <a:off x="285720" y="5786454"/>
            <a:ext cx="8858280" cy="830997"/>
          </a:xfrm>
          <a:prstGeom prst="rect">
            <a:avLst/>
          </a:prstGeom>
          <a:noFill/>
          <a:ln w="9525">
            <a:noFill/>
            <a:miter lim="800000"/>
            <a:headEnd/>
            <a:tailEnd/>
          </a:ln>
        </p:spPr>
        <p:txBody>
          <a:bodyPr wrap="square">
            <a:spAutoFit/>
          </a:bodyPr>
          <a:lstStyle/>
          <a:p>
            <a:r>
              <a:rPr lang="es-MX" dirty="0"/>
              <a:t>Se requieren equipos de </a:t>
            </a:r>
            <a:r>
              <a:rPr lang="es-MX" dirty="0" smtClean="0"/>
              <a:t>interrupción y de medición </a:t>
            </a:r>
            <a:r>
              <a:rPr lang="es-MX" dirty="0"/>
              <a:t>para los </a:t>
            </a:r>
            <a:r>
              <a:rPr lang="es-MX" dirty="0" err="1" smtClean="0"/>
              <a:t>reles</a:t>
            </a:r>
            <a:r>
              <a:rPr lang="es-MX" dirty="0" smtClean="0"/>
              <a:t>, interruptores de potencia , </a:t>
            </a:r>
            <a:r>
              <a:rPr lang="es-MX" dirty="0" err="1" smtClean="0"/>
              <a:t>TC’s</a:t>
            </a:r>
            <a:r>
              <a:rPr lang="es-MX" dirty="0" smtClean="0"/>
              <a:t> y </a:t>
            </a:r>
            <a:r>
              <a:rPr lang="es-MX" dirty="0" err="1" smtClean="0"/>
              <a:t>TP’s</a:t>
            </a:r>
            <a:endParaRPr lang="es-ES" dirty="0"/>
          </a:p>
        </p:txBody>
      </p:sp>
      <p:grpSp>
        <p:nvGrpSpPr>
          <p:cNvPr id="50" name="49 Grupo"/>
          <p:cNvGrpSpPr/>
          <p:nvPr/>
        </p:nvGrpSpPr>
        <p:grpSpPr>
          <a:xfrm>
            <a:off x="2285984" y="2357430"/>
            <a:ext cx="4357718" cy="2428892"/>
            <a:chOff x="2285984" y="2357430"/>
            <a:chExt cx="4357718" cy="2428892"/>
          </a:xfrm>
        </p:grpSpPr>
        <p:sp>
          <p:nvSpPr>
            <p:cNvPr id="36" name="35 Rectángulo"/>
            <p:cNvSpPr/>
            <p:nvPr/>
          </p:nvSpPr>
          <p:spPr bwMode="auto">
            <a:xfrm>
              <a:off x="2786050" y="2357430"/>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7" name="36 Rectángulo"/>
            <p:cNvSpPr/>
            <p:nvPr/>
          </p:nvSpPr>
          <p:spPr bwMode="auto">
            <a:xfrm>
              <a:off x="2786050" y="3214686"/>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8" name="37 Rectángulo"/>
            <p:cNvSpPr/>
            <p:nvPr/>
          </p:nvSpPr>
          <p:spPr bwMode="auto">
            <a:xfrm>
              <a:off x="2714612" y="3643314"/>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9" name="38 Rectángulo"/>
            <p:cNvSpPr/>
            <p:nvPr/>
          </p:nvSpPr>
          <p:spPr bwMode="auto">
            <a:xfrm>
              <a:off x="2285984" y="2714620"/>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0" name="39 Rectángulo"/>
            <p:cNvSpPr/>
            <p:nvPr/>
          </p:nvSpPr>
          <p:spPr bwMode="auto">
            <a:xfrm>
              <a:off x="5929322" y="3429000"/>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1" name="40 Rectángulo"/>
            <p:cNvSpPr/>
            <p:nvPr/>
          </p:nvSpPr>
          <p:spPr bwMode="auto">
            <a:xfrm>
              <a:off x="6000760" y="2357430"/>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4" name="43 Rectángulo"/>
            <p:cNvSpPr/>
            <p:nvPr/>
          </p:nvSpPr>
          <p:spPr bwMode="auto">
            <a:xfrm>
              <a:off x="3838434" y="4071942"/>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5" name="44 Rectángulo"/>
            <p:cNvSpPr/>
            <p:nvPr/>
          </p:nvSpPr>
          <p:spPr bwMode="auto">
            <a:xfrm>
              <a:off x="6500826" y="2857496"/>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6" name="45 Rectángulo"/>
            <p:cNvSpPr/>
            <p:nvPr/>
          </p:nvSpPr>
          <p:spPr bwMode="auto">
            <a:xfrm>
              <a:off x="5000628" y="4572008"/>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7" name="46 Rectángulo"/>
            <p:cNvSpPr/>
            <p:nvPr/>
          </p:nvSpPr>
          <p:spPr bwMode="auto">
            <a:xfrm>
              <a:off x="3643306" y="4572008"/>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8" name="47 Rectángulo"/>
            <p:cNvSpPr/>
            <p:nvPr/>
          </p:nvSpPr>
          <p:spPr bwMode="auto">
            <a:xfrm>
              <a:off x="4325437" y="4572008"/>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9" name="48 Rectángulo"/>
            <p:cNvSpPr/>
            <p:nvPr/>
          </p:nvSpPr>
          <p:spPr bwMode="auto">
            <a:xfrm>
              <a:off x="4500562" y="4143380"/>
              <a:ext cx="142876" cy="214314"/>
            </a:xfrm>
            <a:prstGeom prst="rect">
              <a:avLst/>
            </a:prstGeom>
            <a:solidFill>
              <a:srgbClr val="FF3300"/>
            </a:solidFill>
            <a:ln w="9525" cap="flat" cmpd="sng" algn="ctr">
              <a:solidFill>
                <a:schemeClr val="tx1"/>
              </a:solid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3 CuadroTexto"/>
          <p:cNvSpPr txBox="1"/>
          <p:nvPr/>
        </p:nvSpPr>
        <p:spPr>
          <a:xfrm>
            <a:off x="285720" y="928670"/>
            <a:ext cx="3608680" cy="461665"/>
          </a:xfrm>
          <a:prstGeom prst="rect">
            <a:avLst/>
          </a:prstGeom>
          <a:noFill/>
        </p:spPr>
        <p:txBody>
          <a:bodyPr wrap="none" rtlCol="0">
            <a:spAutoFit/>
          </a:bodyPr>
          <a:lstStyle/>
          <a:p>
            <a:r>
              <a:rPr lang="en-US" dirty="0" err="1" smtClean="0"/>
              <a:t>Interruptores</a:t>
            </a:r>
            <a:r>
              <a:rPr lang="en-US" dirty="0" smtClean="0"/>
              <a:t> de </a:t>
            </a:r>
            <a:r>
              <a:rPr lang="en-US" dirty="0" err="1" smtClean="0"/>
              <a:t>potencia</a:t>
            </a:r>
            <a:endParaRPr lang="en-US" dirty="0"/>
          </a:p>
        </p:txBody>
      </p:sp>
      <p:pic>
        <p:nvPicPr>
          <p:cNvPr id="6" name="Picture 4" descr="auto0"/>
          <p:cNvPicPr>
            <a:picLocks noChangeAspect="1" noChangeArrowheads="1"/>
          </p:cNvPicPr>
          <p:nvPr/>
        </p:nvPicPr>
        <p:blipFill>
          <a:blip r:embed="rId2"/>
          <a:srcRect t="6912" r="3218" b="13594"/>
          <a:stretch>
            <a:fillRect/>
          </a:stretch>
        </p:blipFill>
        <p:spPr>
          <a:xfrm>
            <a:off x="285720" y="1785926"/>
            <a:ext cx="4143404" cy="4357687"/>
          </a:xfrm>
          <a:prstGeom prst="rect">
            <a:avLst/>
          </a:prstGeom>
          <a:noFill/>
          <a:ln/>
        </p:spPr>
      </p:pic>
      <p:pic>
        <p:nvPicPr>
          <p:cNvPr id="7" name="Picture 7" descr="auto0"/>
          <p:cNvPicPr>
            <a:picLocks noChangeAspect="1" noChangeArrowheads="1"/>
          </p:cNvPicPr>
          <p:nvPr/>
        </p:nvPicPr>
        <p:blipFill>
          <a:blip r:embed="rId3"/>
          <a:srcRect/>
          <a:stretch>
            <a:fillRect/>
          </a:stretch>
        </p:blipFill>
        <p:spPr>
          <a:xfrm>
            <a:off x="4429124" y="1500174"/>
            <a:ext cx="4537075" cy="4878404"/>
          </a:xfrm>
          <a:prstGeom prst="rect">
            <a:avLst/>
          </a:prstGeom>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3 CuadroTexto"/>
          <p:cNvSpPr txBox="1"/>
          <p:nvPr/>
        </p:nvSpPr>
        <p:spPr>
          <a:xfrm>
            <a:off x="642910" y="857232"/>
            <a:ext cx="7482818" cy="461665"/>
          </a:xfrm>
          <a:prstGeom prst="rect">
            <a:avLst/>
          </a:prstGeom>
          <a:noFill/>
        </p:spPr>
        <p:txBody>
          <a:bodyPr wrap="none" rtlCol="0">
            <a:spAutoFit/>
          </a:bodyPr>
          <a:lstStyle/>
          <a:p>
            <a:r>
              <a:rPr lang="en-US" dirty="0" smtClean="0"/>
              <a:t>CONEXION TIPÍCA DEL EQUIPO DE PROTECCIÓN</a:t>
            </a:r>
            <a:endParaRPr lang="en-US" dirty="0"/>
          </a:p>
        </p:txBody>
      </p:sp>
      <p:pic>
        <p:nvPicPr>
          <p:cNvPr id="92162" name="Picture 2"/>
          <p:cNvPicPr>
            <a:picLocks noChangeAspect="1" noChangeArrowheads="1"/>
          </p:cNvPicPr>
          <p:nvPr/>
        </p:nvPicPr>
        <p:blipFill>
          <a:blip r:embed="rId2"/>
          <a:srcRect/>
          <a:stretch>
            <a:fillRect/>
          </a:stretch>
        </p:blipFill>
        <p:spPr bwMode="auto">
          <a:xfrm>
            <a:off x="1000100" y="1950164"/>
            <a:ext cx="7215238" cy="4845528"/>
          </a:xfrm>
          <a:prstGeom prst="rect">
            <a:avLst/>
          </a:prstGeom>
          <a:noFill/>
          <a:ln w="9525">
            <a:noFill/>
            <a:miter lim="800000"/>
            <a:headEnd/>
            <a:tailEnd/>
          </a:ln>
          <a:effectLst/>
        </p:spPr>
      </p:pic>
      <p:sp>
        <p:nvSpPr>
          <p:cNvPr id="6" name="5 CuadroTexto"/>
          <p:cNvSpPr txBox="1"/>
          <p:nvPr/>
        </p:nvSpPr>
        <p:spPr>
          <a:xfrm>
            <a:off x="642910" y="1500174"/>
            <a:ext cx="2515432" cy="461665"/>
          </a:xfrm>
          <a:prstGeom prst="rect">
            <a:avLst/>
          </a:prstGeom>
          <a:noFill/>
        </p:spPr>
        <p:txBody>
          <a:bodyPr wrap="none" rtlCol="0">
            <a:spAutoFit/>
          </a:bodyPr>
          <a:lstStyle/>
          <a:p>
            <a:r>
              <a:rPr lang="en-US" dirty="0" err="1" smtClean="0">
                <a:solidFill>
                  <a:srgbClr val="FFC000"/>
                </a:solidFill>
              </a:rPr>
              <a:t>Diagrama</a:t>
            </a:r>
            <a:r>
              <a:rPr lang="en-US" dirty="0" smtClean="0">
                <a:solidFill>
                  <a:srgbClr val="FFC000"/>
                </a:solidFill>
              </a:rPr>
              <a:t> </a:t>
            </a:r>
            <a:r>
              <a:rPr lang="en-US" dirty="0" err="1" smtClean="0">
                <a:solidFill>
                  <a:srgbClr val="FFC000"/>
                </a:solidFill>
              </a:rPr>
              <a:t>unifilar</a:t>
            </a:r>
            <a:endParaRPr lang="en-US"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3 CuadroTexto"/>
          <p:cNvSpPr txBox="1"/>
          <p:nvPr/>
        </p:nvSpPr>
        <p:spPr>
          <a:xfrm>
            <a:off x="642910" y="857232"/>
            <a:ext cx="7482818" cy="461665"/>
          </a:xfrm>
          <a:prstGeom prst="rect">
            <a:avLst/>
          </a:prstGeom>
          <a:noFill/>
        </p:spPr>
        <p:txBody>
          <a:bodyPr wrap="none" rtlCol="0">
            <a:spAutoFit/>
          </a:bodyPr>
          <a:lstStyle/>
          <a:p>
            <a:r>
              <a:rPr lang="en-US" dirty="0" smtClean="0"/>
              <a:t>CONEXION TIPÍCA DEL EQUIPO DE PROTECCIÓN</a:t>
            </a:r>
            <a:endParaRPr lang="en-US" dirty="0"/>
          </a:p>
        </p:txBody>
      </p:sp>
      <p:pic>
        <p:nvPicPr>
          <p:cNvPr id="93186" name="Picture 2"/>
          <p:cNvPicPr>
            <a:picLocks noChangeAspect="1" noChangeArrowheads="1"/>
          </p:cNvPicPr>
          <p:nvPr/>
        </p:nvPicPr>
        <p:blipFill>
          <a:blip r:embed="rId2"/>
          <a:srcRect/>
          <a:stretch>
            <a:fillRect/>
          </a:stretch>
        </p:blipFill>
        <p:spPr bwMode="auto">
          <a:xfrm>
            <a:off x="428628" y="1781161"/>
            <a:ext cx="8215338" cy="5076839"/>
          </a:xfrm>
          <a:prstGeom prst="rect">
            <a:avLst/>
          </a:prstGeom>
          <a:noFill/>
          <a:ln w="9525">
            <a:noFill/>
            <a:miter lim="800000"/>
            <a:headEnd/>
            <a:tailEnd/>
          </a:ln>
          <a:effectLst/>
        </p:spPr>
      </p:pic>
      <p:sp>
        <p:nvSpPr>
          <p:cNvPr id="6" name="5 CuadroTexto"/>
          <p:cNvSpPr txBox="1"/>
          <p:nvPr/>
        </p:nvSpPr>
        <p:spPr>
          <a:xfrm>
            <a:off x="0" y="1357298"/>
            <a:ext cx="2359941" cy="461665"/>
          </a:xfrm>
          <a:prstGeom prst="rect">
            <a:avLst/>
          </a:prstGeom>
          <a:noFill/>
        </p:spPr>
        <p:txBody>
          <a:bodyPr wrap="none" rtlCol="0">
            <a:spAutoFit/>
          </a:bodyPr>
          <a:lstStyle/>
          <a:p>
            <a:r>
              <a:rPr lang="en-US" dirty="0" err="1" smtClean="0">
                <a:solidFill>
                  <a:srgbClr val="FFC000"/>
                </a:solidFill>
              </a:rPr>
              <a:t>Diagrama</a:t>
            </a:r>
            <a:r>
              <a:rPr lang="en-US" dirty="0" smtClean="0">
                <a:solidFill>
                  <a:srgbClr val="FFC000"/>
                </a:solidFill>
              </a:rPr>
              <a:t> </a:t>
            </a:r>
            <a:r>
              <a:rPr lang="en-US" dirty="0" err="1" smtClean="0">
                <a:solidFill>
                  <a:srgbClr val="FFC000"/>
                </a:solidFill>
              </a:rPr>
              <a:t>trifilar</a:t>
            </a:r>
            <a:endParaRPr lang="en-US"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5603" name="Rectangle 3"/>
          <p:cNvSpPr>
            <a:spLocks noChangeArrowheads="1"/>
          </p:cNvSpPr>
          <p:nvPr/>
        </p:nvSpPr>
        <p:spPr bwMode="auto">
          <a:xfrm>
            <a:off x="714375" y="990600"/>
            <a:ext cx="7758113" cy="6096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ZONAS DE PROTECCION EN UN SISTEMA ELECTRICO DE  </a:t>
            </a:r>
          </a:p>
          <a:p>
            <a:pPr algn="ctr"/>
            <a:r>
              <a:rPr lang="es-ES_tradnl" sz="2000" b="1">
                <a:solidFill>
                  <a:srgbClr val="99FF33"/>
                </a:solidFill>
                <a:latin typeface="Comic Sans MS" pitchFamily="66" charset="0"/>
              </a:rPr>
              <a:t>POTENCIA</a:t>
            </a:r>
            <a:endParaRPr lang="es-ES" sz="2000">
              <a:latin typeface="Times New Roman" pitchFamily="18" charset="0"/>
            </a:endParaRPr>
          </a:p>
        </p:txBody>
      </p:sp>
      <p:grpSp>
        <p:nvGrpSpPr>
          <p:cNvPr id="17412" name="Group 5"/>
          <p:cNvGrpSpPr>
            <a:grpSpLocks/>
          </p:cNvGrpSpPr>
          <p:nvPr/>
        </p:nvGrpSpPr>
        <p:grpSpPr bwMode="auto">
          <a:xfrm>
            <a:off x="7467600" y="2362200"/>
            <a:ext cx="1322388" cy="1169988"/>
            <a:chOff x="4176" y="1440"/>
            <a:chExt cx="768" cy="480"/>
          </a:xfrm>
        </p:grpSpPr>
        <p:sp>
          <p:nvSpPr>
            <p:cNvPr id="17469" name="AutoShape 6"/>
            <p:cNvSpPr>
              <a:spLocks noChangeArrowheads="1"/>
            </p:cNvSpPr>
            <p:nvPr/>
          </p:nvSpPr>
          <p:spPr bwMode="auto">
            <a:xfrm>
              <a:off x="4416" y="1440"/>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17470" name="Line 7"/>
            <p:cNvSpPr>
              <a:spLocks noChangeShapeType="1"/>
            </p:cNvSpPr>
            <p:nvPr/>
          </p:nvSpPr>
          <p:spPr bwMode="auto">
            <a:xfrm flipH="1">
              <a:off x="4176" y="1680"/>
              <a:ext cx="240" cy="0"/>
            </a:xfrm>
            <a:prstGeom prst="line">
              <a:avLst/>
            </a:prstGeom>
            <a:noFill/>
            <a:ln w="9525">
              <a:solidFill>
                <a:schemeClr val="tx1"/>
              </a:solidFill>
              <a:round/>
              <a:headEnd/>
              <a:tailEnd/>
            </a:ln>
          </p:spPr>
          <p:txBody>
            <a:bodyPr wrap="none"/>
            <a:lstStyle/>
            <a:p>
              <a:endParaRPr lang="en-US"/>
            </a:p>
          </p:txBody>
        </p:sp>
      </p:grpSp>
      <p:grpSp>
        <p:nvGrpSpPr>
          <p:cNvPr id="17413" name="Group 8"/>
          <p:cNvGrpSpPr>
            <a:grpSpLocks/>
          </p:cNvGrpSpPr>
          <p:nvPr/>
        </p:nvGrpSpPr>
        <p:grpSpPr bwMode="auto">
          <a:xfrm>
            <a:off x="381000" y="2209800"/>
            <a:ext cx="1239838" cy="1169988"/>
            <a:chOff x="432" y="1392"/>
            <a:chExt cx="720" cy="480"/>
          </a:xfrm>
        </p:grpSpPr>
        <p:sp>
          <p:nvSpPr>
            <p:cNvPr id="17467" name="AutoShape 9"/>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17468" name="Line 10"/>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grpSp>
        <p:nvGrpSpPr>
          <p:cNvPr id="17414" name="Group 11"/>
          <p:cNvGrpSpPr>
            <a:grpSpLocks/>
          </p:cNvGrpSpPr>
          <p:nvPr/>
        </p:nvGrpSpPr>
        <p:grpSpPr bwMode="auto">
          <a:xfrm>
            <a:off x="1447800" y="2057400"/>
            <a:ext cx="889000" cy="1403350"/>
            <a:chOff x="1039" y="1344"/>
            <a:chExt cx="516" cy="576"/>
          </a:xfrm>
        </p:grpSpPr>
        <p:sp>
          <p:nvSpPr>
            <p:cNvPr id="17465" name="Freeform 12"/>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17466" name="Freeform 13"/>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grpSp>
        <p:nvGrpSpPr>
          <p:cNvPr id="17415" name="Group 14"/>
          <p:cNvGrpSpPr>
            <a:grpSpLocks/>
          </p:cNvGrpSpPr>
          <p:nvPr/>
        </p:nvGrpSpPr>
        <p:grpSpPr bwMode="auto">
          <a:xfrm>
            <a:off x="6781800" y="2209800"/>
            <a:ext cx="889000" cy="1403350"/>
            <a:chOff x="1039" y="1344"/>
            <a:chExt cx="516" cy="576"/>
          </a:xfrm>
        </p:grpSpPr>
        <p:sp>
          <p:nvSpPr>
            <p:cNvPr id="17463" name="Freeform 15"/>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17464" name="Freeform 16"/>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sp>
        <p:nvSpPr>
          <p:cNvPr id="17416" name="Line 17"/>
          <p:cNvSpPr>
            <a:spLocks noChangeShapeType="1"/>
          </p:cNvSpPr>
          <p:nvPr/>
        </p:nvSpPr>
        <p:spPr bwMode="auto">
          <a:xfrm flipH="1">
            <a:off x="6019800" y="2895600"/>
            <a:ext cx="990600" cy="0"/>
          </a:xfrm>
          <a:prstGeom prst="line">
            <a:avLst/>
          </a:prstGeom>
          <a:noFill/>
          <a:ln w="9525">
            <a:solidFill>
              <a:schemeClr val="tx1"/>
            </a:solidFill>
            <a:round/>
            <a:headEnd/>
            <a:tailEnd/>
          </a:ln>
        </p:spPr>
        <p:txBody>
          <a:bodyPr wrap="none"/>
          <a:lstStyle/>
          <a:p>
            <a:endParaRPr lang="en-US"/>
          </a:p>
        </p:txBody>
      </p:sp>
      <p:sp>
        <p:nvSpPr>
          <p:cNvPr id="17417" name="Line 18"/>
          <p:cNvSpPr>
            <a:spLocks noChangeShapeType="1"/>
          </p:cNvSpPr>
          <p:nvPr/>
        </p:nvSpPr>
        <p:spPr bwMode="auto">
          <a:xfrm>
            <a:off x="6061075" y="2251075"/>
            <a:ext cx="0" cy="1638300"/>
          </a:xfrm>
          <a:prstGeom prst="line">
            <a:avLst/>
          </a:prstGeom>
          <a:noFill/>
          <a:ln w="57150">
            <a:solidFill>
              <a:schemeClr val="tx1"/>
            </a:solidFill>
            <a:round/>
            <a:headEnd/>
            <a:tailEnd/>
          </a:ln>
        </p:spPr>
        <p:txBody>
          <a:bodyPr wrap="none"/>
          <a:lstStyle/>
          <a:p>
            <a:endParaRPr lang="en-US"/>
          </a:p>
        </p:txBody>
      </p:sp>
      <p:sp>
        <p:nvSpPr>
          <p:cNvPr id="17418" name="Line 19"/>
          <p:cNvSpPr>
            <a:spLocks noChangeShapeType="1"/>
          </p:cNvSpPr>
          <p:nvPr/>
        </p:nvSpPr>
        <p:spPr bwMode="auto">
          <a:xfrm>
            <a:off x="2133600" y="2819400"/>
            <a:ext cx="784225" cy="15875"/>
          </a:xfrm>
          <a:prstGeom prst="line">
            <a:avLst/>
          </a:prstGeom>
          <a:noFill/>
          <a:ln w="9525">
            <a:solidFill>
              <a:schemeClr val="tx1"/>
            </a:solidFill>
            <a:round/>
            <a:headEnd/>
            <a:tailEnd/>
          </a:ln>
        </p:spPr>
        <p:txBody>
          <a:bodyPr wrap="none"/>
          <a:lstStyle/>
          <a:p>
            <a:endParaRPr lang="en-US"/>
          </a:p>
        </p:txBody>
      </p:sp>
      <p:sp>
        <p:nvSpPr>
          <p:cNvPr id="17419" name="Line 20"/>
          <p:cNvSpPr>
            <a:spLocks noChangeShapeType="1"/>
          </p:cNvSpPr>
          <p:nvPr/>
        </p:nvSpPr>
        <p:spPr bwMode="auto">
          <a:xfrm>
            <a:off x="2917825" y="2133600"/>
            <a:ext cx="0" cy="1989138"/>
          </a:xfrm>
          <a:prstGeom prst="line">
            <a:avLst/>
          </a:prstGeom>
          <a:noFill/>
          <a:ln w="57150">
            <a:solidFill>
              <a:schemeClr val="tx1"/>
            </a:solidFill>
            <a:round/>
            <a:headEnd/>
            <a:tailEnd/>
          </a:ln>
        </p:spPr>
        <p:txBody>
          <a:bodyPr wrap="none"/>
          <a:lstStyle/>
          <a:p>
            <a:endParaRPr lang="en-US"/>
          </a:p>
        </p:txBody>
      </p:sp>
      <p:sp>
        <p:nvSpPr>
          <p:cNvPr id="17420" name="Line 21"/>
          <p:cNvSpPr>
            <a:spLocks noChangeShapeType="1"/>
          </p:cNvSpPr>
          <p:nvPr/>
        </p:nvSpPr>
        <p:spPr bwMode="auto">
          <a:xfrm>
            <a:off x="2917825" y="2484438"/>
            <a:ext cx="3143250" cy="0"/>
          </a:xfrm>
          <a:prstGeom prst="line">
            <a:avLst/>
          </a:prstGeom>
          <a:noFill/>
          <a:ln w="9525">
            <a:solidFill>
              <a:schemeClr val="tx1"/>
            </a:solidFill>
            <a:round/>
            <a:headEnd/>
            <a:tailEnd/>
          </a:ln>
        </p:spPr>
        <p:txBody>
          <a:bodyPr wrap="none"/>
          <a:lstStyle/>
          <a:p>
            <a:endParaRPr lang="en-US"/>
          </a:p>
        </p:txBody>
      </p:sp>
      <p:sp>
        <p:nvSpPr>
          <p:cNvPr id="17421" name="Line 22"/>
          <p:cNvSpPr>
            <a:spLocks noChangeShapeType="1"/>
          </p:cNvSpPr>
          <p:nvPr/>
        </p:nvSpPr>
        <p:spPr bwMode="auto">
          <a:xfrm>
            <a:off x="2917825" y="3303588"/>
            <a:ext cx="1074738" cy="0"/>
          </a:xfrm>
          <a:prstGeom prst="line">
            <a:avLst/>
          </a:prstGeom>
          <a:noFill/>
          <a:ln w="9525">
            <a:solidFill>
              <a:schemeClr val="tx1"/>
            </a:solidFill>
            <a:round/>
            <a:headEnd/>
            <a:tailEnd/>
          </a:ln>
        </p:spPr>
        <p:txBody>
          <a:bodyPr wrap="none"/>
          <a:lstStyle/>
          <a:p>
            <a:endParaRPr lang="en-US"/>
          </a:p>
        </p:txBody>
      </p:sp>
      <p:sp>
        <p:nvSpPr>
          <p:cNvPr id="17422" name="Line 23"/>
          <p:cNvSpPr>
            <a:spLocks noChangeShapeType="1"/>
          </p:cNvSpPr>
          <p:nvPr/>
        </p:nvSpPr>
        <p:spPr bwMode="auto">
          <a:xfrm flipH="1">
            <a:off x="3962400" y="3276600"/>
            <a:ext cx="0" cy="1600200"/>
          </a:xfrm>
          <a:prstGeom prst="line">
            <a:avLst/>
          </a:prstGeom>
          <a:noFill/>
          <a:ln w="9525">
            <a:solidFill>
              <a:schemeClr val="tx1"/>
            </a:solidFill>
            <a:round/>
            <a:headEnd/>
            <a:tailEnd/>
          </a:ln>
        </p:spPr>
        <p:txBody>
          <a:bodyPr wrap="none"/>
          <a:lstStyle/>
          <a:p>
            <a:endParaRPr lang="en-US"/>
          </a:p>
        </p:txBody>
      </p:sp>
      <p:sp>
        <p:nvSpPr>
          <p:cNvPr id="17423" name="Line 24"/>
          <p:cNvSpPr>
            <a:spLocks noChangeShapeType="1"/>
          </p:cNvSpPr>
          <p:nvPr/>
        </p:nvSpPr>
        <p:spPr bwMode="auto">
          <a:xfrm flipH="1">
            <a:off x="4572000" y="3536950"/>
            <a:ext cx="1489075" cy="0"/>
          </a:xfrm>
          <a:prstGeom prst="line">
            <a:avLst/>
          </a:prstGeom>
          <a:noFill/>
          <a:ln w="9525">
            <a:solidFill>
              <a:schemeClr val="tx1"/>
            </a:solidFill>
            <a:round/>
            <a:headEnd/>
            <a:tailEnd/>
          </a:ln>
        </p:spPr>
        <p:txBody>
          <a:bodyPr wrap="none"/>
          <a:lstStyle/>
          <a:p>
            <a:endParaRPr lang="en-US"/>
          </a:p>
        </p:txBody>
      </p:sp>
      <p:sp>
        <p:nvSpPr>
          <p:cNvPr id="17424" name="Line 25"/>
          <p:cNvSpPr>
            <a:spLocks noChangeShapeType="1"/>
          </p:cNvSpPr>
          <p:nvPr/>
        </p:nvSpPr>
        <p:spPr bwMode="auto">
          <a:xfrm>
            <a:off x="4572000" y="3536950"/>
            <a:ext cx="0" cy="1339850"/>
          </a:xfrm>
          <a:prstGeom prst="line">
            <a:avLst/>
          </a:prstGeom>
          <a:noFill/>
          <a:ln w="9525">
            <a:solidFill>
              <a:schemeClr val="tx1"/>
            </a:solidFill>
            <a:round/>
            <a:headEnd/>
            <a:tailEnd/>
          </a:ln>
        </p:spPr>
        <p:txBody>
          <a:bodyPr wrap="none"/>
          <a:lstStyle/>
          <a:p>
            <a:endParaRPr lang="en-US"/>
          </a:p>
        </p:txBody>
      </p:sp>
      <p:sp>
        <p:nvSpPr>
          <p:cNvPr id="17425" name="Line 27"/>
          <p:cNvSpPr>
            <a:spLocks noChangeShapeType="1"/>
          </p:cNvSpPr>
          <p:nvPr/>
        </p:nvSpPr>
        <p:spPr bwMode="auto">
          <a:xfrm>
            <a:off x="2895600" y="3810000"/>
            <a:ext cx="762000" cy="0"/>
          </a:xfrm>
          <a:prstGeom prst="line">
            <a:avLst/>
          </a:prstGeom>
          <a:noFill/>
          <a:ln w="9525">
            <a:solidFill>
              <a:schemeClr val="tx1"/>
            </a:solidFill>
            <a:round/>
            <a:headEnd/>
            <a:tailEnd type="triangle" w="med" len="med"/>
          </a:ln>
        </p:spPr>
        <p:txBody>
          <a:bodyPr wrap="none"/>
          <a:lstStyle/>
          <a:p>
            <a:endParaRPr lang="en-US"/>
          </a:p>
        </p:txBody>
      </p:sp>
      <p:sp>
        <p:nvSpPr>
          <p:cNvPr id="17426" name="Rectangle 35"/>
          <p:cNvSpPr>
            <a:spLocks noChangeArrowheads="1"/>
          </p:cNvSpPr>
          <p:nvPr/>
        </p:nvSpPr>
        <p:spPr bwMode="auto">
          <a:xfrm>
            <a:off x="5562600" y="2362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27" name="Rectangle 36"/>
          <p:cNvSpPr>
            <a:spLocks noChangeArrowheads="1"/>
          </p:cNvSpPr>
          <p:nvPr/>
        </p:nvSpPr>
        <p:spPr bwMode="auto">
          <a:xfrm>
            <a:off x="5562600" y="34290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28" name="Rectangle 37"/>
          <p:cNvSpPr>
            <a:spLocks noChangeArrowheads="1"/>
          </p:cNvSpPr>
          <p:nvPr/>
        </p:nvSpPr>
        <p:spPr bwMode="auto">
          <a:xfrm>
            <a:off x="3200400" y="2362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29" name="Rectangle 39"/>
          <p:cNvSpPr>
            <a:spLocks noChangeArrowheads="1"/>
          </p:cNvSpPr>
          <p:nvPr/>
        </p:nvSpPr>
        <p:spPr bwMode="auto">
          <a:xfrm>
            <a:off x="3200400" y="32004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30" name="Rectangle 40"/>
          <p:cNvSpPr>
            <a:spLocks noChangeArrowheads="1"/>
          </p:cNvSpPr>
          <p:nvPr/>
        </p:nvSpPr>
        <p:spPr bwMode="auto">
          <a:xfrm>
            <a:off x="2362200" y="26670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31" name="Rectangle 41"/>
          <p:cNvSpPr>
            <a:spLocks noChangeArrowheads="1"/>
          </p:cNvSpPr>
          <p:nvPr/>
        </p:nvSpPr>
        <p:spPr bwMode="auto">
          <a:xfrm>
            <a:off x="6400800" y="2743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32" name="Rectangle 45"/>
          <p:cNvSpPr>
            <a:spLocks noChangeArrowheads="1"/>
          </p:cNvSpPr>
          <p:nvPr/>
        </p:nvSpPr>
        <p:spPr bwMode="auto">
          <a:xfrm>
            <a:off x="3200400" y="36576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nvGrpSpPr>
          <p:cNvPr id="17433" name="Group 54"/>
          <p:cNvGrpSpPr>
            <a:grpSpLocks/>
          </p:cNvGrpSpPr>
          <p:nvPr/>
        </p:nvGrpSpPr>
        <p:grpSpPr bwMode="auto">
          <a:xfrm>
            <a:off x="3581400" y="4419600"/>
            <a:ext cx="1601788" cy="2001838"/>
            <a:chOff x="2255" y="2496"/>
            <a:chExt cx="1009" cy="1261"/>
          </a:xfrm>
        </p:grpSpPr>
        <p:sp>
          <p:nvSpPr>
            <p:cNvPr id="17448" name="Line 26"/>
            <p:cNvSpPr>
              <a:spLocks noChangeShapeType="1"/>
            </p:cNvSpPr>
            <p:nvPr/>
          </p:nvSpPr>
          <p:spPr bwMode="auto">
            <a:xfrm>
              <a:off x="2255" y="2818"/>
              <a:ext cx="938" cy="0"/>
            </a:xfrm>
            <a:prstGeom prst="line">
              <a:avLst/>
            </a:prstGeom>
            <a:noFill/>
            <a:ln w="38100">
              <a:solidFill>
                <a:schemeClr val="tx1"/>
              </a:solidFill>
              <a:round/>
              <a:headEnd/>
              <a:tailEnd/>
            </a:ln>
          </p:spPr>
          <p:txBody>
            <a:bodyPr wrap="none"/>
            <a:lstStyle/>
            <a:p>
              <a:endParaRPr lang="en-US"/>
            </a:p>
          </p:txBody>
        </p:sp>
        <p:sp>
          <p:nvSpPr>
            <p:cNvPr id="17449" name="Line 28"/>
            <p:cNvSpPr>
              <a:spLocks noChangeShapeType="1"/>
            </p:cNvSpPr>
            <p:nvPr/>
          </p:nvSpPr>
          <p:spPr bwMode="auto">
            <a:xfrm>
              <a:off x="2784" y="2832"/>
              <a:ext cx="0" cy="516"/>
            </a:xfrm>
            <a:prstGeom prst="line">
              <a:avLst/>
            </a:prstGeom>
            <a:noFill/>
            <a:ln w="9525">
              <a:solidFill>
                <a:schemeClr val="tx1"/>
              </a:solidFill>
              <a:round/>
              <a:headEnd/>
              <a:tailEnd type="triangle" w="med" len="med"/>
            </a:ln>
          </p:spPr>
          <p:txBody>
            <a:bodyPr wrap="none"/>
            <a:lstStyle/>
            <a:p>
              <a:endParaRPr lang="en-US"/>
            </a:p>
          </p:txBody>
        </p:sp>
        <p:sp>
          <p:nvSpPr>
            <p:cNvPr id="17450" name="Line 29"/>
            <p:cNvSpPr>
              <a:spLocks noChangeShapeType="1"/>
            </p:cNvSpPr>
            <p:nvPr/>
          </p:nvSpPr>
          <p:spPr bwMode="auto">
            <a:xfrm>
              <a:off x="2400" y="2832"/>
              <a:ext cx="0" cy="432"/>
            </a:xfrm>
            <a:prstGeom prst="line">
              <a:avLst/>
            </a:prstGeom>
            <a:noFill/>
            <a:ln w="9525">
              <a:solidFill>
                <a:schemeClr val="tx1"/>
              </a:solidFill>
              <a:round/>
              <a:headEnd/>
              <a:tailEnd/>
            </a:ln>
          </p:spPr>
          <p:txBody>
            <a:bodyPr wrap="none"/>
            <a:lstStyle/>
            <a:p>
              <a:endParaRPr lang="en-US"/>
            </a:p>
          </p:txBody>
        </p:sp>
        <p:grpSp>
          <p:nvGrpSpPr>
            <p:cNvPr id="17451" name="Group 47"/>
            <p:cNvGrpSpPr>
              <a:grpSpLocks/>
            </p:cNvGrpSpPr>
            <p:nvPr/>
          </p:nvGrpSpPr>
          <p:grpSpPr bwMode="auto">
            <a:xfrm>
              <a:off x="2256" y="3216"/>
              <a:ext cx="321" cy="364"/>
              <a:chOff x="2256" y="3153"/>
              <a:chExt cx="321" cy="364"/>
            </a:xfrm>
          </p:grpSpPr>
          <p:sp>
            <p:nvSpPr>
              <p:cNvPr id="17461" name="Line 30"/>
              <p:cNvSpPr>
                <a:spLocks noChangeShapeType="1"/>
              </p:cNvSpPr>
              <p:nvPr/>
            </p:nvSpPr>
            <p:spPr bwMode="auto">
              <a:xfrm>
                <a:off x="2307" y="3209"/>
                <a:ext cx="208" cy="0"/>
              </a:xfrm>
              <a:prstGeom prst="line">
                <a:avLst/>
              </a:prstGeom>
              <a:noFill/>
              <a:ln w="28575">
                <a:solidFill>
                  <a:schemeClr val="tx1"/>
                </a:solidFill>
                <a:round/>
                <a:headEnd/>
                <a:tailEnd/>
              </a:ln>
            </p:spPr>
            <p:txBody>
              <a:bodyPr wrap="none"/>
              <a:lstStyle/>
              <a:p>
                <a:endParaRPr lang="en-US"/>
              </a:p>
            </p:txBody>
          </p:sp>
          <p:sp>
            <p:nvSpPr>
              <p:cNvPr id="17462" name="Text Box 31"/>
              <p:cNvSpPr txBox="1">
                <a:spLocks noChangeArrowheads="1"/>
              </p:cNvSpPr>
              <p:nvPr/>
            </p:nvSpPr>
            <p:spPr bwMode="auto">
              <a:xfrm>
                <a:off x="2256" y="3153"/>
                <a:ext cx="321" cy="364"/>
              </a:xfrm>
              <a:prstGeom prst="rect">
                <a:avLst/>
              </a:prstGeom>
              <a:noFill/>
              <a:ln w="9525">
                <a:noFill/>
                <a:miter lim="800000"/>
                <a:headEnd/>
                <a:tailEnd/>
              </a:ln>
            </p:spPr>
            <p:txBody>
              <a:bodyPr>
                <a:spAutoFit/>
              </a:bodyPr>
              <a:lstStyle/>
              <a:p>
                <a:r>
                  <a:rPr lang="es-ES" sz="3200" b="1">
                    <a:sym typeface="MusicalSymbols" pitchFamily="2" charset="2"/>
                  </a:rPr>
                  <a:t></a:t>
                </a:r>
                <a:endParaRPr lang="es-ES" sz="3200" b="1"/>
              </a:p>
            </p:txBody>
          </p:sp>
        </p:grpSp>
        <p:sp>
          <p:nvSpPr>
            <p:cNvPr id="17452" name="Line 32"/>
            <p:cNvSpPr>
              <a:spLocks noChangeShapeType="1"/>
            </p:cNvSpPr>
            <p:nvPr/>
          </p:nvSpPr>
          <p:spPr bwMode="auto">
            <a:xfrm>
              <a:off x="3120" y="2832"/>
              <a:ext cx="0" cy="480"/>
            </a:xfrm>
            <a:prstGeom prst="line">
              <a:avLst/>
            </a:prstGeom>
            <a:noFill/>
            <a:ln w="9525">
              <a:solidFill>
                <a:schemeClr val="tx1"/>
              </a:solidFill>
              <a:round/>
              <a:headEnd/>
              <a:tailEnd/>
            </a:ln>
          </p:spPr>
          <p:txBody>
            <a:bodyPr wrap="none"/>
            <a:lstStyle/>
            <a:p>
              <a:endParaRPr lang="en-US"/>
            </a:p>
          </p:txBody>
        </p:sp>
        <p:grpSp>
          <p:nvGrpSpPr>
            <p:cNvPr id="17453" name="Group 48"/>
            <p:cNvGrpSpPr>
              <a:grpSpLocks/>
            </p:cNvGrpSpPr>
            <p:nvPr/>
          </p:nvGrpSpPr>
          <p:grpSpPr bwMode="auto">
            <a:xfrm>
              <a:off x="2976" y="3312"/>
              <a:ext cx="288" cy="445"/>
              <a:chOff x="3024" y="3312"/>
              <a:chExt cx="288" cy="445"/>
            </a:xfrm>
          </p:grpSpPr>
          <p:sp>
            <p:nvSpPr>
              <p:cNvPr id="17459" name="Line 33"/>
              <p:cNvSpPr>
                <a:spLocks noChangeShapeType="1"/>
              </p:cNvSpPr>
              <p:nvPr/>
            </p:nvSpPr>
            <p:spPr bwMode="auto">
              <a:xfrm flipV="1">
                <a:off x="3024" y="3360"/>
                <a:ext cx="288" cy="288"/>
              </a:xfrm>
              <a:prstGeom prst="line">
                <a:avLst/>
              </a:prstGeom>
              <a:noFill/>
              <a:ln w="9525">
                <a:solidFill>
                  <a:schemeClr val="tx1"/>
                </a:solidFill>
                <a:round/>
                <a:headEnd/>
                <a:tailEnd type="triangle" w="med" len="med"/>
              </a:ln>
            </p:spPr>
            <p:txBody>
              <a:bodyPr wrap="none"/>
              <a:lstStyle/>
              <a:p>
                <a:endParaRPr lang="en-US"/>
              </a:p>
            </p:txBody>
          </p:sp>
          <p:sp>
            <p:nvSpPr>
              <p:cNvPr id="17460" name="Freeform 34"/>
              <p:cNvSpPr>
                <a:spLocks/>
              </p:cNvSpPr>
              <p:nvPr/>
            </p:nvSpPr>
            <p:spPr bwMode="auto">
              <a:xfrm>
                <a:off x="3072" y="3312"/>
                <a:ext cx="186" cy="445"/>
              </a:xfrm>
              <a:custGeom>
                <a:avLst/>
                <a:gdLst>
                  <a:gd name="T0" fmla="*/ 68 w 186"/>
                  <a:gd name="T1" fmla="*/ 0 h 445"/>
                  <a:gd name="T2" fmla="*/ 113 w 186"/>
                  <a:gd name="T3" fmla="*/ 46 h 445"/>
                  <a:gd name="T4" fmla="*/ 46 w 186"/>
                  <a:gd name="T5" fmla="*/ 68 h 445"/>
                  <a:gd name="T6" fmla="*/ 12 w 186"/>
                  <a:gd name="T7" fmla="*/ 80 h 445"/>
                  <a:gd name="T8" fmla="*/ 125 w 186"/>
                  <a:gd name="T9" fmla="*/ 170 h 445"/>
                  <a:gd name="T10" fmla="*/ 91 w 186"/>
                  <a:gd name="T11" fmla="*/ 226 h 445"/>
                  <a:gd name="T12" fmla="*/ 113 w 186"/>
                  <a:gd name="T13" fmla="*/ 328 h 445"/>
                  <a:gd name="T14" fmla="*/ 46 w 186"/>
                  <a:gd name="T15" fmla="*/ 339 h 445"/>
                  <a:gd name="T16" fmla="*/ 102 w 186"/>
                  <a:gd name="T17" fmla="*/ 430 h 445"/>
                  <a:gd name="T18" fmla="*/ 0 w 186"/>
                  <a:gd name="T19" fmla="*/ 430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6"/>
                  <a:gd name="T31" fmla="*/ 0 h 445"/>
                  <a:gd name="T32" fmla="*/ 186 w 186"/>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6" h="445">
                    <a:moveTo>
                      <a:pt x="68" y="0"/>
                    </a:moveTo>
                    <a:cubicBezTo>
                      <a:pt x="68" y="0"/>
                      <a:pt x="143" y="16"/>
                      <a:pt x="113" y="46"/>
                    </a:cubicBezTo>
                    <a:cubicBezTo>
                      <a:pt x="96" y="63"/>
                      <a:pt x="68" y="61"/>
                      <a:pt x="46" y="68"/>
                    </a:cubicBezTo>
                    <a:cubicBezTo>
                      <a:pt x="35" y="72"/>
                      <a:pt x="12" y="80"/>
                      <a:pt x="12" y="80"/>
                    </a:cubicBezTo>
                    <a:cubicBezTo>
                      <a:pt x="87" y="98"/>
                      <a:pt x="98" y="94"/>
                      <a:pt x="125" y="170"/>
                    </a:cubicBezTo>
                    <a:cubicBezTo>
                      <a:pt x="47" y="222"/>
                      <a:pt x="31" y="207"/>
                      <a:pt x="91" y="226"/>
                    </a:cubicBezTo>
                    <a:cubicBezTo>
                      <a:pt x="102" y="244"/>
                      <a:pt x="151" y="306"/>
                      <a:pt x="113" y="328"/>
                    </a:cubicBezTo>
                    <a:cubicBezTo>
                      <a:pt x="93" y="339"/>
                      <a:pt x="68" y="335"/>
                      <a:pt x="46" y="339"/>
                    </a:cubicBezTo>
                    <a:cubicBezTo>
                      <a:pt x="60" y="344"/>
                      <a:pt x="186" y="388"/>
                      <a:pt x="102" y="430"/>
                    </a:cubicBezTo>
                    <a:cubicBezTo>
                      <a:pt x="72" y="445"/>
                      <a:pt x="34" y="430"/>
                      <a:pt x="0" y="430"/>
                    </a:cubicBezTo>
                  </a:path>
                </a:pathLst>
              </a:custGeom>
              <a:noFill/>
              <a:ln w="9525">
                <a:solidFill>
                  <a:schemeClr val="tx1"/>
                </a:solidFill>
                <a:round/>
                <a:headEnd/>
                <a:tailEnd/>
              </a:ln>
            </p:spPr>
            <p:txBody>
              <a:bodyPr wrap="none"/>
              <a:lstStyle/>
              <a:p>
                <a:endParaRPr lang="en-US"/>
              </a:p>
            </p:txBody>
          </p:sp>
        </p:grpSp>
        <p:sp>
          <p:nvSpPr>
            <p:cNvPr id="17454" name="Rectangle 38"/>
            <p:cNvSpPr>
              <a:spLocks noChangeArrowheads="1"/>
            </p:cNvSpPr>
            <p:nvPr/>
          </p:nvSpPr>
          <p:spPr bwMode="auto">
            <a:xfrm>
              <a:off x="2448" y="249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55" name="Rectangle 42"/>
            <p:cNvSpPr>
              <a:spLocks noChangeArrowheads="1"/>
            </p:cNvSpPr>
            <p:nvPr/>
          </p:nvSpPr>
          <p:spPr bwMode="auto">
            <a:xfrm>
              <a:off x="2832" y="249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56" name="Rectangle 43"/>
            <p:cNvSpPr>
              <a:spLocks noChangeArrowheads="1"/>
            </p:cNvSpPr>
            <p:nvPr/>
          </p:nvSpPr>
          <p:spPr bwMode="auto">
            <a:xfrm>
              <a:off x="2688"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57" name="Rectangle 44"/>
            <p:cNvSpPr>
              <a:spLocks noChangeArrowheads="1"/>
            </p:cNvSpPr>
            <p:nvPr/>
          </p:nvSpPr>
          <p:spPr bwMode="auto">
            <a:xfrm>
              <a:off x="2304"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58" name="Rectangle 46"/>
            <p:cNvSpPr>
              <a:spLocks noChangeArrowheads="1"/>
            </p:cNvSpPr>
            <p:nvPr/>
          </p:nvSpPr>
          <p:spPr bwMode="auto">
            <a:xfrm>
              <a:off x="3024"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25649" name="Oval 49"/>
          <p:cNvSpPr>
            <a:spLocks noChangeArrowheads="1"/>
          </p:cNvSpPr>
          <p:nvPr/>
        </p:nvSpPr>
        <p:spPr bwMode="auto">
          <a:xfrm>
            <a:off x="228600" y="1828800"/>
            <a:ext cx="2514600" cy="1905000"/>
          </a:xfrm>
          <a:prstGeom prst="ellipse">
            <a:avLst/>
          </a:prstGeom>
          <a:noFill/>
          <a:ln w="9525">
            <a:solidFill>
              <a:srgbClr val="99CC00"/>
            </a:solidFill>
            <a:prstDash val="dash"/>
            <a:round/>
            <a:headEnd/>
            <a:tailEnd/>
          </a:ln>
        </p:spPr>
        <p:txBody>
          <a:bodyPr wrap="none" anchor="ctr"/>
          <a:lstStyle/>
          <a:p>
            <a:endParaRPr lang="en-US"/>
          </a:p>
        </p:txBody>
      </p:sp>
      <p:sp>
        <p:nvSpPr>
          <p:cNvPr id="25650" name="Rectangle 50"/>
          <p:cNvSpPr>
            <a:spLocks noChangeArrowheads="1"/>
          </p:cNvSpPr>
          <p:nvPr/>
        </p:nvSpPr>
        <p:spPr bwMode="auto">
          <a:xfrm>
            <a:off x="2209800" y="1828800"/>
            <a:ext cx="1295400" cy="2438400"/>
          </a:xfrm>
          <a:prstGeom prst="rect">
            <a:avLst/>
          </a:prstGeom>
          <a:noFill/>
          <a:ln w="9525">
            <a:solidFill>
              <a:srgbClr val="99CC00"/>
            </a:solidFill>
            <a:prstDash val="dash"/>
            <a:miter lim="800000"/>
            <a:headEnd/>
            <a:tailEnd/>
          </a:ln>
        </p:spPr>
        <p:txBody>
          <a:bodyPr wrap="none" anchor="ctr"/>
          <a:lstStyle/>
          <a:p>
            <a:endParaRPr lang="en-US"/>
          </a:p>
        </p:txBody>
      </p:sp>
      <p:sp>
        <p:nvSpPr>
          <p:cNvPr id="25651" name="Rectangle 51"/>
          <p:cNvSpPr>
            <a:spLocks noChangeArrowheads="1"/>
          </p:cNvSpPr>
          <p:nvPr/>
        </p:nvSpPr>
        <p:spPr bwMode="auto">
          <a:xfrm>
            <a:off x="5410200" y="1752600"/>
            <a:ext cx="1295400" cy="2438400"/>
          </a:xfrm>
          <a:prstGeom prst="rect">
            <a:avLst/>
          </a:prstGeom>
          <a:noFill/>
          <a:ln w="9525">
            <a:solidFill>
              <a:srgbClr val="99CC00"/>
            </a:solidFill>
            <a:prstDash val="dash"/>
            <a:miter lim="800000"/>
            <a:headEnd/>
            <a:tailEnd/>
          </a:ln>
        </p:spPr>
        <p:txBody>
          <a:bodyPr wrap="none" anchor="ctr"/>
          <a:lstStyle/>
          <a:p>
            <a:endParaRPr lang="en-US"/>
          </a:p>
        </p:txBody>
      </p:sp>
      <p:sp>
        <p:nvSpPr>
          <p:cNvPr id="25652" name="Oval 52"/>
          <p:cNvSpPr>
            <a:spLocks noChangeArrowheads="1"/>
          </p:cNvSpPr>
          <p:nvPr/>
        </p:nvSpPr>
        <p:spPr bwMode="auto">
          <a:xfrm>
            <a:off x="6248400" y="1981200"/>
            <a:ext cx="2667000" cy="1905000"/>
          </a:xfrm>
          <a:prstGeom prst="ellipse">
            <a:avLst/>
          </a:prstGeom>
          <a:noFill/>
          <a:ln w="9525">
            <a:solidFill>
              <a:srgbClr val="99CC00"/>
            </a:solidFill>
            <a:prstDash val="dash"/>
            <a:round/>
            <a:headEnd/>
            <a:tailEnd/>
          </a:ln>
        </p:spPr>
        <p:txBody>
          <a:bodyPr wrap="none" anchor="ctr"/>
          <a:lstStyle/>
          <a:p>
            <a:endParaRPr lang="en-US"/>
          </a:p>
        </p:txBody>
      </p:sp>
      <p:sp>
        <p:nvSpPr>
          <p:cNvPr id="25653" name="Oval 53"/>
          <p:cNvSpPr>
            <a:spLocks noChangeArrowheads="1"/>
          </p:cNvSpPr>
          <p:nvPr/>
        </p:nvSpPr>
        <p:spPr bwMode="auto">
          <a:xfrm>
            <a:off x="3048000" y="2209800"/>
            <a:ext cx="2895600" cy="533400"/>
          </a:xfrm>
          <a:prstGeom prst="ellipse">
            <a:avLst/>
          </a:prstGeom>
          <a:noFill/>
          <a:ln w="9525">
            <a:solidFill>
              <a:srgbClr val="99CC00"/>
            </a:solidFill>
            <a:prstDash val="dash"/>
            <a:round/>
            <a:headEnd/>
            <a:tailEnd/>
          </a:ln>
        </p:spPr>
        <p:txBody>
          <a:bodyPr wrap="none" anchor="ctr"/>
          <a:lstStyle/>
          <a:p>
            <a:endParaRPr lang="en-US"/>
          </a:p>
        </p:txBody>
      </p:sp>
      <p:sp>
        <p:nvSpPr>
          <p:cNvPr id="25655" name="Rectangle 55"/>
          <p:cNvSpPr>
            <a:spLocks noChangeArrowheads="1"/>
          </p:cNvSpPr>
          <p:nvPr/>
        </p:nvSpPr>
        <p:spPr bwMode="auto">
          <a:xfrm>
            <a:off x="3124200" y="4343400"/>
            <a:ext cx="2286000" cy="1143000"/>
          </a:xfrm>
          <a:prstGeom prst="rect">
            <a:avLst/>
          </a:prstGeom>
          <a:noFill/>
          <a:ln w="9525">
            <a:solidFill>
              <a:srgbClr val="99CC00"/>
            </a:solidFill>
            <a:prstDash val="dash"/>
            <a:miter lim="800000"/>
            <a:headEnd/>
            <a:tailEnd/>
          </a:ln>
        </p:spPr>
        <p:txBody>
          <a:bodyPr wrap="none" anchor="ctr"/>
          <a:lstStyle/>
          <a:p>
            <a:endParaRPr lang="en-US"/>
          </a:p>
        </p:txBody>
      </p:sp>
      <p:sp>
        <p:nvSpPr>
          <p:cNvPr id="25656" name="Oval 56"/>
          <p:cNvSpPr>
            <a:spLocks noChangeArrowheads="1"/>
          </p:cNvSpPr>
          <p:nvPr/>
        </p:nvSpPr>
        <p:spPr bwMode="auto">
          <a:xfrm>
            <a:off x="4191000" y="5029200"/>
            <a:ext cx="381000" cy="1143000"/>
          </a:xfrm>
          <a:prstGeom prst="ellipse">
            <a:avLst/>
          </a:prstGeom>
          <a:noFill/>
          <a:ln w="9525">
            <a:solidFill>
              <a:srgbClr val="99CC00"/>
            </a:solidFill>
            <a:prstDash val="dash"/>
            <a:round/>
            <a:headEnd/>
            <a:tailEnd/>
          </a:ln>
        </p:spPr>
        <p:txBody>
          <a:bodyPr wrap="none" anchor="ctr"/>
          <a:lstStyle/>
          <a:p>
            <a:endParaRPr lang="en-US"/>
          </a:p>
        </p:txBody>
      </p:sp>
      <p:sp>
        <p:nvSpPr>
          <p:cNvPr id="25657" name="Oval 57"/>
          <p:cNvSpPr>
            <a:spLocks noChangeArrowheads="1"/>
          </p:cNvSpPr>
          <p:nvPr/>
        </p:nvSpPr>
        <p:spPr bwMode="auto">
          <a:xfrm>
            <a:off x="3581400" y="5029200"/>
            <a:ext cx="457200" cy="990600"/>
          </a:xfrm>
          <a:prstGeom prst="ellipse">
            <a:avLst/>
          </a:prstGeom>
          <a:noFill/>
          <a:ln w="9525">
            <a:solidFill>
              <a:srgbClr val="99CC00"/>
            </a:solidFill>
            <a:prstDash val="dash"/>
            <a:round/>
            <a:headEnd/>
            <a:tailEnd/>
          </a:ln>
        </p:spPr>
        <p:txBody>
          <a:bodyPr wrap="none" anchor="ctr"/>
          <a:lstStyle/>
          <a:p>
            <a:endParaRPr lang="en-US"/>
          </a:p>
        </p:txBody>
      </p:sp>
      <p:sp>
        <p:nvSpPr>
          <p:cNvPr id="25658" name="Oval 58"/>
          <p:cNvSpPr>
            <a:spLocks noChangeArrowheads="1"/>
          </p:cNvSpPr>
          <p:nvPr/>
        </p:nvSpPr>
        <p:spPr bwMode="auto">
          <a:xfrm>
            <a:off x="4724400" y="5029200"/>
            <a:ext cx="457200" cy="1524000"/>
          </a:xfrm>
          <a:prstGeom prst="ellipse">
            <a:avLst/>
          </a:prstGeom>
          <a:noFill/>
          <a:ln w="9525">
            <a:solidFill>
              <a:srgbClr val="99CC00"/>
            </a:solidFill>
            <a:prstDash val="dash"/>
            <a:round/>
            <a:headEnd/>
            <a:tailEnd/>
          </a:ln>
        </p:spPr>
        <p:txBody>
          <a:bodyPr wrap="none" anchor="ctr"/>
          <a:lstStyle/>
          <a:p>
            <a:endParaRPr lang="en-US"/>
          </a:p>
        </p:txBody>
      </p:sp>
      <p:sp>
        <p:nvSpPr>
          <p:cNvPr id="25659" name="Freeform 59"/>
          <p:cNvSpPr>
            <a:spLocks/>
          </p:cNvSpPr>
          <p:nvPr/>
        </p:nvSpPr>
        <p:spPr bwMode="auto">
          <a:xfrm>
            <a:off x="4335463" y="3319463"/>
            <a:ext cx="1568450" cy="1498600"/>
          </a:xfrm>
          <a:custGeom>
            <a:avLst/>
            <a:gdLst>
              <a:gd name="T0" fmla="*/ 81 w 988"/>
              <a:gd name="T1" fmla="*/ 925 h 944"/>
              <a:gd name="T2" fmla="*/ 296 w 988"/>
              <a:gd name="T3" fmla="*/ 845 h 944"/>
              <a:gd name="T4" fmla="*/ 330 w 988"/>
              <a:gd name="T5" fmla="*/ 653 h 944"/>
              <a:gd name="T6" fmla="*/ 431 w 988"/>
              <a:gd name="T7" fmla="*/ 315 h 944"/>
              <a:gd name="T8" fmla="*/ 635 w 988"/>
              <a:gd name="T9" fmla="*/ 326 h 944"/>
              <a:gd name="T10" fmla="*/ 917 w 988"/>
              <a:gd name="T11" fmla="*/ 292 h 944"/>
              <a:gd name="T12" fmla="*/ 985 w 988"/>
              <a:gd name="T13" fmla="*/ 224 h 944"/>
              <a:gd name="T14" fmla="*/ 973 w 988"/>
              <a:gd name="T15" fmla="*/ 89 h 944"/>
              <a:gd name="T16" fmla="*/ 849 w 988"/>
              <a:gd name="T17" fmla="*/ 32 h 944"/>
              <a:gd name="T18" fmla="*/ 635 w 988"/>
              <a:gd name="T19" fmla="*/ 21 h 944"/>
              <a:gd name="T20" fmla="*/ 307 w 988"/>
              <a:gd name="T21" fmla="*/ 32 h 944"/>
              <a:gd name="T22" fmla="*/ 217 w 988"/>
              <a:gd name="T23" fmla="*/ 55 h 944"/>
              <a:gd name="T24" fmla="*/ 172 w 988"/>
              <a:gd name="T25" fmla="*/ 66 h 944"/>
              <a:gd name="T26" fmla="*/ 81 w 988"/>
              <a:gd name="T27" fmla="*/ 145 h 944"/>
              <a:gd name="T28" fmla="*/ 47 w 988"/>
              <a:gd name="T29" fmla="*/ 315 h 944"/>
              <a:gd name="T30" fmla="*/ 36 w 988"/>
              <a:gd name="T31" fmla="*/ 902 h 944"/>
              <a:gd name="T32" fmla="*/ 81 w 988"/>
              <a:gd name="T33" fmla="*/ 925 h 9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8"/>
              <a:gd name="T52" fmla="*/ 0 h 944"/>
              <a:gd name="T53" fmla="*/ 988 w 988"/>
              <a:gd name="T54" fmla="*/ 944 h 9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8" h="944">
                <a:moveTo>
                  <a:pt x="81" y="925"/>
                </a:moveTo>
                <a:cubicBezTo>
                  <a:pt x="294" y="909"/>
                  <a:pt x="197" y="944"/>
                  <a:pt x="296" y="845"/>
                </a:cubicBezTo>
                <a:cubicBezTo>
                  <a:pt x="318" y="779"/>
                  <a:pt x="322" y="725"/>
                  <a:pt x="330" y="653"/>
                </a:cubicBezTo>
                <a:cubicBezTo>
                  <a:pt x="338" y="467"/>
                  <a:pt x="274" y="366"/>
                  <a:pt x="431" y="315"/>
                </a:cubicBezTo>
                <a:cubicBezTo>
                  <a:pt x="542" y="351"/>
                  <a:pt x="475" y="339"/>
                  <a:pt x="635" y="326"/>
                </a:cubicBezTo>
                <a:cubicBezTo>
                  <a:pt x="728" y="303"/>
                  <a:pt x="824" y="315"/>
                  <a:pt x="917" y="292"/>
                </a:cubicBezTo>
                <a:cubicBezTo>
                  <a:pt x="940" y="269"/>
                  <a:pt x="988" y="256"/>
                  <a:pt x="985" y="224"/>
                </a:cubicBezTo>
                <a:cubicBezTo>
                  <a:pt x="981" y="179"/>
                  <a:pt x="985" y="133"/>
                  <a:pt x="973" y="89"/>
                </a:cubicBezTo>
                <a:cubicBezTo>
                  <a:pt x="962" y="49"/>
                  <a:pt x="882" y="35"/>
                  <a:pt x="849" y="32"/>
                </a:cubicBezTo>
                <a:cubicBezTo>
                  <a:pt x="778" y="26"/>
                  <a:pt x="706" y="25"/>
                  <a:pt x="635" y="21"/>
                </a:cubicBezTo>
                <a:cubicBezTo>
                  <a:pt x="526" y="0"/>
                  <a:pt x="415" y="7"/>
                  <a:pt x="307" y="32"/>
                </a:cubicBezTo>
                <a:cubicBezTo>
                  <a:pt x="277" y="39"/>
                  <a:pt x="247" y="47"/>
                  <a:pt x="217" y="55"/>
                </a:cubicBezTo>
                <a:cubicBezTo>
                  <a:pt x="202" y="59"/>
                  <a:pt x="172" y="66"/>
                  <a:pt x="172" y="66"/>
                </a:cubicBezTo>
                <a:cubicBezTo>
                  <a:pt x="93" y="119"/>
                  <a:pt x="119" y="88"/>
                  <a:pt x="81" y="145"/>
                </a:cubicBezTo>
                <a:cubicBezTo>
                  <a:pt x="70" y="202"/>
                  <a:pt x="62" y="259"/>
                  <a:pt x="47" y="315"/>
                </a:cubicBezTo>
                <a:cubicBezTo>
                  <a:pt x="39" y="495"/>
                  <a:pt x="0" y="722"/>
                  <a:pt x="36" y="902"/>
                </a:cubicBezTo>
                <a:cubicBezTo>
                  <a:pt x="39" y="919"/>
                  <a:pt x="70" y="913"/>
                  <a:pt x="81" y="925"/>
                </a:cubicBezTo>
                <a:close/>
              </a:path>
            </a:pathLst>
          </a:custGeom>
          <a:noFill/>
          <a:ln w="9525">
            <a:solidFill>
              <a:srgbClr val="99CC00"/>
            </a:solidFill>
            <a:prstDash val="dash"/>
            <a:round/>
            <a:headEnd/>
            <a:tailEnd/>
          </a:ln>
        </p:spPr>
        <p:txBody>
          <a:bodyPr wrap="none"/>
          <a:lstStyle/>
          <a:p>
            <a:endParaRPr lang="en-US"/>
          </a:p>
        </p:txBody>
      </p:sp>
      <p:sp>
        <p:nvSpPr>
          <p:cNvPr id="25660" name="Freeform 60"/>
          <p:cNvSpPr>
            <a:spLocks/>
          </p:cNvSpPr>
          <p:nvPr/>
        </p:nvSpPr>
        <p:spPr bwMode="auto">
          <a:xfrm>
            <a:off x="3005138" y="3101975"/>
            <a:ext cx="1225550" cy="1739900"/>
          </a:xfrm>
          <a:custGeom>
            <a:avLst/>
            <a:gdLst>
              <a:gd name="T0" fmla="*/ 27 w 772"/>
              <a:gd name="T1" fmla="*/ 226 h 1096"/>
              <a:gd name="T2" fmla="*/ 72 w 772"/>
              <a:gd name="T3" fmla="*/ 79 h 1096"/>
              <a:gd name="T4" fmla="*/ 83 w 772"/>
              <a:gd name="T5" fmla="*/ 34 h 1096"/>
              <a:gd name="T6" fmla="*/ 163 w 772"/>
              <a:gd name="T7" fmla="*/ 0 h 1096"/>
              <a:gd name="T8" fmla="*/ 513 w 772"/>
              <a:gd name="T9" fmla="*/ 11 h 1096"/>
              <a:gd name="T10" fmla="*/ 659 w 772"/>
              <a:gd name="T11" fmla="*/ 79 h 1096"/>
              <a:gd name="T12" fmla="*/ 750 w 772"/>
              <a:gd name="T13" fmla="*/ 271 h 1096"/>
              <a:gd name="T14" fmla="*/ 772 w 772"/>
              <a:gd name="T15" fmla="*/ 474 h 1096"/>
              <a:gd name="T16" fmla="*/ 761 w 772"/>
              <a:gd name="T17" fmla="*/ 903 h 1096"/>
              <a:gd name="T18" fmla="*/ 705 w 772"/>
              <a:gd name="T19" fmla="*/ 1084 h 1096"/>
              <a:gd name="T20" fmla="*/ 513 w 772"/>
              <a:gd name="T21" fmla="*/ 1016 h 1096"/>
              <a:gd name="T22" fmla="*/ 501 w 772"/>
              <a:gd name="T23" fmla="*/ 971 h 1096"/>
              <a:gd name="T24" fmla="*/ 490 w 772"/>
              <a:gd name="T25" fmla="*/ 937 h 1096"/>
              <a:gd name="T26" fmla="*/ 467 w 772"/>
              <a:gd name="T27" fmla="*/ 847 h 1096"/>
              <a:gd name="T28" fmla="*/ 479 w 772"/>
              <a:gd name="T29" fmla="*/ 632 h 1096"/>
              <a:gd name="T30" fmla="*/ 501 w 772"/>
              <a:gd name="T31" fmla="*/ 587 h 1096"/>
              <a:gd name="T32" fmla="*/ 377 w 772"/>
              <a:gd name="T33" fmla="*/ 260 h 1096"/>
              <a:gd name="T34" fmla="*/ 242 w 772"/>
              <a:gd name="T35" fmla="*/ 248 h 1096"/>
              <a:gd name="T36" fmla="*/ 185 w 772"/>
              <a:gd name="T37" fmla="*/ 271 h 1096"/>
              <a:gd name="T38" fmla="*/ 151 w 772"/>
              <a:gd name="T39" fmla="*/ 282 h 1096"/>
              <a:gd name="T40" fmla="*/ 16 w 772"/>
              <a:gd name="T41" fmla="*/ 260 h 1096"/>
              <a:gd name="T42" fmla="*/ 4 w 772"/>
              <a:gd name="T43" fmla="*/ 226 h 1096"/>
              <a:gd name="T44" fmla="*/ 27 w 772"/>
              <a:gd name="T45" fmla="*/ 226 h 10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72"/>
              <a:gd name="T70" fmla="*/ 0 h 1096"/>
              <a:gd name="T71" fmla="*/ 772 w 772"/>
              <a:gd name="T72" fmla="*/ 1096 h 109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72" h="1096">
                <a:moveTo>
                  <a:pt x="27" y="226"/>
                </a:moveTo>
                <a:cubicBezTo>
                  <a:pt x="39" y="176"/>
                  <a:pt x="60" y="129"/>
                  <a:pt x="72" y="79"/>
                </a:cubicBezTo>
                <a:cubicBezTo>
                  <a:pt x="76" y="64"/>
                  <a:pt x="74" y="47"/>
                  <a:pt x="83" y="34"/>
                </a:cubicBezTo>
                <a:cubicBezTo>
                  <a:pt x="99" y="10"/>
                  <a:pt x="139" y="6"/>
                  <a:pt x="163" y="0"/>
                </a:cubicBezTo>
                <a:cubicBezTo>
                  <a:pt x="280" y="4"/>
                  <a:pt x="396" y="4"/>
                  <a:pt x="513" y="11"/>
                </a:cubicBezTo>
                <a:cubicBezTo>
                  <a:pt x="561" y="14"/>
                  <a:pt x="612" y="63"/>
                  <a:pt x="659" y="79"/>
                </a:cubicBezTo>
                <a:cubicBezTo>
                  <a:pt x="706" y="148"/>
                  <a:pt x="739" y="188"/>
                  <a:pt x="750" y="271"/>
                </a:cubicBezTo>
                <a:cubicBezTo>
                  <a:pt x="759" y="339"/>
                  <a:pt x="772" y="474"/>
                  <a:pt x="772" y="474"/>
                </a:cubicBezTo>
                <a:cubicBezTo>
                  <a:pt x="768" y="617"/>
                  <a:pt x="767" y="760"/>
                  <a:pt x="761" y="903"/>
                </a:cubicBezTo>
                <a:cubicBezTo>
                  <a:pt x="758" y="962"/>
                  <a:pt x="767" y="1064"/>
                  <a:pt x="705" y="1084"/>
                </a:cubicBezTo>
                <a:cubicBezTo>
                  <a:pt x="596" y="1075"/>
                  <a:pt x="565" y="1096"/>
                  <a:pt x="513" y="1016"/>
                </a:cubicBezTo>
                <a:cubicBezTo>
                  <a:pt x="509" y="1001"/>
                  <a:pt x="505" y="986"/>
                  <a:pt x="501" y="971"/>
                </a:cubicBezTo>
                <a:cubicBezTo>
                  <a:pt x="498" y="960"/>
                  <a:pt x="493" y="948"/>
                  <a:pt x="490" y="937"/>
                </a:cubicBezTo>
                <a:cubicBezTo>
                  <a:pt x="482" y="907"/>
                  <a:pt x="467" y="847"/>
                  <a:pt x="467" y="847"/>
                </a:cubicBezTo>
                <a:cubicBezTo>
                  <a:pt x="471" y="775"/>
                  <a:pt x="470" y="703"/>
                  <a:pt x="479" y="632"/>
                </a:cubicBezTo>
                <a:cubicBezTo>
                  <a:pt x="481" y="615"/>
                  <a:pt x="500" y="604"/>
                  <a:pt x="501" y="587"/>
                </a:cubicBezTo>
                <a:cubicBezTo>
                  <a:pt x="505" y="488"/>
                  <a:pt x="523" y="288"/>
                  <a:pt x="377" y="260"/>
                </a:cubicBezTo>
                <a:cubicBezTo>
                  <a:pt x="333" y="252"/>
                  <a:pt x="287" y="252"/>
                  <a:pt x="242" y="248"/>
                </a:cubicBezTo>
                <a:cubicBezTo>
                  <a:pt x="149" y="226"/>
                  <a:pt x="228" y="228"/>
                  <a:pt x="185" y="271"/>
                </a:cubicBezTo>
                <a:cubicBezTo>
                  <a:pt x="177" y="279"/>
                  <a:pt x="162" y="278"/>
                  <a:pt x="151" y="282"/>
                </a:cubicBezTo>
                <a:cubicBezTo>
                  <a:pt x="106" y="275"/>
                  <a:pt x="59" y="276"/>
                  <a:pt x="16" y="260"/>
                </a:cubicBezTo>
                <a:cubicBezTo>
                  <a:pt x="5" y="256"/>
                  <a:pt x="0" y="237"/>
                  <a:pt x="4" y="226"/>
                </a:cubicBezTo>
                <a:cubicBezTo>
                  <a:pt x="6" y="219"/>
                  <a:pt x="19" y="226"/>
                  <a:pt x="27" y="226"/>
                </a:cubicBezTo>
                <a:close/>
              </a:path>
            </a:pathLst>
          </a:custGeom>
          <a:noFill/>
          <a:ln w="9525">
            <a:solidFill>
              <a:srgbClr val="99CC00"/>
            </a:solidFill>
            <a:prstDash val="dash"/>
            <a:round/>
            <a:headEnd/>
            <a:tailEnd/>
          </a:ln>
        </p:spPr>
        <p:txBody>
          <a:bodyPr wrap="none"/>
          <a:lstStyle/>
          <a:p>
            <a:endParaRPr lang="en-US"/>
          </a:p>
        </p:txBody>
      </p:sp>
      <p:sp>
        <p:nvSpPr>
          <p:cNvPr id="25661" name="Oval 61"/>
          <p:cNvSpPr>
            <a:spLocks noChangeArrowheads="1"/>
          </p:cNvSpPr>
          <p:nvPr/>
        </p:nvSpPr>
        <p:spPr bwMode="auto">
          <a:xfrm>
            <a:off x="3048000" y="3581400"/>
            <a:ext cx="609600" cy="381000"/>
          </a:xfrm>
          <a:prstGeom prst="ellipse">
            <a:avLst/>
          </a:prstGeom>
          <a:noFill/>
          <a:ln w="9525">
            <a:solidFill>
              <a:srgbClr val="99CC00"/>
            </a:solidFill>
            <a:prstDash val="dash"/>
            <a:round/>
            <a:headEnd/>
            <a:tailEnd/>
          </a:ln>
        </p:spPr>
        <p:txBody>
          <a:bodyPr wrap="none" anchor="ctr"/>
          <a:lstStyle/>
          <a:p>
            <a:endParaRPr lang="en-US"/>
          </a:p>
        </p:txBody>
      </p:sp>
      <p:sp>
        <p:nvSpPr>
          <p:cNvPr id="25663" name="Text Box 63"/>
          <p:cNvSpPr txBox="1">
            <a:spLocks noChangeArrowheads="1"/>
          </p:cNvSpPr>
          <p:nvPr/>
        </p:nvSpPr>
        <p:spPr bwMode="auto">
          <a:xfrm>
            <a:off x="228600" y="4572000"/>
            <a:ext cx="2638425" cy="1311275"/>
          </a:xfrm>
          <a:prstGeom prst="rect">
            <a:avLst/>
          </a:prstGeom>
          <a:noFill/>
          <a:ln w="9525">
            <a:noFill/>
            <a:miter lim="800000"/>
            <a:headEnd/>
            <a:tailEnd/>
          </a:ln>
        </p:spPr>
        <p:txBody>
          <a:bodyPr wrap="none">
            <a:spAutoFit/>
          </a:bodyPr>
          <a:lstStyle/>
          <a:p>
            <a:r>
              <a:rPr lang="es-ES_tradnl" sz="2000" b="1">
                <a:latin typeface="Comic Sans MS" pitchFamily="66" charset="0"/>
              </a:rPr>
              <a:t>LAS FRONTERAS </a:t>
            </a:r>
          </a:p>
          <a:p>
            <a:r>
              <a:rPr lang="es-ES_tradnl" sz="2000" b="1">
                <a:latin typeface="Comic Sans MS" pitchFamily="66" charset="0"/>
              </a:rPr>
              <a:t>DE LAS ZONAS SE</a:t>
            </a:r>
          </a:p>
          <a:p>
            <a:r>
              <a:rPr lang="es-ES_tradnl" sz="2000" b="1">
                <a:latin typeface="Comic Sans MS" pitchFamily="66" charset="0"/>
              </a:rPr>
              <a:t>DEFINEN POR LA</a:t>
            </a:r>
          </a:p>
          <a:p>
            <a:r>
              <a:rPr lang="es-ES_tradnl" sz="2000" b="1">
                <a:latin typeface="Comic Sans MS" pitchFamily="66" charset="0"/>
              </a:rPr>
              <a:t>POSICION DE TC’s</a:t>
            </a:r>
            <a:endParaRPr lang="es-ES" sz="2000" b="1">
              <a:latin typeface="Comic Sans MS" pitchFamily="66" charset="0"/>
            </a:endParaRPr>
          </a:p>
        </p:txBody>
      </p:sp>
      <p:sp>
        <p:nvSpPr>
          <p:cNvPr id="25664" name="Text Box 64"/>
          <p:cNvSpPr txBox="1">
            <a:spLocks noChangeArrowheads="1"/>
          </p:cNvSpPr>
          <p:nvPr/>
        </p:nvSpPr>
        <p:spPr bwMode="auto">
          <a:xfrm>
            <a:off x="6019800" y="4572000"/>
            <a:ext cx="2581275" cy="1920875"/>
          </a:xfrm>
          <a:prstGeom prst="rect">
            <a:avLst/>
          </a:prstGeom>
          <a:noFill/>
          <a:ln w="9525">
            <a:noFill/>
            <a:miter lim="800000"/>
            <a:headEnd/>
            <a:tailEnd/>
          </a:ln>
        </p:spPr>
        <p:txBody>
          <a:bodyPr wrap="none">
            <a:spAutoFit/>
          </a:bodyPr>
          <a:lstStyle/>
          <a:p>
            <a:r>
              <a:rPr lang="es-ES_tradnl" sz="2000" b="1">
                <a:latin typeface="Comic Sans MS" pitchFamily="66" charset="0"/>
              </a:rPr>
              <a:t>LOS TRASLAPES </a:t>
            </a:r>
          </a:p>
          <a:p>
            <a:r>
              <a:rPr lang="es-ES_tradnl" sz="2000" b="1">
                <a:latin typeface="Comic Sans MS" pitchFamily="66" charset="0"/>
              </a:rPr>
              <a:t>ENTRE ZONAS SE</a:t>
            </a:r>
          </a:p>
          <a:p>
            <a:r>
              <a:rPr lang="es-ES_tradnl" sz="2000" b="1">
                <a:latin typeface="Comic Sans MS" pitchFamily="66" charset="0"/>
              </a:rPr>
              <a:t>DAN CUANDO SE</a:t>
            </a:r>
          </a:p>
          <a:p>
            <a:r>
              <a:rPr lang="es-ES_tradnl" sz="2000" b="1">
                <a:latin typeface="Comic Sans MS" pitchFamily="66" charset="0"/>
              </a:rPr>
              <a:t>TIENEN TC’s EN </a:t>
            </a:r>
          </a:p>
          <a:p>
            <a:r>
              <a:rPr lang="es-ES_tradnl" sz="2000" b="1">
                <a:latin typeface="Comic Sans MS" pitchFamily="66" charset="0"/>
              </a:rPr>
              <a:t>AMBOS LADOS DE</a:t>
            </a:r>
          </a:p>
          <a:p>
            <a:r>
              <a:rPr lang="es-ES_tradnl" sz="2000" b="1">
                <a:latin typeface="Comic Sans MS" pitchFamily="66" charset="0"/>
              </a:rPr>
              <a:t>LOS 52’s</a:t>
            </a:r>
            <a:endParaRPr lang="es-ES" sz="20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49"/>
                                        </p:tgtEl>
                                        <p:attrNameLst>
                                          <p:attrName>style.visibility</p:attrName>
                                        </p:attrNameLst>
                                      </p:cBhvr>
                                      <p:to>
                                        <p:strVal val="visible"/>
                                      </p:to>
                                    </p:set>
                                    <p:anim calcmode="lin" valueType="num">
                                      <p:cBhvr additive="base">
                                        <p:cTn id="13" dur="500" fill="hold"/>
                                        <p:tgtEl>
                                          <p:spTgt spid="25649"/>
                                        </p:tgtEl>
                                        <p:attrNameLst>
                                          <p:attrName>ppt_x</p:attrName>
                                        </p:attrNameLst>
                                      </p:cBhvr>
                                      <p:tavLst>
                                        <p:tav tm="0">
                                          <p:val>
                                            <p:strVal val="0-#ppt_w/2"/>
                                          </p:val>
                                        </p:tav>
                                        <p:tav tm="100000">
                                          <p:val>
                                            <p:strVal val="#ppt_x"/>
                                          </p:val>
                                        </p:tav>
                                      </p:tavLst>
                                    </p:anim>
                                    <p:anim calcmode="lin" valueType="num">
                                      <p:cBhvr additive="base">
                                        <p:cTn id="14" dur="500" fill="hold"/>
                                        <p:tgtEl>
                                          <p:spTgt spid="2564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25652"/>
                                        </p:tgtEl>
                                        <p:attrNameLst>
                                          <p:attrName>style.visibility</p:attrName>
                                        </p:attrNameLst>
                                      </p:cBhvr>
                                      <p:to>
                                        <p:strVal val="visible"/>
                                      </p:to>
                                    </p:set>
                                    <p:anim calcmode="lin" valueType="num">
                                      <p:cBhvr additive="base">
                                        <p:cTn id="18" dur="500" fill="hold"/>
                                        <p:tgtEl>
                                          <p:spTgt spid="25652"/>
                                        </p:tgtEl>
                                        <p:attrNameLst>
                                          <p:attrName>ppt_x</p:attrName>
                                        </p:attrNameLst>
                                      </p:cBhvr>
                                      <p:tavLst>
                                        <p:tav tm="0">
                                          <p:val>
                                            <p:strVal val="0-#ppt_w/2"/>
                                          </p:val>
                                        </p:tav>
                                        <p:tav tm="100000">
                                          <p:val>
                                            <p:strVal val="#ppt_x"/>
                                          </p:val>
                                        </p:tav>
                                      </p:tavLst>
                                    </p:anim>
                                    <p:anim calcmode="lin" valueType="num">
                                      <p:cBhvr additive="base">
                                        <p:cTn id="19" dur="500" fill="hold"/>
                                        <p:tgtEl>
                                          <p:spTgt spid="256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5650"/>
                                        </p:tgtEl>
                                        <p:attrNameLst>
                                          <p:attrName>style.visibility</p:attrName>
                                        </p:attrNameLst>
                                      </p:cBhvr>
                                      <p:to>
                                        <p:strVal val="visible"/>
                                      </p:to>
                                    </p:set>
                                    <p:anim calcmode="lin" valueType="num">
                                      <p:cBhvr additive="base">
                                        <p:cTn id="24" dur="500" fill="hold"/>
                                        <p:tgtEl>
                                          <p:spTgt spid="25650"/>
                                        </p:tgtEl>
                                        <p:attrNameLst>
                                          <p:attrName>ppt_x</p:attrName>
                                        </p:attrNameLst>
                                      </p:cBhvr>
                                      <p:tavLst>
                                        <p:tav tm="0">
                                          <p:val>
                                            <p:strVal val="0-#ppt_w/2"/>
                                          </p:val>
                                        </p:tav>
                                        <p:tav tm="100000">
                                          <p:val>
                                            <p:strVal val="#ppt_x"/>
                                          </p:val>
                                        </p:tav>
                                      </p:tavLst>
                                    </p:anim>
                                    <p:anim calcmode="lin" valueType="num">
                                      <p:cBhvr additive="base">
                                        <p:cTn id="25" dur="500" fill="hold"/>
                                        <p:tgtEl>
                                          <p:spTgt spid="25650"/>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25651"/>
                                        </p:tgtEl>
                                        <p:attrNameLst>
                                          <p:attrName>style.visibility</p:attrName>
                                        </p:attrNameLst>
                                      </p:cBhvr>
                                      <p:to>
                                        <p:strVal val="visible"/>
                                      </p:to>
                                    </p:set>
                                    <p:anim calcmode="lin" valueType="num">
                                      <p:cBhvr additive="base">
                                        <p:cTn id="29" dur="500" fill="hold"/>
                                        <p:tgtEl>
                                          <p:spTgt spid="25651"/>
                                        </p:tgtEl>
                                        <p:attrNameLst>
                                          <p:attrName>ppt_x</p:attrName>
                                        </p:attrNameLst>
                                      </p:cBhvr>
                                      <p:tavLst>
                                        <p:tav tm="0">
                                          <p:val>
                                            <p:strVal val="0-#ppt_w/2"/>
                                          </p:val>
                                        </p:tav>
                                        <p:tav tm="100000">
                                          <p:val>
                                            <p:strVal val="#ppt_x"/>
                                          </p:val>
                                        </p:tav>
                                      </p:tavLst>
                                    </p:anim>
                                    <p:anim calcmode="lin" valueType="num">
                                      <p:cBhvr additive="base">
                                        <p:cTn id="30" dur="500" fill="hold"/>
                                        <p:tgtEl>
                                          <p:spTgt spid="25651"/>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8" fill="hold" grpId="0" nodeType="afterEffect">
                                  <p:stCondLst>
                                    <p:cond delay="0"/>
                                  </p:stCondLst>
                                  <p:childTnLst>
                                    <p:set>
                                      <p:cBhvr>
                                        <p:cTn id="33" dur="1" fill="hold">
                                          <p:stCondLst>
                                            <p:cond delay="0"/>
                                          </p:stCondLst>
                                        </p:cTn>
                                        <p:tgtEl>
                                          <p:spTgt spid="25655"/>
                                        </p:tgtEl>
                                        <p:attrNameLst>
                                          <p:attrName>style.visibility</p:attrName>
                                        </p:attrNameLst>
                                      </p:cBhvr>
                                      <p:to>
                                        <p:strVal val="visible"/>
                                      </p:to>
                                    </p:set>
                                    <p:anim calcmode="lin" valueType="num">
                                      <p:cBhvr additive="base">
                                        <p:cTn id="34" dur="500" fill="hold"/>
                                        <p:tgtEl>
                                          <p:spTgt spid="25655"/>
                                        </p:tgtEl>
                                        <p:attrNameLst>
                                          <p:attrName>ppt_x</p:attrName>
                                        </p:attrNameLst>
                                      </p:cBhvr>
                                      <p:tavLst>
                                        <p:tav tm="0">
                                          <p:val>
                                            <p:strVal val="0-#ppt_w/2"/>
                                          </p:val>
                                        </p:tav>
                                        <p:tav tm="100000">
                                          <p:val>
                                            <p:strVal val="#ppt_x"/>
                                          </p:val>
                                        </p:tav>
                                      </p:tavLst>
                                    </p:anim>
                                    <p:anim calcmode="lin" valueType="num">
                                      <p:cBhvr additive="base">
                                        <p:cTn id="35" dur="500" fill="hold"/>
                                        <p:tgtEl>
                                          <p:spTgt spid="2565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25653"/>
                                        </p:tgtEl>
                                        <p:attrNameLst>
                                          <p:attrName>style.visibility</p:attrName>
                                        </p:attrNameLst>
                                      </p:cBhvr>
                                      <p:to>
                                        <p:strVal val="visible"/>
                                      </p:to>
                                    </p:set>
                                    <p:anim calcmode="lin" valueType="num">
                                      <p:cBhvr additive="base">
                                        <p:cTn id="40" dur="500" fill="hold"/>
                                        <p:tgtEl>
                                          <p:spTgt spid="25653"/>
                                        </p:tgtEl>
                                        <p:attrNameLst>
                                          <p:attrName>ppt_x</p:attrName>
                                        </p:attrNameLst>
                                      </p:cBhvr>
                                      <p:tavLst>
                                        <p:tav tm="0">
                                          <p:val>
                                            <p:strVal val="0-#ppt_w/2"/>
                                          </p:val>
                                        </p:tav>
                                        <p:tav tm="100000">
                                          <p:val>
                                            <p:strVal val="#ppt_x"/>
                                          </p:val>
                                        </p:tav>
                                      </p:tavLst>
                                    </p:anim>
                                    <p:anim calcmode="lin" valueType="num">
                                      <p:cBhvr additive="base">
                                        <p:cTn id="41" dur="500" fill="hold"/>
                                        <p:tgtEl>
                                          <p:spTgt spid="25653"/>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8" fill="hold" grpId="0" nodeType="afterEffect">
                                  <p:stCondLst>
                                    <p:cond delay="0"/>
                                  </p:stCondLst>
                                  <p:childTnLst>
                                    <p:set>
                                      <p:cBhvr>
                                        <p:cTn id="44" dur="1" fill="hold">
                                          <p:stCondLst>
                                            <p:cond delay="0"/>
                                          </p:stCondLst>
                                        </p:cTn>
                                        <p:tgtEl>
                                          <p:spTgt spid="25659"/>
                                        </p:tgtEl>
                                        <p:attrNameLst>
                                          <p:attrName>style.visibility</p:attrName>
                                        </p:attrNameLst>
                                      </p:cBhvr>
                                      <p:to>
                                        <p:strVal val="visible"/>
                                      </p:to>
                                    </p:set>
                                    <p:anim calcmode="lin" valueType="num">
                                      <p:cBhvr additive="base">
                                        <p:cTn id="45" dur="500" fill="hold"/>
                                        <p:tgtEl>
                                          <p:spTgt spid="25659"/>
                                        </p:tgtEl>
                                        <p:attrNameLst>
                                          <p:attrName>ppt_x</p:attrName>
                                        </p:attrNameLst>
                                      </p:cBhvr>
                                      <p:tavLst>
                                        <p:tav tm="0">
                                          <p:val>
                                            <p:strVal val="0-#ppt_w/2"/>
                                          </p:val>
                                        </p:tav>
                                        <p:tav tm="100000">
                                          <p:val>
                                            <p:strVal val="#ppt_x"/>
                                          </p:val>
                                        </p:tav>
                                      </p:tavLst>
                                    </p:anim>
                                    <p:anim calcmode="lin" valueType="num">
                                      <p:cBhvr additive="base">
                                        <p:cTn id="46" dur="500" fill="hold"/>
                                        <p:tgtEl>
                                          <p:spTgt spid="25659"/>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8" fill="hold" grpId="0" nodeType="afterEffect">
                                  <p:stCondLst>
                                    <p:cond delay="0"/>
                                  </p:stCondLst>
                                  <p:childTnLst>
                                    <p:set>
                                      <p:cBhvr>
                                        <p:cTn id="49" dur="1" fill="hold">
                                          <p:stCondLst>
                                            <p:cond delay="0"/>
                                          </p:stCondLst>
                                        </p:cTn>
                                        <p:tgtEl>
                                          <p:spTgt spid="25660"/>
                                        </p:tgtEl>
                                        <p:attrNameLst>
                                          <p:attrName>style.visibility</p:attrName>
                                        </p:attrNameLst>
                                      </p:cBhvr>
                                      <p:to>
                                        <p:strVal val="visible"/>
                                      </p:to>
                                    </p:set>
                                    <p:anim calcmode="lin" valueType="num">
                                      <p:cBhvr additive="base">
                                        <p:cTn id="50" dur="500" fill="hold"/>
                                        <p:tgtEl>
                                          <p:spTgt spid="25660"/>
                                        </p:tgtEl>
                                        <p:attrNameLst>
                                          <p:attrName>ppt_x</p:attrName>
                                        </p:attrNameLst>
                                      </p:cBhvr>
                                      <p:tavLst>
                                        <p:tav tm="0">
                                          <p:val>
                                            <p:strVal val="0-#ppt_w/2"/>
                                          </p:val>
                                        </p:tav>
                                        <p:tav tm="100000">
                                          <p:val>
                                            <p:strVal val="#ppt_x"/>
                                          </p:val>
                                        </p:tav>
                                      </p:tavLst>
                                    </p:anim>
                                    <p:anim calcmode="lin" valueType="num">
                                      <p:cBhvr additive="base">
                                        <p:cTn id="51" dur="500" fill="hold"/>
                                        <p:tgtEl>
                                          <p:spTgt spid="25660"/>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25656"/>
                                        </p:tgtEl>
                                        <p:attrNameLst>
                                          <p:attrName>style.visibility</p:attrName>
                                        </p:attrNameLst>
                                      </p:cBhvr>
                                      <p:to>
                                        <p:strVal val="visible"/>
                                      </p:to>
                                    </p:set>
                                    <p:anim calcmode="lin" valueType="num">
                                      <p:cBhvr additive="base">
                                        <p:cTn id="56" dur="500" fill="hold"/>
                                        <p:tgtEl>
                                          <p:spTgt spid="25656"/>
                                        </p:tgtEl>
                                        <p:attrNameLst>
                                          <p:attrName>ppt_x</p:attrName>
                                        </p:attrNameLst>
                                      </p:cBhvr>
                                      <p:tavLst>
                                        <p:tav tm="0">
                                          <p:val>
                                            <p:strVal val="0-#ppt_w/2"/>
                                          </p:val>
                                        </p:tav>
                                        <p:tav tm="100000">
                                          <p:val>
                                            <p:strVal val="#ppt_x"/>
                                          </p:val>
                                        </p:tav>
                                      </p:tavLst>
                                    </p:anim>
                                    <p:anim calcmode="lin" valueType="num">
                                      <p:cBhvr additive="base">
                                        <p:cTn id="57" dur="500" fill="hold"/>
                                        <p:tgtEl>
                                          <p:spTgt spid="25656"/>
                                        </p:tgtEl>
                                        <p:attrNameLst>
                                          <p:attrName>ppt_y</p:attrName>
                                        </p:attrNameLst>
                                      </p:cBhvr>
                                      <p:tavLst>
                                        <p:tav tm="0">
                                          <p:val>
                                            <p:strVal val="#ppt_y"/>
                                          </p:val>
                                        </p:tav>
                                        <p:tav tm="100000">
                                          <p:val>
                                            <p:strVal val="#ppt_y"/>
                                          </p:val>
                                        </p:tav>
                                      </p:tavLst>
                                    </p:anim>
                                  </p:childTnLst>
                                </p:cTn>
                              </p:par>
                            </p:childTnLst>
                          </p:cTn>
                        </p:par>
                        <p:par>
                          <p:cTn id="58" fill="hold">
                            <p:stCondLst>
                              <p:cond delay="500"/>
                            </p:stCondLst>
                            <p:childTnLst>
                              <p:par>
                                <p:cTn id="59" presetID="2" presetClass="entr" presetSubtype="8" fill="hold" grpId="0" nodeType="afterEffect">
                                  <p:stCondLst>
                                    <p:cond delay="0"/>
                                  </p:stCondLst>
                                  <p:childTnLst>
                                    <p:set>
                                      <p:cBhvr>
                                        <p:cTn id="60" dur="1" fill="hold">
                                          <p:stCondLst>
                                            <p:cond delay="0"/>
                                          </p:stCondLst>
                                        </p:cTn>
                                        <p:tgtEl>
                                          <p:spTgt spid="25661"/>
                                        </p:tgtEl>
                                        <p:attrNameLst>
                                          <p:attrName>style.visibility</p:attrName>
                                        </p:attrNameLst>
                                      </p:cBhvr>
                                      <p:to>
                                        <p:strVal val="visible"/>
                                      </p:to>
                                    </p:set>
                                    <p:anim calcmode="lin" valueType="num">
                                      <p:cBhvr additive="base">
                                        <p:cTn id="61" dur="500" fill="hold"/>
                                        <p:tgtEl>
                                          <p:spTgt spid="25661"/>
                                        </p:tgtEl>
                                        <p:attrNameLst>
                                          <p:attrName>ppt_x</p:attrName>
                                        </p:attrNameLst>
                                      </p:cBhvr>
                                      <p:tavLst>
                                        <p:tav tm="0">
                                          <p:val>
                                            <p:strVal val="0-#ppt_w/2"/>
                                          </p:val>
                                        </p:tav>
                                        <p:tav tm="100000">
                                          <p:val>
                                            <p:strVal val="#ppt_x"/>
                                          </p:val>
                                        </p:tav>
                                      </p:tavLst>
                                    </p:anim>
                                    <p:anim calcmode="lin" valueType="num">
                                      <p:cBhvr additive="base">
                                        <p:cTn id="62" dur="500" fill="hold"/>
                                        <p:tgtEl>
                                          <p:spTgt spid="2566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5657"/>
                                        </p:tgtEl>
                                        <p:attrNameLst>
                                          <p:attrName>style.visibility</p:attrName>
                                        </p:attrNameLst>
                                      </p:cBhvr>
                                      <p:to>
                                        <p:strVal val="visible"/>
                                      </p:to>
                                    </p:set>
                                    <p:anim calcmode="lin" valueType="num">
                                      <p:cBhvr additive="base">
                                        <p:cTn id="67" dur="500" fill="hold"/>
                                        <p:tgtEl>
                                          <p:spTgt spid="25657"/>
                                        </p:tgtEl>
                                        <p:attrNameLst>
                                          <p:attrName>ppt_x</p:attrName>
                                        </p:attrNameLst>
                                      </p:cBhvr>
                                      <p:tavLst>
                                        <p:tav tm="0">
                                          <p:val>
                                            <p:strVal val="0-#ppt_w/2"/>
                                          </p:val>
                                        </p:tav>
                                        <p:tav tm="100000">
                                          <p:val>
                                            <p:strVal val="#ppt_x"/>
                                          </p:val>
                                        </p:tav>
                                      </p:tavLst>
                                    </p:anim>
                                    <p:anim calcmode="lin" valueType="num">
                                      <p:cBhvr additive="base">
                                        <p:cTn id="68" dur="500" fill="hold"/>
                                        <p:tgtEl>
                                          <p:spTgt spid="25657"/>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5658"/>
                                        </p:tgtEl>
                                        <p:attrNameLst>
                                          <p:attrName>style.visibility</p:attrName>
                                        </p:attrNameLst>
                                      </p:cBhvr>
                                      <p:to>
                                        <p:strVal val="visible"/>
                                      </p:to>
                                    </p:set>
                                    <p:anim calcmode="lin" valueType="num">
                                      <p:cBhvr additive="base">
                                        <p:cTn id="73" dur="500" fill="hold"/>
                                        <p:tgtEl>
                                          <p:spTgt spid="25658"/>
                                        </p:tgtEl>
                                        <p:attrNameLst>
                                          <p:attrName>ppt_x</p:attrName>
                                        </p:attrNameLst>
                                      </p:cBhvr>
                                      <p:tavLst>
                                        <p:tav tm="0">
                                          <p:val>
                                            <p:strVal val="0-#ppt_w/2"/>
                                          </p:val>
                                        </p:tav>
                                        <p:tav tm="100000">
                                          <p:val>
                                            <p:strVal val="#ppt_x"/>
                                          </p:val>
                                        </p:tav>
                                      </p:tavLst>
                                    </p:anim>
                                    <p:anim calcmode="lin" valueType="num">
                                      <p:cBhvr additive="base">
                                        <p:cTn id="74" dur="500" fill="hold"/>
                                        <p:tgtEl>
                                          <p:spTgt spid="25658"/>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5663"/>
                                        </p:tgtEl>
                                        <p:attrNameLst>
                                          <p:attrName>style.visibility</p:attrName>
                                        </p:attrNameLst>
                                      </p:cBhvr>
                                      <p:to>
                                        <p:strVal val="visible"/>
                                      </p:to>
                                    </p:set>
                                    <p:anim calcmode="lin" valueType="num">
                                      <p:cBhvr additive="base">
                                        <p:cTn id="79" dur="500" fill="hold"/>
                                        <p:tgtEl>
                                          <p:spTgt spid="25663"/>
                                        </p:tgtEl>
                                        <p:attrNameLst>
                                          <p:attrName>ppt_x</p:attrName>
                                        </p:attrNameLst>
                                      </p:cBhvr>
                                      <p:tavLst>
                                        <p:tav tm="0">
                                          <p:val>
                                            <p:strVal val="0-#ppt_w/2"/>
                                          </p:val>
                                        </p:tav>
                                        <p:tav tm="100000">
                                          <p:val>
                                            <p:strVal val="#ppt_x"/>
                                          </p:val>
                                        </p:tav>
                                      </p:tavLst>
                                    </p:anim>
                                    <p:anim calcmode="lin" valueType="num">
                                      <p:cBhvr additive="base">
                                        <p:cTn id="80" dur="500" fill="hold"/>
                                        <p:tgtEl>
                                          <p:spTgt spid="25663"/>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5664"/>
                                        </p:tgtEl>
                                        <p:attrNameLst>
                                          <p:attrName>style.visibility</p:attrName>
                                        </p:attrNameLst>
                                      </p:cBhvr>
                                      <p:to>
                                        <p:strVal val="visible"/>
                                      </p:to>
                                    </p:set>
                                    <p:anim calcmode="lin" valueType="num">
                                      <p:cBhvr additive="base">
                                        <p:cTn id="85" dur="500" fill="hold"/>
                                        <p:tgtEl>
                                          <p:spTgt spid="25664"/>
                                        </p:tgtEl>
                                        <p:attrNameLst>
                                          <p:attrName>ppt_x</p:attrName>
                                        </p:attrNameLst>
                                      </p:cBhvr>
                                      <p:tavLst>
                                        <p:tav tm="0">
                                          <p:val>
                                            <p:strVal val="0-#ppt_w/2"/>
                                          </p:val>
                                        </p:tav>
                                        <p:tav tm="100000">
                                          <p:val>
                                            <p:strVal val="#ppt_x"/>
                                          </p:val>
                                        </p:tav>
                                      </p:tavLst>
                                    </p:anim>
                                    <p:anim calcmode="lin" valueType="num">
                                      <p:cBhvr additive="base">
                                        <p:cTn id="86" dur="500" fill="hold"/>
                                        <p:tgtEl>
                                          <p:spTgt spid="256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autoUpdateAnimBg="0"/>
      <p:bldP spid="25649" grpId="0" animBg="1"/>
      <p:bldP spid="25650" grpId="0" animBg="1"/>
      <p:bldP spid="25651" grpId="0" animBg="1"/>
      <p:bldP spid="25652" grpId="0" animBg="1"/>
      <p:bldP spid="25653" grpId="0" animBg="1"/>
      <p:bldP spid="25655" grpId="0" animBg="1"/>
      <p:bldP spid="25656" grpId="0" animBg="1"/>
      <p:bldP spid="25657" grpId="0" animBg="1"/>
      <p:bldP spid="25658" grpId="0" animBg="1"/>
      <p:bldP spid="25659" grpId="0" animBg="1"/>
      <p:bldP spid="25660" grpId="0" animBg="1"/>
      <p:bldP spid="25661" grpId="0" animBg="1"/>
      <p:bldP spid="25663" grpId="0" autoUpdateAnimBg="0"/>
      <p:bldP spid="2566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18435" name="Text Box 3"/>
          <p:cNvSpPr txBox="1">
            <a:spLocks noChangeArrowheads="1"/>
          </p:cNvSpPr>
          <p:nvPr/>
        </p:nvSpPr>
        <p:spPr bwMode="auto">
          <a:xfrm>
            <a:off x="179388" y="908050"/>
            <a:ext cx="6915150" cy="366713"/>
          </a:xfrm>
          <a:prstGeom prst="rect">
            <a:avLst/>
          </a:prstGeom>
          <a:noFill/>
          <a:ln w="9525">
            <a:noFill/>
            <a:miter lim="800000"/>
            <a:headEnd/>
            <a:tailEnd/>
          </a:ln>
        </p:spPr>
        <p:txBody>
          <a:bodyPr wrap="none" anchor="ctr">
            <a:spAutoFit/>
          </a:bodyPr>
          <a:lstStyle/>
          <a:p>
            <a:pPr algn="ctr" eaLnBrk="0" hangingPunct="0">
              <a:spcBef>
                <a:spcPct val="50000"/>
              </a:spcBef>
            </a:pPr>
            <a:r>
              <a:rPr lang="en-US" sz="1800" b="1">
                <a:solidFill>
                  <a:srgbClr val="FFFF00"/>
                </a:solidFill>
                <a:latin typeface="Comic Sans MS" pitchFamily="66" charset="0"/>
              </a:rPr>
              <a:t>CONSIDERACIONES GENERALES PARA FALLAS EN SEP´S</a:t>
            </a:r>
            <a:endParaRPr lang="en-US" sz="1800" b="1">
              <a:solidFill>
                <a:srgbClr val="FFFF00"/>
              </a:solidFill>
            </a:endParaRPr>
          </a:p>
        </p:txBody>
      </p:sp>
      <p:sp>
        <p:nvSpPr>
          <p:cNvPr id="18436" name="Rectangle 4"/>
          <p:cNvSpPr>
            <a:spLocks noChangeArrowheads="1"/>
          </p:cNvSpPr>
          <p:nvPr/>
        </p:nvSpPr>
        <p:spPr bwMode="auto">
          <a:xfrm>
            <a:off x="250825" y="1268413"/>
            <a:ext cx="8640763" cy="1006475"/>
          </a:xfrm>
          <a:prstGeom prst="rect">
            <a:avLst/>
          </a:prstGeom>
          <a:noFill/>
          <a:ln w="9525">
            <a:noFill/>
            <a:miter lim="800000"/>
            <a:headEnd/>
            <a:tailEnd/>
          </a:ln>
        </p:spPr>
        <p:txBody>
          <a:bodyPr>
            <a:spAutoFit/>
          </a:bodyPr>
          <a:lstStyle/>
          <a:p>
            <a:pPr>
              <a:spcBef>
                <a:spcPct val="50000"/>
              </a:spcBef>
            </a:pPr>
            <a:r>
              <a:rPr lang="es-MX" sz="2000"/>
              <a:t>El calculo de CC para cada nodo de un SEP de N nodos es un caso para computadoras y proporciona al ingeniero de campo las referencias de los valores de corto circuito en los buses de su entorno.</a:t>
            </a:r>
            <a:endParaRPr lang="es-ES" sz="2000"/>
          </a:p>
        </p:txBody>
      </p:sp>
      <p:sp>
        <p:nvSpPr>
          <p:cNvPr id="18437" name="Text Box 5"/>
          <p:cNvSpPr txBox="1">
            <a:spLocks noChangeArrowheads="1"/>
          </p:cNvSpPr>
          <p:nvPr/>
        </p:nvSpPr>
        <p:spPr bwMode="auto">
          <a:xfrm>
            <a:off x="250825" y="2492375"/>
            <a:ext cx="8066088" cy="1917700"/>
          </a:xfrm>
          <a:prstGeom prst="rect">
            <a:avLst/>
          </a:prstGeom>
          <a:noFill/>
          <a:ln w="9525">
            <a:noFill/>
            <a:miter lim="800000"/>
            <a:headEnd/>
            <a:tailEnd/>
          </a:ln>
        </p:spPr>
        <p:txBody>
          <a:bodyPr anchor="ctr">
            <a:spAutoFit/>
          </a:bodyPr>
          <a:lstStyle/>
          <a:p>
            <a:r>
              <a:rPr lang="es-MX"/>
              <a:t>Si se conocen los datos de MVAcc para fallas 1F y 3F en cualquier bus del sistema:</a:t>
            </a:r>
          </a:p>
          <a:p>
            <a:r>
              <a:rPr lang="es-MX"/>
              <a:t>X</a:t>
            </a:r>
            <a:r>
              <a:rPr lang="es-MX" sz="1400" b="1"/>
              <a:t>1</a:t>
            </a:r>
            <a:r>
              <a:rPr lang="es-MX"/>
              <a:t> = X</a:t>
            </a:r>
            <a:r>
              <a:rPr lang="es-MX" sz="1400" b="1"/>
              <a:t>2</a:t>
            </a:r>
            <a:r>
              <a:rPr lang="es-MX"/>
              <a:t> = MVA</a:t>
            </a:r>
            <a:r>
              <a:rPr lang="es-MX" sz="1400" b="1"/>
              <a:t>B</a:t>
            </a:r>
            <a:r>
              <a:rPr lang="es-MX"/>
              <a:t> / MVAcc</a:t>
            </a:r>
            <a:r>
              <a:rPr lang="es-MX" sz="1400" b="1"/>
              <a:t>3F</a:t>
            </a:r>
            <a:r>
              <a:rPr lang="es-MX"/>
              <a:t>		pu</a:t>
            </a:r>
          </a:p>
          <a:p>
            <a:r>
              <a:rPr lang="es-MX"/>
              <a:t>X</a:t>
            </a:r>
            <a:r>
              <a:rPr lang="es-MX" sz="1400" b="1"/>
              <a:t>G</a:t>
            </a:r>
            <a:r>
              <a:rPr lang="es-MX"/>
              <a:t> = 3MVA</a:t>
            </a:r>
            <a:r>
              <a:rPr lang="es-MX" sz="1400" b="1"/>
              <a:t>B</a:t>
            </a:r>
            <a:r>
              <a:rPr lang="es-MX"/>
              <a:t> / MVAcc</a:t>
            </a:r>
            <a:r>
              <a:rPr lang="es-MX" sz="1400" b="1"/>
              <a:t>1F</a:t>
            </a:r>
            <a:r>
              <a:rPr lang="es-MX"/>
              <a:t> 		pu</a:t>
            </a:r>
          </a:p>
          <a:p>
            <a:r>
              <a:rPr lang="es-MX"/>
              <a:t>X</a:t>
            </a:r>
            <a:r>
              <a:rPr lang="es-MX" sz="1400" b="1"/>
              <a:t>0</a:t>
            </a:r>
            <a:r>
              <a:rPr lang="es-MX"/>
              <a:t> = X</a:t>
            </a:r>
            <a:r>
              <a:rPr lang="es-MX" sz="1400" b="1"/>
              <a:t>G</a:t>
            </a:r>
            <a:r>
              <a:rPr lang="es-MX"/>
              <a:t> - X</a:t>
            </a:r>
            <a:r>
              <a:rPr lang="es-MX" sz="1400" b="1"/>
              <a:t>1</a:t>
            </a:r>
            <a:r>
              <a:rPr lang="es-MX"/>
              <a:t> – X</a:t>
            </a:r>
            <a:r>
              <a:rPr lang="es-MX" sz="1200" b="1"/>
              <a:t>2</a:t>
            </a:r>
            <a:endParaRPr lang="en-US" sz="1600" b="1">
              <a:solidFill>
                <a:srgbClr val="FFFF00"/>
              </a:solidFill>
              <a:latin typeface="Comic Sans MS" pitchFamily="66" charset="0"/>
            </a:endParaRPr>
          </a:p>
        </p:txBody>
      </p:sp>
      <p:sp>
        <p:nvSpPr>
          <p:cNvPr id="18438" name="Text Box 9"/>
          <p:cNvSpPr txBox="1">
            <a:spLocks noChangeArrowheads="1"/>
          </p:cNvSpPr>
          <p:nvPr/>
        </p:nvSpPr>
        <p:spPr bwMode="auto">
          <a:xfrm>
            <a:off x="179388" y="4508500"/>
            <a:ext cx="8262937" cy="822325"/>
          </a:xfrm>
          <a:prstGeom prst="rect">
            <a:avLst/>
          </a:prstGeom>
          <a:noFill/>
          <a:ln w="9525">
            <a:noFill/>
            <a:miter lim="800000"/>
            <a:headEnd/>
            <a:tailEnd/>
          </a:ln>
        </p:spPr>
        <p:txBody>
          <a:bodyPr wrap="none">
            <a:spAutoFit/>
          </a:bodyPr>
          <a:lstStyle/>
          <a:p>
            <a:r>
              <a:rPr lang="es-MX"/>
              <a:t>Ejem. Para el bus de 115 de PNO se tiene 625.33 MVAcc</a:t>
            </a:r>
            <a:r>
              <a:rPr lang="es-MX" sz="1800"/>
              <a:t>3F</a:t>
            </a:r>
          </a:p>
          <a:p>
            <a:r>
              <a:rPr lang="es-MX"/>
              <a:t>y 838.82MVAcc</a:t>
            </a:r>
            <a:r>
              <a:rPr lang="es-MX" sz="1800"/>
              <a:t>1F</a:t>
            </a:r>
          </a:p>
        </p:txBody>
      </p:sp>
      <p:sp>
        <p:nvSpPr>
          <p:cNvPr id="18439" name="Text Box 11"/>
          <p:cNvSpPr txBox="1">
            <a:spLocks noChangeArrowheads="1"/>
          </p:cNvSpPr>
          <p:nvPr/>
        </p:nvSpPr>
        <p:spPr bwMode="auto">
          <a:xfrm>
            <a:off x="2627313" y="5373688"/>
            <a:ext cx="4979987" cy="1187450"/>
          </a:xfrm>
          <a:prstGeom prst="rect">
            <a:avLst/>
          </a:prstGeom>
          <a:noFill/>
          <a:ln w="9525">
            <a:noFill/>
            <a:miter lim="800000"/>
            <a:headEnd/>
            <a:tailEnd/>
          </a:ln>
        </p:spPr>
        <p:txBody>
          <a:bodyPr wrap="none">
            <a:spAutoFit/>
          </a:bodyPr>
          <a:lstStyle/>
          <a:p>
            <a:r>
              <a:rPr lang="es-MX"/>
              <a:t>X1 = X2 = 100 / 625.33 = 0.16</a:t>
            </a:r>
          </a:p>
          <a:p>
            <a:r>
              <a:rPr lang="es-MX"/>
              <a:t>XG = 300 / 838.82 = 0.3576</a:t>
            </a:r>
          </a:p>
          <a:p>
            <a:r>
              <a:rPr lang="es-MX"/>
              <a:t>X0 = 0.3576 – 0.16 – 0.16 = 0.0376</a:t>
            </a:r>
            <a:endParaRPr lang="es-E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19459" name="Text Box 3"/>
          <p:cNvSpPr txBox="1">
            <a:spLocks noChangeArrowheads="1"/>
          </p:cNvSpPr>
          <p:nvPr/>
        </p:nvSpPr>
        <p:spPr bwMode="auto">
          <a:xfrm>
            <a:off x="179388" y="908050"/>
            <a:ext cx="6915150" cy="366713"/>
          </a:xfrm>
          <a:prstGeom prst="rect">
            <a:avLst/>
          </a:prstGeom>
          <a:noFill/>
          <a:ln w="9525">
            <a:noFill/>
            <a:miter lim="800000"/>
            <a:headEnd/>
            <a:tailEnd/>
          </a:ln>
        </p:spPr>
        <p:txBody>
          <a:bodyPr wrap="none" anchor="ctr">
            <a:spAutoFit/>
          </a:bodyPr>
          <a:lstStyle/>
          <a:p>
            <a:pPr algn="ctr" eaLnBrk="0" hangingPunct="0">
              <a:spcBef>
                <a:spcPct val="50000"/>
              </a:spcBef>
            </a:pPr>
            <a:r>
              <a:rPr lang="en-US" sz="1800" b="1">
                <a:solidFill>
                  <a:srgbClr val="FFFF00"/>
                </a:solidFill>
                <a:latin typeface="Comic Sans MS" pitchFamily="66" charset="0"/>
              </a:rPr>
              <a:t>CONSIDERACIONES GENERALES PARA FALLAS EN SEP´S</a:t>
            </a:r>
            <a:endParaRPr lang="en-US" sz="1800" b="1">
              <a:solidFill>
                <a:srgbClr val="FFFF00"/>
              </a:solidFill>
            </a:endParaRPr>
          </a:p>
        </p:txBody>
      </p:sp>
      <p:sp>
        <p:nvSpPr>
          <p:cNvPr id="19460" name="Text Box 5"/>
          <p:cNvSpPr txBox="1">
            <a:spLocks noChangeArrowheads="1"/>
          </p:cNvSpPr>
          <p:nvPr/>
        </p:nvSpPr>
        <p:spPr bwMode="auto">
          <a:xfrm>
            <a:off x="395288" y="1700213"/>
            <a:ext cx="8066087" cy="3013075"/>
          </a:xfrm>
          <a:prstGeom prst="rect">
            <a:avLst/>
          </a:prstGeom>
          <a:noFill/>
          <a:ln w="9525">
            <a:noFill/>
            <a:miter lim="800000"/>
            <a:headEnd/>
            <a:tailEnd/>
          </a:ln>
        </p:spPr>
        <p:txBody>
          <a:bodyPr anchor="ctr">
            <a:spAutoFit/>
          </a:bodyPr>
          <a:lstStyle/>
          <a:p>
            <a:r>
              <a:rPr lang="es-MX"/>
              <a:t>Para NVJ encontrar la corriente y los MVA para un cc trifásico en el Bus de 13.8 kv, si en el Bus de 115 kv se tiene una potencia de cc trifasico de 700 MVA.</a:t>
            </a:r>
          </a:p>
          <a:p>
            <a:endParaRPr lang="es-MX"/>
          </a:p>
          <a:p>
            <a:r>
              <a:rPr lang="es-MX"/>
              <a:t>TR DE NVJ</a:t>
            </a:r>
          </a:p>
          <a:p>
            <a:r>
              <a:rPr lang="es-MX"/>
              <a:t>18 / 24 / 30 MVA      OA / FA / FA</a:t>
            </a:r>
          </a:p>
          <a:p>
            <a:r>
              <a:rPr lang="es-MX"/>
              <a:t>Z =7.84 / 10.71 / 13.2 %</a:t>
            </a:r>
          </a:p>
          <a:p>
            <a:r>
              <a:rPr lang="es-MX"/>
              <a:t>110 / 13.8 Kv</a:t>
            </a:r>
          </a:p>
        </p:txBody>
      </p:sp>
      <p:sp>
        <p:nvSpPr>
          <p:cNvPr id="19461" name="Rectangle 7"/>
          <p:cNvSpPr>
            <a:spLocks noChangeArrowheads="1"/>
          </p:cNvSpPr>
          <p:nvPr/>
        </p:nvSpPr>
        <p:spPr bwMode="auto">
          <a:xfrm>
            <a:off x="1042988" y="5013325"/>
            <a:ext cx="6756400" cy="1187450"/>
          </a:xfrm>
          <a:prstGeom prst="rect">
            <a:avLst/>
          </a:prstGeom>
          <a:noFill/>
          <a:ln w="9525">
            <a:noFill/>
            <a:miter lim="800000"/>
            <a:headEnd/>
            <a:tailEnd/>
          </a:ln>
        </p:spPr>
        <p:txBody>
          <a:bodyPr wrap="none">
            <a:spAutoFit/>
          </a:bodyPr>
          <a:lstStyle/>
          <a:p>
            <a:r>
              <a:rPr lang="es-MX"/>
              <a:t>Para 115KV base y 100MVA base</a:t>
            </a:r>
          </a:p>
          <a:p>
            <a:r>
              <a:rPr lang="es-MX"/>
              <a:t>X</a:t>
            </a:r>
            <a:r>
              <a:rPr lang="es-MX" sz="1600"/>
              <a:t>1SIST</a:t>
            </a:r>
            <a:r>
              <a:rPr lang="es-MX"/>
              <a:t>  = 100/700  = 0.1428 p.u</a:t>
            </a:r>
            <a:r>
              <a:rPr lang="es-ES"/>
              <a:t> </a:t>
            </a:r>
            <a:endParaRPr lang="es-MX"/>
          </a:p>
          <a:p>
            <a:r>
              <a:rPr lang="es-MX"/>
              <a:t>Z</a:t>
            </a:r>
            <a:r>
              <a:rPr lang="es-MX" sz="1600"/>
              <a:t>TR</a:t>
            </a:r>
            <a:r>
              <a:rPr lang="es-MX"/>
              <a:t>  =0 .132  (100/30) ( 110/ 115)</a:t>
            </a:r>
            <a:r>
              <a:rPr lang="es-MX">
                <a:cs typeface="Arial" charset="0"/>
              </a:rPr>
              <a:t>²</a:t>
            </a:r>
            <a:r>
              <a:rPr lang="es-MX"/>
              <a:t>  = 0.40257 pu</a:t>
            </a:r>
            <a:endParaRPr lang="es-E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1034" name="Text Box 3"/>
          <p:cNvSpPr txBox="1">
            <a:spLocks noChangeArrowheads="1"/>
          </p:cNvSpPr>
          <p:nvPr/>
        </p:nvSpPr>
        <p:spPr bwMode="auto">
          <a:xfrm>
            <a:off x="179388" y="908050"/>
            <a:ext cx="6915150" cy="366713"/>
          </a:xfrm>
          <a:prstGeom prst="rect">
            <a:avLst/>
          </a:prstGeom>
          <a:noFill/>
          <a:ln w="9525">
            <a:noFill/>
            <a:miter lim="800000"/>
            <a:headEnd/>
            <a:tailEnd/>
          </a:ln>
        </p:spPr>
        <p:txBody>
          <a:bodyPr wrap="none" anchor="ctr">
            <a:spAutoFit/>
          </a:bodyPr>
          <a:lstStyle/>
          <a:p>
            <a:pPr algn="ctr" eaLnBrk="0" hangingPunct="0">
              <a:spcBef>
                <a:spcPct val="50000"/>
              </a:spcBef>
            </a:pPr>
            <a:r>
              <a:rPr lang="en-US" sz="1800" b="1">
                <a:solidFill>
                  <a:srgbClr val="FFFF00"/>
                </a:solidFill>
                <a:latin typeface="Comic Sans MS" pitchFamily="66" charset="0"/>
              </a:rPr>
              <a:t>CONSIDERACIONES GENERALES PARA FALLAS EN SEP´S</a:t>
            </a:r>
            <a:endParaRPr lang="en-US" sz="1800" b="1">
              <a:solidFill>
                <a:srgbClr val="FFFF00"/>
              </a:solidFill>
            </a:endParaRPr>
          </a:p>
        </p:txBody>
      </p:sp>
      <p:sp>
        <p:nvSpPr>
          <p:cNvPr id="1035" name="Rectangle 4"/>
          <p:cNvSpPr>
            <a:spLocks noChangeArrowheads="1"/>
          </p:cNvSpPr>
          <p:nvPr/>
        </p:nvSpPr>
        <p:spPr bwMode="auto">
          <a:xfrm>
            <a:off x="250825" y="1268413"/>
            <a:ext cx="8640763" cy="822325"/>
          </a:xfrm>
          <a:prstGeom prst="rect">
            <a:avLst/>
          </a:prstGeom>
          <a:noFill/>
          <a:ln w="9525">
            <a:noFill/>
            <a:miter lim="800000"/>
            <a:headEnd/>
            <a:tailEnd/>
          </a:ln>
        </p:spPr>
        <p:txBody>
          <a:bodyPr>
            <a:spAutoFit/>
          </a:bodyPr>
          <a:lstStyle/>
          <a:p>
            <a:pPr>
              <a:spcBef>
                <a:spcPct val="50000"/>
              </a:spcBef>
            </a:pPr>
            <a:r>
              <a:rPr lang="es-ES"/>
              <a:t>Con lo anterior se puede encontrar la Icc trifásico en el Bus de 13.8kv:</a:t>
            </a:r>
          </a:p>
        </p:txBody>
      </p:sp>
      <p:grpSp>
        <p:nvGrpSpPr>
          <p:cNvPr id="1036" name="Group 14"/>
          <p:cNvGrpSpPr>
            <a:grpSpLocks/>
          </p:cNvGrpSpPr>
          <p:nvPr/>
        </p:nvGrpSpPr>
        <p:grpSpPr bwMode="auto">
          <a:xfrm>
            <a:off x="250825" y="2349500"/>
            <a:ext cx="2971800" cy="919163"/>
            <a:chOff x="158" y="1480"/>
            <a:chExt cx="1872" cy="579"/>
          </a:xfrm>
        </p:grpSpPr>
        <p:graphicFrame>
          <p:nvGraphicFramePr>
            <p:cNvPr id="1032" name="Object 8"/>
            <p:cNvGraphicFramePr>
              <a:graphicFrameLocks noChangeAspect="1"/>
            </p:cNvGraphicFramePr>
            <p:nvPr/>
          </p:nvGraphicFramePr>
          <p:xfrm>
            <a:off x="158" y="1480"/>
            <a:ext cx="1633" cy="579"/>
          </p:xfrm>
          <a:graphic>
            <a:graphicData uri="http://schemas.openxmlformats.org/presentationml/2006/ole">
              <mc:AlternateContent xmlns:mc="http://schemas.openxmlformats.org/markup-compatibility/2006">
                <mc:Choice xmlns:v="urn:schemas-microsoft-com:vml" Requires="v">
                  <p:oleObj spid="_x0000_s2006" name="Ecuación" r:id="rId3" imgW="1206500" imgH="431800" progId="Equation.3">
                    <p:embed/>
                  </p:oleObj>
                </mc:Choice>
                <mc:Fallback>
                  <p:oleObj name="Ecuación" r:id="rId3" imgW="1206500" imgH="4318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 y="1480"/>
                          <a:ext cx="1633" cy="579"/>
                        </a:xfrm>
                        <a:prstGeom prst="rect">
                          <a:avLst/>
                        </a:prstGeom>
                        <a:solidFill>
                          <a:schemeClr val="accent2"/>
                        </a:solidFill>
                      </p:spPr>
                    </p:pic>
                  </p:oleObj>
                </mc:Fallback>
              </mc:AlternateContent>
            </a:graphicData>
          </a:graphic>
        </p:graphicFrame>
        <p:sp>
          <p:nvSpPr>
            <p:cNvPr id="1045" name="Text Box 10"/>
            <p:cNvSpPr txBox="1">
              <a:spLocks noChangeArrowheads="1"/>
            </p:cNvSpPr>
            <p:nvPr/>
          </p:nvSpPr>
          <p:spPr bwMode="auto">
            <a:xfrm>
              <a:off x="1802" y="1616"/>
              <a:ext cx="228" cy="288"/>
            </a:xfrm>
            <a:prstGeom prst="rect">
              <a:avLst/>
            </a:prstGeom>
            <a:noFill/>
            <a:ln w="9525">
              <a:noFill/>
              <a:miter lim="800000"/>
              <a:headEnd/>
              <a:tailEnd/>
            </a:ln>
          </p:spPr>
          <p:txBody>
            <a:bodyPr wrap="none">
              <a:spAutoFit/>
            </a:bodyPr>
            <a:lstStyle/>
            <a:p>
              <a:r>
                <a:rPr lang="es-MX"/>
                <a:t>=</a:t>
              </a:r>
              <a:endParaRPr lang="es-ES"/>
            </a:p>
          </p:txBody>
        </p:sp>
      </p:grpSp>
      <p:grpSp>
        <p:nvGrpSpPr>
          <p:cNvPr id="1037" name="Group 15"/>
          <p:cNvGrpSpPr>
            <a:grpSpLocks/>
          </p:cNvGrpSpPr>
          <p:nvPr/>
        </p:nvGrpSpPr>
        <p:grpSpPr bwMode="auto">
          <a:xfrm>
            <a:off x="3203575" y="2492375"/>
            <a:ext cx="4308475" cy="652463"/>
            <a:chOff x="2018" y="1570"/>
            <a:chExt cx="2714" cy="411"/>
          </a:xfrm>
        </p:grpSpPr>
        <p:graphicFrame>
          <p:nvGraphicFramePr>
            <p:cNvPr id="1031" name="Object 11"/>
            <p:cNvGraphicFramePr>
              <a:graphicFrameLocks noChangeAspect="1"/>
            </p:cNvGraphicFramePr>
            <p:nvPr/>
          </p:nvGraphicFramePr>
          <p:xfrm>
            <a:off x="2018" y="1570"/>
            <a:ext cx="1633" cy="411"/>
          </p:xfrm>
          <a:graphic>
            <a:graphicData uri="http://schemas.openxmlformats.org/presentationml/2006/ole">
              <mc:AlternateContent xmlns:mc="http://schemas.openxmlformats.org/markup-compatibility/2006">
                <mc:Choice xmlns:v="urn:schemas-microsoft-com:vml" Requires="v">
                  <p:oleObj spid="_x0000_s2007" name="Ecuación" r:id="rId5" imgW="1320227" imgH="330057" progId="Equation.3">
                    <p:embed/>
                  </p:oleObj>
                </mc:Choice>
                <mc:Fallback>
                  <p:oleObj name="Ecuación" r:id="rId5" imgW="1320227" imgH="330057"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8" y="1570"/>
                          <a:ext cx="1633" cy="411"/>
                        </a:xfrm>
                        <a:prstGeom prst="rect">
                          <a:avLst/>
                        </a:prstGeom>
                        <a:solidFill>
                          <a:schemeClr val="accent2"/>
                        </a:solidFill>
                      </p:spPr>
                    </p:pic>
                  </p:oleObj>
                </mc:Fallback>
              </mc:AlternateContent>
            </a:graphicData>
          </a:graphic>
        </p:graphicFrame>
        <p:sp>
          <p:nvSpPr>
            <p:cNvPr id="1044" name="Text Box 13"/>
            <p:cNvSpPr txBox="1">
              <a:spLocks noChangeArrowheads="1"/>
            </p:cNvSpPr>
            <p:nvPr/>
          </p:nvSpPr>
          <p:spPr bwMode="auto">
            <a:xfrm>
              <a:off x="3651" y="1661"/>
              <a:ext cx="1081" cy="288"/>
            </a:xfrm>
            <a:prstGeom prst="rect">
              <a:avLst/>
            </a:prstGeom>
            <a:noFill/>
            <a:ln w="9525">
              <a:noFill/>
              <a:miter lim="800000"/>
              <a:headEnd/>
              <a:tailEnd/>
            </a:ln>
          </p:spPr>
          <p:txBody>
            <a:bodyPr wrap="none">
              <a:spAutoFit/>
            </a:bodyPr>
            <a:lstStyle/>
            <a:p>
              <a:r>
                <a:rPr lang="es-MX"/>
                <a:t>= </a:t>
              </a:r>
              <a:r>
                <a:rPr lang="es-ES"/>
                <a:t>1.83 p.u. </a:t>
              </a:r>
            </a:p>
          </p:txBody>
        </p:sp>
      </p:grpSp>
      <p:sp>
        <p:nvSpPr>
          <p:cNvPr id="1038" name="Rectangle 17"/>
          <p:cNvSpPr>
            <a:spLocks noChangeArrowheads="1"/>
          </p:cNvSpPr>
          <p:nvPr/>
        </p:nvSpPr>
        <p:spPr bwMode="auto">
          <a:xfrm>
            <a:off x="0" y="321945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6" name="Object 16"/>
          <p:cNvGraphicFramePr>
            <a:graphicFrameLocks noChangeAspect="1"/>
          </p:cNvGraphicFramePr>
          <p:nvPr/>
        </p:nvGraphicFramePr>
        <p:xfrm>
          <a:off x="179388" y="3573463"/>
          <a:ext cx="2663825" cy="669925"/>
        </p:xfrm>
        <a:graphic>
          <a:graphicData uri="http://schemas.openxmlformats.org/presentationml/2006/ole">
            <mc:AlternateContent xmlns:mc="http://schemas.openxmlformats.org/markup-compatibility/2006">
              <mc:Choice xmlns:v="urn:schemas-microsoft-com:vml" Requires="v">
                <p:oleObj spid="_x0000_s2008" name="Ecuación" r:id="rId7" imgW="1663700" imgH="419100" progId="Equation.3">
                  <p:embed/>
                </p:oleObj>
              </mc:Choice>
              <mc:Fallback>
                <p:oleObj name="Ecuación" r:id="rId7" imgW="1663700" imgH="419100" progId="Equation.3">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388" y="3573463"/>
                        <a:ext cx="2663825" cy="669925"/>
                      </a:xfrm>
                      <a:prstGeom prst="rect">
                        <a:avLst/>
                      </a:prstGeom>
                      <a:solidFill>
                        <a:schemeClr val="accent2"/>
                      </a:solidFill>
                    </p:spPr>
                  </p:pic>
                </p:oleObj>
              </mc:Fallback>
            </mc:AlternateContent>
          </a:graphicData>
        </a:graphic>
      </p:graphicFrame>
      <p:sp>
        <p:nvSpPr>
          <p:cNvPr id="1039" name="Rectangle 19"/>
          <p:cNvSpPr>
            <a:spLocks noChangeArrowheads="1"/>
          </p:cNvSpPr>
          <p:nvPr/>
        </p:nvSpPr>
        <p:spPr bwMode="auto">
          <a:xfrm>
            <a:off x="0" y="321945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7" name="Object 18"/>
          <p:cNvGraphicFramePr>
            <a:graphicFrameLocks noChangeAspect="1"/>
          </p:cNvGraphicFramePr>
          <p:nvPr/>
        </p:nvGraphicFramePr>
        <p:xfrm>
          <a:off x="0" y="4365625"/>
          <a:ext cx="3348038" cy="638175"/>
        </p:xfrm>
        <a:graphic>
          <a:graphicData uri="http://schemas.openxmlformats.org/presentationml/2006/ole">
            <mc:AlternateContent xmlns:mc="http://schemas.openxmlformats.org/markup-compatibility/2006">
              <mc:Choice xmlns:v="urn:schemas-microsoft-com:vml" Requires="v">
                <p:oleObj spid="_x0000_s2009" name="Ecuación" r:id="rId9" imgW="2197100" imgH="419100" progId="Equation.3">
                  <p:embed/>
                </p:oleObj>
              </mc:Choice>
              <mc:Fallback>
                <p:oleObj name="Ecuación" r:id="rId9" imgW="2197100" imgH="419100" progId="Equation.3">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4365625"/>
                        <a:ext cx="3348038" cy="638175"/>
                      </a:xfrm>
                      <a:prstGeom prst="rect">
                        <a:avLst/>
                      </a:prstGeom>
                      <a:solidFill>
                        <a:schemeClr val="accent2"/>
                      </a:solidFill>
                    </p:spPr>
                  </p:pic>
                </p:oleObj>
              </mc:Fallback>
            </mc:AlternateContent>
          </a:graphicData>
        </a:graphic>
      </p:graphicFrame>
      <p:sp>
        <p:nvSpPr>
          <p:cNvPr id="1040" name="Rectangle 21"/>
          <p:cNvSpPr>
            <a:spLocks noChangeArrowheads="1"/>
          </p:cNvSpPr>
          <p:nvPr/>
        </p:nvSpPr>
        <p:spPr bwMode="auto">
          <a:xfrm>
            <a:off x="0" y="331470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8" name="Object 20"/>
          <p:cNvGraphicFramePr>
            <a:graphicFrameLocks noChangeAspect="1"/>
          </p:cNvGraphicFramePr>
          <p:nvPr/>
        </p:nvGraphicFramePr>
        <p:xfrm>
          <a:off x="3635375" y="3500438"/>
          <a:ext cx="4392613" cy="527050"/>
        </p:xfrm>
        <a:graphic>
          <a:graphicData uri="http://schemas.openxmlformats.org/presentationml/2006/ole">
            <mc:AlternateContent xmlns:mc="http://schemas.openxmlformats.org/markup-compatibility/2006">
              <mc:Choice xmlns:v="urn:schemas-microsoft-com:vml" Requires="v">
                <p:oleObj spid="_x0000_s2010" name="Ecuación" r:id="rId11" imgW="1905000" imgH="228600" progId="Equation.3">
                  <p:embed/>
                </p:oleObj>
              </mc:Choice>
              <mc:Fallback>
                <p:oleObj name="Ecuación" r:id="rId11" imgW="1905000" imgH="228600" progId="Equation.3">
                  <p:embed/>
                  <p:pic>
                    <p:nvPicPr>
                      <p:cNvPr id="0"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35375" y="3500438"/>
                        <a:ext cx="4392613" cy="527050"/>
                      </a:xfrm>
                      <a:prstGeom prst="rect">
                        <a:avLst/>
                      </a:prstGeom>
                      <a:solidFill>
                        <a:schemeClr val="accent2"/>
                      </a:solidFill>
                    </p:spPr>
                  </p:pic>
                </p:oleObj>
              </mc:Fallback>
            </mc:AlternateContent>
          </a:graphicData>
        </a:graphic>
      </p:graphicFrame>
      <p:sp>
        <p:nvSpPr>
          <p:cNvPr id="1041" name="Rectangle 23"/>
          <p:cNvSpPr>
            <a:spLocks noChangeArrowheads="1"/>
          </p:cNvSpPr>
          <p:nvPr/>
        </p:nvSpPr>
        <p:spPr bwMode="auto">
          <a:xfrm>
            <a:off x="0" y="331470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9" name="Object 22"/>
          <p:cNvGraphicFramePr>
            <a:graphicFrameLocks noChangeAspect="1"/>
          </p:cNvGraphicFramePr>
          <p:nvPr/>
        </p:nvGraphicFramePr>
        <p:xfrm>
          <a:off x="3635375" y="4365625"/>
          <a:ext cx="3889375" cy="468313"/>
        </p:xfrm>
        <a:graphic>
          <a:graphicData uri="http://schemas.openxmlformats.org/presentationml/2006/ole">
            <mc:AlternateContent xmlns:mc="http://schemas.openxmlformats.org/markup-compatibility/2006">
              <mc:Choice xmlns:v="urn:schemas-microsoft-com:vml" Requires="v">
                <p:oleObj spid="_x0000_s2011" name="Ecuación" r:id="rId13" imgW="1892300" imgH="228600" progId="Equation.3">
                  <p:embed/>
                </p:oleObj>
              </mc:Choice>
              <mc:Fallback>
                <p:oleObj name="Ecuación" r:id="rId13" imgW="1892300" imgH="228600" progId="Equation.3">
                  <p:embed/>
                  <p:pic>
                    <p:nvPicPr>
                      <p:cNvPr id="0"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35375" y="4365625"/>
                        <a:ext cx="3889375" cy="468313"/>
                      </a:xfrm>
                      <a:prstGeom prst="rect">
                        <a:avLst/>
                      </a:prstGeom>
                      <a:solidFill>
                        <a:schemeClr val="accent2"/>
                      </a:solidFill>
                    </p:spPr>
                  </p:pic>
                </p:oleObj>
              </mc:Fallback>
            </mc:AlternateContent>
          </a:graphicData>
        </a:graphic>
      </p:graphicFrame>
      <p:sp>
        <p:nvSpPr>
          <p:cNvPr id="1042" name="Rectangle 25"/>
          <p:cNvSpPr>
            <a:spLocks noChangeArrowheads="1"/>
          </p:cNvSpPr>
          <p:nvPr/>
        </p:nvSpPr>
        <p:spPr bwMode="auto">
          <a:xfrm>
            <a:off x="0" y="3300413"/>
            <a:ext cx="9144000" cy="0"/>
          </a:xfrm>
          <a:prstGeom prst="rect">
            <a:avLst/>
          </a:prstGeom>
          <a:noFill/>
          <a:ln w="9525">
            <a:noFill/>
            <a:miter lim="800000"/>
            <a:headEnd/>
            <a:tailEnd/>
          </a:ln>
        </p:spPr>
        <p:txBody>
          <a:bodyPr wrap="none" anchor="ctr">
            <a:spAutoFit/>
          </a:bodyPr>
          <a:lstStyle/>
          <a:p>
            <a:endParaRPr lang="en-US"/>
          </a:p>
        </p:txBody>
      </p:sp>
      <p:graphicFrame>
        <p:nvGraphicFramePr>
          <p:cNvPr id="1030" name="Object 24"/>
          <p:cNvGraphicFramePr>
            <a:graphicFrameLocks noChangeAspect="1"/>
          </p:cNvGraphicFramePr>
          <p:nvPr/>
        </p:nvGraphicFramePr>
        <p:xfrm>
          <a:off x="2700338" y="6021388"/>
          <a:ext cx="4535487" cy="493712"/>
        </p:xfrm>
        <a:graphic>
          <a:graphicData uri="http://schemas.openxmlformats.org/presentationml/2006/ole">
            <mc:AlternateContent xmlns:mc="http://schemas.openxmlformats.org/markup-compatibility/2006">
              <mc:Choice xmlns:v="urn:schemas-microsoft-com:vml" Requires="v">
                <p:oleObj spid="_x0000_s2012" name="Ecuación" r:id="rId15" imgW="2362200" imgH="254000" progId="Equation.3">
                  <p:embed/>
                </p:oleObj>
              </mc:Choice>
              <mc:Fallback>
                <p:oleObj name="Ecuación" r:id="rId15" imgW="2362200" imgH="254000" progId="Equation.3">
                  <p:embed/>
                  <p:pic>
                    <p:nvPicPr>
                      <p:cNvPr id="0" name="Object 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700338" y="6021388"/>
                        <a:ext cx="4535487" cy="493712"/>
                      </a:xfrm>
                      <a:prstGeom prst="rect">
                        <a:avLst/>
                      </a:prstGeom>
                      <a:solidFill>
                        <a:schemeClr val="accent2"/>
                      </a:solidFill>
                    </p:spPr>
                  </p:pic>
                </p:oleObj>
              </mc:Fallback>
            </mc:AlternateContent>
          </a:graphicData>
        </a:graphic>
      </p:graphicFrame>
      <p:sp>
        <p:nvSpPr>
          <p:cNvPr id="1043" name="Text Box 26"/>
          <p:cNvSpPr txBox="1">
            <a:spLocks noChangeArrowheads="1"/>
          </p:cNvSpPr>
          <p:nvPr/>
        </p:nvSpPr>
        <p:spPr bwMode="auto">
          <a:xfrm>
            <a:off x="1671638" y="5319713"/>
            <a:ext cx="2455862" cy="457200"/>
          </a:xfrm>
          <a:prstGeom prst="rect">
            <a:avLst/>
          </a:prstGeom>
          <a:noFill/>
          <a:ln w="9525">
            <a:noFill/>
            <a:miter lim="800000"/>
            <a:headEnd/>
            <a:tailEnd/>
          </a:ln>
        </p:spPr>
        <p:txBody>
          <a:bodyPr wrap="none">
            <a:spAutoFit/>
          </a:bodyPr>
          <a:lstStyle/>
          <a:p>
            <a:r>
              <a:rPr lang="es-MX"/>
              <a:t>Para comprobar:</a:t>
            </a:r>
            <a:endParaRPr lang="es-E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0483" name="Text Box 3"/>
          <p:cNvSpPr txBox="1">
            <a:spLocks noChangeArrowheads="1"/>
          </p:cNvSpPr>
          <p:nvPr/>
        </p:nvSpPr>
        <p:spPr bwMode="auto">
          <a:xfrm>
            <a:off x="179388" y="908050"/>
            <a:ext cx="6915150" cy="366713"/>
          </a:xfrm>
          <a:prstGeom prst="rect">
            <a:avLst/>
          </a:prstGeom>
          <a:noFill/>
          <a:ln w="9525">
            <a:noFill/>
            <a:miter lim="800000"/>
            <a:headEnd/>
            <a:tailEnd/>
          </a:ln>
        </p:spPr>
        <p:txBody>
          <a:bodyPr wrap="none" anchor="ctr">
            <a:spAutoFit/>
          </a:bodyPr>
          <a:lstStyle/>
          <a:p>
            <a:pPr algn="ctr" eaLnBrk="0" hangingPunct="0">
              <a:spcBef>
                <a:spcPct val="50000"/>
              </a:spcBef>
            </a:pPr>
            <a:r>
              <a:rPr lang="en-US" sz="1800" b="1">
                <a:solidFill>
                  <a:srgbClr val="FFFF00"/>
                </a:solidFill>
                <a:latin typeface="Comic Sans MS" pitchFamily="66" charset="0"/>
              </a:rPr>
              <a:t>CONSIDERACIONES GENERALES PARA FALLAS EN SEP´S</a:t>
            </a:r>
            <a:endParaRPr lang="en-US" sz="1800" b="1">
              <a:solidFill>
                <a:srgbClr val="FFFF00"/>
              </a:solidFill>
            </a:endParaRPr>
          </a:p>
        </p:txBody>
      </p:sp>
      <p:sp>
        <p:nvSpPr>
          <p:cNvPr id="20484" name="Line 60"/>
          <p:cNvSpPr>
            <a:spLocks noChangeShapeType="1"/>
          </p:cNvSpPr>
          <p:nvPr/>
        </p:nvSpPr>
        <p:spPr bwMode="auto">
          <a:xfrm>
            <a:off x="5148263" y="1557338"/>
            <a:ext cx="0" cy="5300662"/>
          </a:xfrm>
          <a:prstGeom prst="line">
            <a:avLst/>
          </a:prstGeom>
          <a:noFill/>
          <a:ln w="19050">
            <a:solidFill>
              <a:schemeClr val="tx1"/>
            </a:solidFill>
            <a:round/>
            <a:headEnd/>
            <a:tailEnd/>
          </a:ln>
        </p:spPr>
        <p:txBody>
          <a:bodyPr wrap="none"/>
          <a:lstStyle/>
          <a:p>
            <a:endParaRPr lang="en-US"/>
          </a:p>
        </p:txBody>
      </p:sp>
      <p:sp>
        <p:nvSpPr>
          <p:cNvPr id="20485" name="Line 61"/>
          <p:cNvSpPr>
            <a:spLocks noChangeShapeType="1"/>
          </p:cNvSpPr>
          <p:nvPr/>
        </p:nvSpPr>
        <p:spPr bwMode="auto">
          <a:xfrm flipH="1" flipV="1">
            <a:off x="3203575" y="5084763"/>
            <a:ext cx="5940425" cy="0"/>
          </a:xfrm>
          <a:prstGeom prst="line">
            <a:avLst/>
          </a:prstGeom>
          <a:noFill/>
          <a:ln w="19050">
            <a:solidFill>
              <a:schemeClr val="tx1"/>
            </a:solidFill>
            <a:round/>
            <a:headEnd/>
            <a:tailEnd/>
          </a:ln>
        </p:spPr>
        <p:txBody>
          <a:bodyPr wrap="none"/>
          <a:lstStyle/>
          <a:p>
            <a:endParaRPr lang="en-US"/>
          </a:p>
        </p:txBody>
      </p:sp>
      <p:sp>
        <p:nvSpPr>
          <p:cNvPr id="20486" name="Text Box 62"/>
          <p:cNvSpPr txBox="1">
            <a:spLocks noChangeArrowheads="1"/>
          </p:cNvSpPr>
          <p:nvPr/>
        </p:nvSpPr>
        <p:spPr bwMode="auto">
          <a:xfrm>
            <a:off x="5148263" y="1484313"/>
            <a:ext cx="336550" cy="366712"/>
          </a:xfrm>
          <a:prstGeom prst="rect">
            <a:avLst/>
          </a:prstGeom>
          <a:noFill/>
          <a:ln w="9525">
            <a:noFill/>
            <a:miter lim="800000"/>
            <a:headEnd/>
            <a:tailEnd/>
          </a:ln>
        </p:spPr>
        <p:txBody>
          <a:bodyPr wrap="none">
            <a:spAutoFit/>
          </a:bodyPr>
          <a:lstStyle/>
          <a:p>
            <a:r>
              <a:rPr lang="es-MX" sz="1800"/>
              <a:t>X</a:t>
            </a:r>
            <a:endParaRPr lang="es-ES" sz="1800"/>
          </a:p>
        </p:txBody>
      </p:sp>
      <p:sp>
        <p:nvSpPr>
          <p:cNvPr id="20487" name="Text Box 63"/>
          <p:cNvSpPr txBox="1">
            <a:spLocks noChangeArrowheads="1"/>
          </p:cNvSpPr>
          <p:nvPr/>
        </p:nvSpPr>
        <p:spPr bwMode="auto">
          <a:xfrm>
            <a:off x="8794750" y="5084763"/>
            <a:ext cx="349250" cy="366712"/>
          </a:xfrm>
          <a:prstGeom prst="rect">
            <a:avLst/>
          </a:prstGeom>
          <a:noFill/>
          <a:ln w="9525">
            <a:noFill/>
            <a:miter lim="800000"/>
            <a:headEnd/>
            <a:tailEnd/>
          </a:ln>
        </p:spPr>
        <p:txBody>
          <a:bodyPr wrap="none">
            <a:spAutoFit/>
          </a:bodyPr>
          <a:lstStyle/>
          <a:p>
            <a:r>
              <a:rPr lang="es-MX" sz="1800"/>
              <a:t>R</a:t>
            </a:r>
            <a:endParaRPr lang="es-ES" sz="1800"/>
          </a:p>
        </p:txBody>
      </p:sp>
      <p:sp>
        <p:nvSpPr>
          <p:cNvPr id="20488" name="Text Box 64"/>
          <p:cNvSpPr txBox="1">
            <a:spLocks noChangeArrowheads="1"/>
          </p:cNvSpPr>
          <p:nvPr/>
        </p:nvSpPr>
        <p:spPr bwMode="auto">
          <a:xfrm>
            <a:off x="5076825" y="5013325"/>
            <a:ext cx="311150" cy="366713"/>
          </a:xfrm>
          <a:prstGeom prst="rect">
            <a:avLst/>
          </a:prstGeom>
          <a:noFill/>
          <a:ln w="9525">
            <a:noFill/>
            <a:miter lim="800000"/>
            <a:headEnd/>
            <a:tailEnd/>
          </a:ln>
        </p:spPr>
        <p:txBody>
          <a:bodyPr wrap="none">
            <a:spAutoFit/>
          </a:bodyPr>
          <a:lstStyle/>
          <a:p>
            <a:r>
              <a:rPr lang="es-MX" sz="1800"/>
              <a:t>o</a:t>
            </a:r>
            <a:endParaRPr lang="es-ES" sz="1800"/>
          </a:p>
        </p:txBody>
      </p:sp>
      <p:sp>
        <p:nvSpPr>
          <p:cNvPr id="20489" name="Line 65"/>
          <p:cNvSpPr>
            <a:spLocks noChangeShapeType="1"/>
          </p:cNvSpPr>
          <p:nvPr/>
        </p:nvSpPr>
        <p:spPr bwMode="auto">
          <a:xfrm flipV="1">
            <a:off x="5148263" y="4941888"/>
            <a:ext cx="0" cy="142875"/>
          </a:xfrm>
          <a:prstGeom prst="line">
            <a:avLst/>
          </a:prstGeom>
          <a:noFill/>
          <a:ln w="9525">
            <a:solidFill>
              <a:srgbClr val="FF3300"/>
            </a:solidFill>
            <a:round/>
            <a:headEnd/>
            <a:tailEnd/>
          </a:ln>
        </p:spPr>
        <p:txBody>
          <a:bodyPr wrap="none"/>
          <a:lstStyle/>
          <a:p>
            <a:endParaRPr lang="en-US"/>
          </a:p>
        </p:txBody>
      </p:sp>
      <p:sp>
        <p:nvSpPr>
          <p:cNvPr id="20490" name="Line 66"/>
          <p:cNvSpPr>
            <a:spLocks noChangeShapeType="1"/>
          </p:cNvSpPr>
          <p:nvPr/>
        </p:nvSpPr>
        <p:spPr bwMode="auto">
          <a:xfrm flipV="1">
            <a:off x="5148263" y="4652963"/>
            <a:ext cx="71437" cy="287337"/>
          </a:xfrm>
          <a:prstGeom prst="line">
            <a:avLst/>
          </a:prstGeom>
          <a:noFill/>
          <a:ln w="28575">
            <a:solidFill>
              <a:schemeClr val="hlink"/>
            </a:solidFill>
            <a:round/>
            <a:headEnd/>
            <a:tailEnd/>
          </a:ln>
        </p:spPr>
        <p:txBody>
          <a:bodyPr wrap="none"/>
          <a:lstStyle/>
          <a:p>
            <a:endParaRPr lang="en-US"/>
          </a:p>
        </p:txBody>
      </p:sp>
      <p:grpSp>
        <p:nvGrpSpPr>
          <p:cNvPr id="20491" name="Group 74"/>
          <p:cNvGrpSpPr>
            <a:grpSpLocks/>
          </p:cNvGrpSpPr>
          <p:nvPr/>
        </p:nvGrpSpPr>
        <p:grpSpPr bwMode="auto">
          <a:xfrm>
            <a:off x="179388" y="1412875"/>
            <a:ext cx="3313112" cy="1273175"/>
            <a:chOff x="113" y="799"/>
            <a:chExt cx="2087" cy="802"/>
          </a:xfrm>
        </p:grpSpPr>
        <p:grpSp>
          <p:nvGrpSpPr>
            <p:cNvPr id="20499" name="Group 5"/>
            <p:cNvGrpSpPr>
              <a:grpSpLocks/>
            </p:cNvGrpSpPr>
            <p:nvPr/>
          </p:nvGrpSpPr>
          <p:grpSpPr bwMode="auto">
            <a:xfrm rot="5155097" flipH="1">
              <a:off x="856" y="963"/>
              <a:ext cx="102" cy="317"/>
              <a:chOff x="1553" y="2841"/>
              <a:chExt cx="114" cy="544"/>
            </a:xfrm>
          </p:grpSpPr>
          <p:sp>
            <p:nvSpPr>
              <p:cNvPr id="20532" name="Arc 6"/>
              <p:cNvSpPr>
                <a:spLocks/>
              </p:cNvSpPr>
              <p:nvPr/>
            </p:nvSpPr>
            <p:spPr bwMode="auto">
              <a:xfrm>
                <a:off x="1553" y="2841"/>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0533" name="Arc 7"/>
              <p:cNvSpPr>
                <a:spLocks/>
              </p:cNvSpPr>
              <p:nvPr/>
            </p:nvSpPr>
            <p:spPr bwMode="auto">
              <a:xfrm>
                <a:off x="1565" y="3022"/>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0534" name="Arc 8"/>
              <p:cNvSpPr>
                <a:spLocks/>
              </p:cNvSpPr>
              <p:nvPr/>
            </p:nvSpPr>
            <p:spPr bwMode="auto">
              <a:xfrm>
                <a:off x="1565" y="3203"/>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grpSp>
        <p:grpSp>
          <p:nvGrpSpPr>
            <p:cNvPr id="20500" name="Group 9"/>
            <p:cNvGrpSpPr>
              <a:grpSpLocks/>
            </p:cNvGrpSpPr>
            <p:nvPr/>
          </p:nvGrpSpPr>
          <p:grpSpPr bwMode="auto">
            <a:xfrm>
              <a:off x="113" y="890"/>
              <a:ext cx="635" cy="544"/>
              <a:chOff x="432" y="1392"/>
              <a:chExt cx="720" cy="480"/>
            </a:xfrm>
          </p:grpSpPr>
          <p:sp>
            <p:nvSpPr>
              <p:cNvPr id="20530" name="AutoShape 10"/>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20531" name="Line 11"/>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sp>
          <p:nvSpPr>
            <p:cNvPr id="20501" name="Line 12"/>
            <p:cNvSpPr>
              <a:spLocks noChangeShapeType="1"/>
            </p:cNvSpPr>
            <p:nvPr/>
          </p:nvSpPr>
          <p:spPr bwMode="auto">
            <a:xfrm>
              <a:off x="1066" y="1162"/>
              <a:ext cx="181" cy="0"/>
            </a:xfrm>
            <a:prstGeom prst="line">
              <a:avLst/>
            </a:prstGeom>
            <a:noFill/>
            <a:ln w="9525">
              <a:solidFill>
                <a:schemeClr val="tx1"/>
              </a:solidFill>
              <a:round/>
              <a:headEnd/>
              <a:tailEnd/>
            </a:ln>
          </p:spPr>
          <p:txBody>
            <a:bodyPr wrap="none"/>
            <a:lstStyle/>
            <a:p>
              <a:endParaRPr lang="en-US"/>
            </a:p>
          </p:txBody>
        </p:sp>
        <p:sp>
          <p:nvSpPr>
            <p:cNvPr id="20502" name="Line 13"/>
            <p:cNvSpPr>
              <a:spLocks noChangeShapeType="1"/>
            </p:cNvSpPr>
            <p:nvPr/>
          </p:nvSpPr>
          <p:spPr bwMode="auto">
            <a:xfrm>
              <a:off x="1247" y="980"/>
              <a:ext cx="0" cy="409"/>
            </a:xfrm>
            <a:prstGeom prst="line">
              <a:avLst/>
            </a:prstGeom>
            <a:noFill/>
            <a:ln w="9525">
              <a:solidFill>
                <a:schemeClr val="tx1"/>
              </a:solidFill>
              <a:round/>
              <a:headEnd/>
              <a:tailEnd/>
            </a:ln>
          </p:spPr>
          <p:txBody>
            <a:bodyPr wrap="none"/>
            <a:lstStyle/>
            <a:p>
              <a:endParaRPr lang="en-US"/>
            </a:p>
          </p:txBody>
        </p:sp>
        <p:grpSp>
          <p:nvGrpSpPr>
            <p:cNvPr id="20503" name="Group 14"/>
            <p:cNvGrpSpPr>
              <a:grpSpLocks/>
            </p:cNvGrpSpPr>
            <p:nvPr/>
          </p:nvGrpSpPr>
          <p:grpSpPr bwMode="auto">
            <a:xfrm rot="5155097" flipH="1">
              <a:off x="1718" y="963"/>
              <a:ext cx="102" cy="317"/>
              <a:chOff x="1553" y="2841"/>
              <a:chExt cx="114" cy="544"/>
            </a:xfrm>
          </p:grpSpPr>
          <p:sp>
            <p:nvSpPr>
              <p:cNvPr id="20527" name="Arc 15"/>
              <p:cNvSpPr>
                <a:spLocks/>
              </p:cNvSpPr>
              <p:nvPr/>
            </p:nvSpPr>
            <p:spPr bwMode="auto">
              <a:xfrm>
                <a:off x="1553" y="2841"/>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0528" name="Arc 16"/>
              <p:cNvSpPr>
                <a:spLocks/>
              </p:cNvSpPr>
              <p:nvPr/>
            </p:nvSpPr>
            <p:spPr bwMode="auto">
              <a:xfrm>
                <a:off x="1565" y="3022"/>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0529" name="Arc 17"/>
              <p:cNvSpPr>
                <a:spLocks/>
              </p:cNvSpPr>
              <p:nvPr/>
            </p:nvSpPr>
            <p:spPr bwMode="auto">
              <a:xfrm>
                <a:off x="1565" y="3203"/>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grpSp>
        <p:grpSp>
          <p:nvGrpSpPr>
            <p:cNvPr id="20504" name="Group 18"/>
            <p:cNvGrpSpPr>
              <a:grpSpLocks/>
            </p:cNvGrpSpPr>
            <p:nvPr/>
          </p:nvGrpSpPr>
          <p:grpSpPr bwMode="auto">
            <a:xfrm>
              <a:off x="1338" y="1071"/>
              <a:ext cx="182" cy="91"/>
              <a:chOff x="1791" y="3158"/>
              <a:chExt cx="273" cy="91"/>
            </a:xfrm>
          </p:grpSpPr>
          <p:grpSp>
            <p:nvGrpSpPr>
              <p:cNvPr id="20518" name="Group 19"/>
              <p:cNvGrpSpPr>
                <a:grpSpLocks/>
              </p:cNvGrpSpPr>
              <p:nvPr/>
            </p:nvGrpSpPr>
            <p:grpSpPr bwMode="auto">
              <a:xfrm>
                <a:off x="1791" y="3158"/>
                <a:ext cx="91" cy="91"/>
                <a:chOff x="1791" y="3158"/>
                <a:chExt cx="91" cy="91"/>
              </a:xfrm>
            </p:grpSpPr>
            <p:sp>
              <p:nvSpPr>
                <p:cNvPr id="20525" name="Line 20"/>
                <p:cNvSpPr>
                  <a:spLocks noChangeShapeType="1"/>
                </p:cNvSpPr>
                <p:nvPr/>
              </p:nvSpPr>
              <p:spPr bwMode="auto">
                <a:xfrm flipV="1">
                  <a:off x="1791" y="3158"/>
                  <a:ext cx="46" cy="91"/>
                </a:xfrm>
                <a:prstGeom prst="line">
                  <a:avLst/>
                </a:prstGeom>
                <a:noFill/>
                <a:ln w="19050">
                  <a:solidFill>
                    <a:schemeClr val="tx1"/>
                  </a:solidFill>
                  <a:round/>
                  <a:headEnd/>
                  <a:tailEnd/>
                </a:ln>
              </p:spPr>
              <p:txBody>
                <a:bodyPr wrap="none"/>
                <a:lstStyle/>
                <a:p>
                  <a:endParaRPr lang="en-US"/>
                </a:p>
              </p:txBody>
            </p:sp>
            <p:sp>
              <p:nvSpPr>
                <p:cNvPr id="20526" name="Line 21"/>
                <p:cNvSpPr>
                  <a:spLocks noChangeShapeType="1"/>
                </p:cNvSpPr>
                <p:nvPr/>
              </p:nvSpPr>
              <p:spPr bwMode="auto">
                <a:xfrm>
                  <a:off x="1837" y="3158"/>
                  <a:ext cx="45" cy="91"/>
                </a:xfrm>
                <a:prstGeom prst="line">
                  <a:avLst/>
                </a:prstGeom>
                <a:noFill/>
                <a:ln w="19050">
                  <a:solidFill>
                    <a:schemeClr val="tx1"/>
                  </a:solidFill>
                  <a:round/>
                  <a:headEnd/>
                  <a:tailEnd/>
                </a:ln>
              </p:spPr>
              <p:txBody>
                <a:bodyPr wrap="none"/>
                <a:lstStyle/>
                <a:p>
                  <a:endParaRPr lang="en-US"/>
                </a:p>
              </p:txBody>
            </p:sp>
          </p:grpSp>
          <p:grpSp>
            <p:nvGrpSpPr>
              <p:cNvPr id="20519" name="Group 22"/>
              <p:cNvGrpSpPr>
                <a:grpSpLocks/>
              </p:cNvGrpSpPr>
              <p:nvPr/>
            </p:nvGrpSpPr>
            <p:grpSpPr bwMode="auto">
              <a:xfrm>
                <a:off x="1882" y="3158"/>
                <a:ext cx="91" cy="91"/>
                <a:chOff x="1791" y="3158"/>
                <a:chExt cx="91" cy="91"/>
              </a:xfrm>
            </p:grpSpPr>
            <p:sp>
              <p:nvSpPr>
                <p:cNvPr id="20523" name="Line 23"/>
                <p:cNvSpPr>
                  <a:spLocks noChangeShapeType="1"/>
                </p:cNvSpPr>
                <p:nvPr/>
              </p:nvSpPr>
              <p:spPr bwMode="auto">
                <a:xfrm flipV="1">
                  <a:off x="1791" y="3158"/>
                  <a:ext cx="46" cy="91"/>
                </a:xfrm>
                <a:prstGeom prst="line">
                  <a:avLst/>
                </a:prstGeom>
                <a:noFill/>
                <a:ln w="19050">
                  <a:solidFill>
                    <a:schemeClr val="tx1"/>
                  </a:solidFill>
                  <a:round/>
                  <a:headEnd/>
                  <a:tailEnd/>
                </a:ln>
              </p:spPr>
              <p:txBody>
                <a:bodyPr wrap="none"/>
                <a:lstStyle/>
                <a:p>
                  <a:endParaRPr lang="en-US"/>
                </a:p>
              </p:txBody>
            </p:sp>
            <p:sp>
              <p:nvSpPr>
                <p:cNvPr id="20524" name="Line 24"/>
                <p:cNvSpPr>
                  <a:spLocks noChangeShapeType="1"/>
                </p:cNvSpPr>
                <p:nvPr/>
              </p:nvSpPr>
              <p:spPr bwMode="auto">
                <a:xfrm>
                  <a:off x="1837" y="3158"/>
                  <a:ext cx="45" cy="91"/>
                </a:xfrm>
                <a:prstGeom prst="line">
                  <a:avLst/>
                </a:prstGeom>
                <a:noFill/>
                <a:ln w="19050">
                  <a:solidFill>
                    <a:schemeClr val="tx1"/>
                  </a:solidFill>
                  <a:round/>
                  <a:headEnd/>
                  <a:tailEnd/>
                </a:ln>
              </p:spPr>
              <p:txBody>
                <a:bodyPr wrap="none"/>
                <a:lstStyle/>
                <a:p>
                  <a:endParaRPr lang="en-US"/>
                </a:p>
              </p:txBody>
            </p:sp>
          </p:grpSp>
          <p:grpSp>
            <p:nvGrpSpPr>
              <p:cNvPr id="20520" name="Group 25"/>
              <p:cNvGrpSpPr>
                <a:grpSpLocks/>
              </p:cNvGrpSpPr>
              <p:nvPr/>
            </p:nvGrpSpPr>
            <p:grpSpPr bwMode="auto">
              <a:xfrm>
                <a:off x="1973" y="3158"/>
                <a:ext cx="91" cy="91"/>
                <a:chOff x="1791" y="3158"/>
                <a:chExt cx="91" cy="91"/>
              </a:xfrm>
            </p:grpSpPr>
            <p:sp>
              <p:nvSpPr>
                <p:cNvPr id="20521" name="Line 26"/>
                <p:cNvSpPr>
                  <a:spLocks noChangeShapeType="1"/>
                </p:cNvSpPr>
                <p:nvPr/>
              </p:nvSpPr>
              <p:spPr bwMode="auto">
                <a:xfrm flipV="1">
                  <a:off x="1791" y="3158"/>
                  <a:ext cx="46" cy="91"/>
                </a:xfrm>
                <a:prstGeom prst="line">
                  <a:avLst/>
                </a:prstGeom>
                <a:noFill/>
                <a:ln w="19050">
                  <a:solidFill>
                    <a:schemeClr val="tx1"/>
                  </a:solidFill>
                  <a:round/>
                  <a:headEnd/>
                  <a:tailEnd/>
                </a:ln>
              </p:spPr>
              <p:txBody>
                <a:bodyPr wrap="none"/>
                <a:lstStyle/>
                <a:p>
                  <a:endParaRPr lang="en-US"/>
                </a:p>
              </p:txBody>
            </p:sp>
            <p:sp>
              <p:nvSpPr>
                <p:cNvPr id="20522" name="Line 27"/>
                <p:cNvSpPr>
                  <a:spLocks noChangeShapeType="1"/>
                </p:cNvSpPr>
                <p:nvPr/>
              </p:nvSpPr>
              <p:spPr bwMode="auto">
                <a:xfrm>
                  <a:off x="1837" y="3158"/>
                  <a:ext cx="45" cy="91"/>
                </a:xfrm>
                <a:prstGeom prst="line">
                  <a:avLst/>
                </a:prstGeom>
                <a:noFill/>
                <a:ln w="19050">
                  <a:solidFill>
                    <a:schemeClr val="tx1"/>
                  </a:solidFill>
                  <a:round/>
                  <a:headEnd/>
                  <a:tailEnd/>
                </a:ln>
              </p:spPr>
              <p:txBody>
                <a:bodyPr wrap="none"/>
                <a:lstStyle/>
                <a:p>
                  <a:endParaRPr lang="en-US"/>
                </a:p>
              </p:txBody>
            </p:sp>
          </p:grpSp>
        </p:grpSp>
        <p:sp>
          <p:nvSpPr>
            <p:cNvPr id="20505" name="Line 28"/>
            <p:cNvSpPr>
              <a:spLocks noChangeShapeType="1"/>
            </p:cNvSpPr>
            <p:nvPr/>
          </p:nvSpPr>
          <p:spPr bwMode="auto">
            <a:xfrm>
              <a:off x="1247" y="1162"/>
              <a:ext cx="91" cy="0"/>
            </a:xfrm>
            <a:prstGeom prst="line">
              <a:avLst/>
            </a:prstGeom>
            <a:noFill/>
            <a:ln w="9525">
              <a:solidFill>
                <a:schemeClr val="tx1"/>
              </a:solidFill>
              <a:round/>
              <a:headEnd/>
              <a:tailEnd/>
            </a:ln>
          </p:spPr>
          <p:txBody>
            <a:bodyPr wrap="none"/>
            <a:lstStyle/>
            <a:p>
              <a:endParaRPr lang="en-US"/>
            </a:p>
          </p:txBody>
        </p:sp>
        <p:sp>
          <p:nvSpPr>
            <p:cNvPr id="20506" name="Line 29"/>
            <p:cNvSpPr>
              <a:spLocks noChangeShapeType="1"/>
            </p:cNvSpPr>
            <p:nvPr/>
          </p:nvSpPr>
          <p:spPr bwMode="auto">
            <a:xfrm>
              <a:off x="1520" y="1162"/>
              <a:ext cx="91" cy="0"/>
            </a:xfrm>
            <a:prstGeom prst="line">
              <a:avLst/>
            </a:prstGeom>
            <a:noFill/>
            <a:ln w="9525">
              <a:solidFill>
                <a:schemeClr val="tx1"/>
              </a:solidFill>
              <a:round/>
              <a:headEnd/>
              <a:tailEnd/>
            </a:ln>
          </p:spPr>
          <p:txBody>
            <a:bodyPr wrap="none"/>
            <a:lstStyle/>
            <a:p>
              <a:endParaRPr lang="en-US"/>
            </a:p>
          </p:txBody>
        </p:sp>
        <p:sp>
          <p:nvSpPr>
            <p:cNvPr id="20507" name="Line 30"/>
            <p:cNvSpPr>
              <a:spLocks noChangeShapeType="1"/>
            </p:cNvSpPr>
            <p:nvPr/>
          </p:nvSpPr>
          <p:spPr bwMode="auto">
            <a:xfrm>
              <a:off x="1928" y="1162"/>
              <a:ext cx="91" cy="0"/>
            </a:xfrm>
            <a:prstGeom prst="line">
              <a:avLst/>
            </a:prstGeom>
            <a:noFill/>
            <a:ln w="9525">
              <a:solidFill>
                <a:schemeClr val="tx1"/>
              </a:solidFill>
              <a:round/>
              <a:headEnd/>
              <a:tailEnd/>
            </a:ln>
          </p:spPr>
          <p:txBody>
            <a:bodyPr wrap="none"/>
            <a:lstStyle/>
            <a:p>
              <a:endParaRPr lang="en-US"/>
            </a:p>
          </p:txBody>
        </p:sp>
        <p:sp>
          <p:nvSpPr>
            <p:cNvPr id="20508" name="Line 31"/>
            <p:cNvSpPr>
              <a:spLocks noChangeShapeType="1"/>
            </p:cNvSpPr>
            <p:nvPr/>
          </p:nvSpPr>
          <p:spPr bwMode="auto">
            <a:xfrm>
              <a:off x="2019" y="1026"/>
              <a:ext cx="0" cy="272"/>
            </a:xfrm>
            <a:prstGeom prst="line">
              <a:avLst/>
            </a:prstGeom>
            <a:noFill/>
            <a:ln w="9525">
              <a:solidFill>
                <a:schemeClr val="tx1"/>
              </a:solidFill>
              <a:round/>
              <a:headEnd/>
              <a:tailEnd/>
            </a:ln>
          </p:spPr>
          <p:txBody>
            <a:bodyPr wrap="none"/>
            <a:lstStyle/>
            <a:p>
              <a:endParaRPr lang="en-US"/>
            </a:p>
          </p:txBody>
        </p:sp>
        <p:sp>
          <p:nvSpPr>
            <p:cNvPr id="20509" name="Text Box 33"/>
            <p:cNvSpPr txBox="1">
              <a:spLocks noChangeArrowheads="1"/>
            </p:cNvSpPr>
            <p:nvPr/>
          </p:nvSpPr>
          <p:spPr bwMode="auto">
            <a:xfrm>
              <a:off x="794" y="1162"/>
              <a:ext cx="284" cy="231"/>
            </a:xfrm>
            <a:prstGeom prst="rect">
              <a:avLst/>
            </a:prstGeom>
            <a:noFill/>
            <a:ln w="9525">
              <a:noFill/>
              <a:miter lim="800000"/>
              <a:headEnd/>
              <a:tailEnd/>
            </a:ln>
          </p:spPr>
          <p:txBody>
            <a:bodyPr wrap="none">
              <a:spAutoFit/>
            </a:bodyPr>
            <a:lstStyle/>
            <a:p>
              <a:r>
                <a:rPr lang="es-MX" sz="1800"/>
                <a:t>Xs</a:t>
              </a:r>
              <a:endParaRPr lang="es-ES" sz="1800"/>
            </a:p>
          </p:txBody>
        </p:sp>
        <p:sp>
          <p:nvSpPr>
            <p:cNvPr id="20510" name="Text Box 34"/>
            <p:cNvSpPr txBox="1">
              <a:spLocks noChangeArrowheads="1"/>
            </p:cNvSpPr>
            <p:nvPr/>
          </p:nvSpPr>
          <p:spPr bwMode="auto">
            <a:xfrm>
              <a:off x="1247" y="1162"/>
              <a:ext cx="348" cy="231"/>
            </a:xfrm>
            <a:prstGeom prst="rect">
              <a:avLst/>
            </a:prstGeom>
            <a:noFill/>
            <a:ln w="9525">
              <a:noFill/>
              <a:miter lim="800000"/>
              <a:headEnd/>
              <a:tailEnd/>
            </a:ln>
          </p:spPr>
          <p:txBody>
            <a:bodyPr wrap="none">
              <a:spAutoFit/>
            </a:bodyPr>
            <a:lstStyle/>
            <a:p>
              <a:r>
                <a:rPr lang="es-MX" sz="1800"/>
                <a:t>R</a:t>
              </a:r>
              <a:r>
                <a:rPr lang="es-MX" sz="1200"/>
                <a:t>TR</a:t>
              </a:r>
              <a:endParaRPr lang="es-ES" sz="1200"/>
            </a:p>
          </p:txBody>
        </p:sp>
        <p:sp>
          <p:nvSpPr>
            <p:cNvPr id="20511" name="Text Box 35"/>
            <p:cNvSpPr txBox="1">
              <a:spLocks noChangeArrowheads="1"/>
            </p:cNvSpPr>
            <p:nvPr/>
          </p:nvSpPr>
          <p:spPr bwMode="auto">
            <a:xfrm>
              <a:off x="1610" y="1162"/>
              <a:ext cx="340" cy="231"/>
            </a:xfrm>
            <a:prstGeom prst="rect">
              <a:avLst/>
            </a:prstGeom>
            <a:noFill/>
            <a:ln w="9525">
              <a:noFill/>
              <a:miter lim="800000"/>
              <a:headEnd/>
              <a:tailEnd/>
            </a:ln>
          </p:spPr>
          <p:txBody>
            <a:bodyPr wrap="none">
              <a:spAutoFit/>
            </a:bodyPr>
            <a:lstStyle/>
            <a:p>
              <a:r>
                <a:rPr lang="es-MX" sz="1800"/>
                <a:t>X</a:t>
              </a:r>
              <a:r>
                <a:rPr lang="es-MX" sz="1200"/>
                <a:t>TR</a:t>
              </a:r>
              <a:endParaRPr lang="es-ES" sz="1200"/>
            </a:p>
          </p:txBody>
        </p:sp>
        <p:sp>
          <p:nvSpPr>
            <p:cNvPr id="20512" name="Line 67"/>
            <p:cNvSpPr>
              <a:spLocks noChangeShapeType="1"/>
            </p:cNvSpPr>
            <p:nvPr/>
          </p:nvSpPr>
          <p:spPr bwMode="auto">
            <a:xfrm>
              <a:off x="2018" y="1162"/>
              <a:ext cx="182" cy="0"/>
            </a:xfrm>
            <a:prstGeom prst="line">
              <a:avLst/>
            </a:prstGeom>
            <a:noFill/>
            <a:ln w="9525">
              <a:solidFill>
                <a:schemeClr val="tx1"/>
              </a:solidFill>
              <a:round/>
              <a:headEnd/>
              <a:tailEnd type="triangle" w="med" len="med"/>
            </a:ln>
          </p:spPr>
          <p:txBody>
            <a:bodyPr wrap="none"/>
            <a:lstStyle/>
            <a:p>
              <a:endParaRPr lang="en-US"/>
            </a:p>
          </p:txBody>
        </p:sp>
        <p:sp>
          <p:nvSpPr>
            <p:cNvPr id="20513" name="Text Box 68"/>
            <p:cNvSpPr txBox="1">
              <a:spLocks noChangeArrowheads="1"/>
            </p:cNvSpPr>
            <p:nvPr/>
          </p:nvSpPr>
          <p:spPr bwMode="auto">
            <a:xfrm>
              <a:off x="793" y="799"/>
              <a:ext cx="486" cy="212"/>
            </a:xfrm>
            <a:prstGeom prst="rect">
              <a:avLst/>
            </a:prstGeom>
            <a:noFill/>
            <a:ln w="9525">
              <a:noFill/>
              <a:miter lim="800000"/>
              <a:headEnd/>
              <a:tailEnd/>
            </a:ln>
          </p:spPr>
          <p:txBody>
            <a:bodyPr wrap="none">
              <a:spAutoFit/>
            </a:bodyPr>
            <a:lstStyle/>
            <a:p>
              <a:r>
                <a:rPr lang="es-MX" sz="1600"/>
                <a:t>10MW</a:t>
              </a:r>
              <a:endParaRPr lang="es-ES" sz="1600"/>
            </a:p>
          </p:txBody>
        </p:sp>
        <p:sp>
          <p:nvSpPr>
            <p:cNvPr id="20514" name="Text Box 70"/>
            <p:cNvSpPr txBox="1">
              <a:spLocks noChangeArrowheads="1"/>
            </p:cNvSpPr>
            <p:nvPr/>
          </p:nvSpPr>
          <p:spPr bwMode="auto">
            <a:xfrm>
              <a:off x="793" y="1389"/>
              <a:ext cx="556" cy="212"/>
            </a:xfrm>
            <a:prstGeom prst="rect">
              <a:avLst/>
            </a:prstGeom>
            <a:noFill/>
            <a:ln w="9525">
              <a:noFill/>
              <a:miter lim="800000"/>
              <a:headEnd/>
              <a:tailEnd/>
            </a:ln>
          </p:spPr>
          <p:txBody>
            <a:bodyPr wrap="none">
              <a:spAutoFit/>
            </a:bodyPr>
            <a:lstStyle/>
            <a:p>
              <a:r>
                <a:rPr lang="es-MX" sz="1600"/>
                <a:t>5MVAR</a:t>
              </a:r>
              <a:endParaRPr lang="es-ES" sz="1600"/>
            </a:p>
          </p:txBody>
        </p:sp>
        <p:sp>
          <p:nvSpPr>
            <p:cNvPr id="20515" name="Line 71"/>
            <p:cNvSpPr>
              <a:spLocks noChangeShapeType="1"/>
            </p:cNvSpPr>
            <p:nvPr/>
          </p:nvSpPr>
          <p:spPr bwMode="auto">
            <a:xfrm>
              <a:off x="1247" y="890"/>
              <a:ext cx="227" cy="0"/>
            </a:xfrm>
            <a:prstGeom prst="line">
              <a:avLst/>
            </a:prstGeom>
            <a:noFill/>
            <a:ln w="9525">
              <a:solidFill>
                <a:schemeClr val="tx1"/>
              </a:solidFill>
              <a:round/>
              <a:headEnd/>
              <a:tailEnd type="triangle" w="med" len="med"/>
            </a:ln>
          </p:spPr>
          <p:txBody>
            <a:bodyPr wrap="none"/>
            <a:lstStyle/>
            <a:p>
              <a:endParaRPr lang="en-US"/>
            </a:p>
          </p:txBody>
        </p:sp>
        <p:sp>
          <p:nvSpPr>
            <p:cNvPr id="20516" name="Line 72"/>
            <p:cNvSpPr>
              <a:spLocks noChangeShapeType="1"/>
            </p:cNvSpPr>
            <p:nvPr/>
          </p:nvSpPr>
          <p:spPr bwMode="auto">
            <a:xfrm>
              <a:off x="1338" y="1525"/>
              <a:ext cx="136" cy="0"/>
            </a:xfrm>
            <a:prstGeom prst="line">
              <a:avLst/>
            </a:prstGeom>
            <a:noFill/>
            <a:ln w="9525">
              <a:solidFill>
                <a:schemeClr val="tx1"/>
              </a:solidFill>
              <a:round/>
              <a:headEnd/>
              <a:tailEnd type="triangle" w="med" len="med"/>
            </a:ln>
          </p:spPr>
          <p:txBody>
            <a:bodyPr wrap="none"/>
            <a:lstStyle/>
            <a:p>
              <a:endParaRPr lang="en-US"/>
            </a:p>
          </p:txBody>
        </p:sp>
        <p:sp>
          <p:nvSpPr>
            <p:cNvPr id="20517" name="Line 73"/>
            <p:cNvSpPr>
              <a:spLocks noChangeShapeType="1"/>
            </p:cNvSpPr>
            <p:nvPr/>
          </p:nvSpPr>
          <p:spPr bwMode="auto">
            <a:xfrm>
              <a:off x="1383" y="1480"/>
              <a:ext cx="0" cy="90"/>
            </a:xfrm>
            <a:prstGeom prst="line">
              <a:avLst/>
            </a:prstGeom>
            <a:noFill/>
            <a:ln w="9525">
              <a:solidFill>
                <a:schemeClr val="tx1"/>
              </a:solidFill>
              <a:round/>
              <a:headEnd/>
              <a:tailEnd/>
            </a:ln>
          </p:spPr>
          <p:txBody>
            <a:bodyPr wrap="none"/>
            <a:lstStyle/>
            <a:p>
              <a:endParaRPr lang="en-US"/>
            </a:p>
          </p:txBody>
        </p:sp>
      </p:grpSp>
      <p:sp>
        <p:nvSpPr>
          <p:cNvPr id="20492" name="Text Box 75"/>
          <p:cNvSpPr txBox="1">
            <a:spLocks noChangeArrowheads="1"/>
          </p:cNvSpPr>
          <p:nvPr/>
        </p:nvSpPr>
        <p:spPr bwMode="auto">
          <a:xfrm>
            <a:off x="0" y="2781300"/>
            <a:ext cx="4044950" cy="915988"/>
          </a:xfrm>
          <a:prstGeom prst="rect">
            <a:avLst/>
          </a:prstGeom>
          <a:noFill/>
          <a:ln w="9525">
            <a:noFill/>
            <a:miter lim="800000"/>
            <a:headEnd/>
            <a:tailEnd/>
          </a:ln>
        </p:spPr>
        <p:txBody>
          <a:bodyPr wrap="none">
            <a:spAutoFit/>
          </a:bodyPr>
          <a:lstStyle/>
          <a:p>
            <a:r>
              <a:rPr lang="es-ES" sz="1800"/>
              <a:t>Desde el punto de vista del generador</a:t>
            </a:r>
          </a:p>
          <a:p>
            <a:r>
              <a:rPr lang="es-ES" sz="1800"/>
              <a:t>  V= 115KV y suponiendo RTC=1/1 y </a:t>
            </a:r>
          </a:p>
          <a:p>
            <a:r>
              <a:rPr lang="es-ES" sz="1800"/>
              <a:t>RTP = 1/1, además RTC/RTP= Ks</a:t>
            </a:r>
          </a:p>
        </p:txBody>
      </p:sp>
      <p:sp>
        <p:nvSpPr>
          <p:cNvPr id="20493" name="Text Box 76"/>
          <p:cNvSpPr txBox="1">
            <a:spLocks noChangeArrowheads="1"/>
          </p:cNvSpPr>
          <p:nvPr/>
        </p:nvSpPr>
        <p:spPr bwMode="auto">
          <a:xfrm>
            <a:off x="0" y="3789363"/>
            <a:ext cx="4211638" cy="641350"/>
          </a:xfrm>
          <a:prstGeom prst="rect">
            <a:avLst/>
          </a:prstGeom>
          <a:noFill/>
          <a:ln w="9525">
            <a:noFill/>
            <a:miter lim="800000"/>
            <a:headEnd/>
            <a:tailEnd/>
          </a:ln>
        </p:spPr>
        <p:txBody>
          <a:bodyPr>
            <a:spAutoFit/>
          </a:bodyPr>
          <a:lstStyle/>
          <a:p>
            <a:r>
              <a:rPr lang="es-ES" sz="1800"/>
              <a:t>Zs = Zprim = (KV</a:t>
            </a:r>
            <a:r>
              <a:rPr lang="es-ES" sz="1800">
                <a:cs typeface="Arial" charset="0"/>
              </a:rPr>
              <a:t>²</a:t>
            </a:r>
            <a:r>
              <a:rPr lang="es-ES" sz="1800"/>
              <a:t> / MVA)Ks  y </a:t>
            </a:r>
          </a:p>
          <a:p>
            <a:r>
              <a:rPr lang="es-ES" sz="1800"/>
              <a:t>Rs =ZsCoseno(</a:t>
            </a:r>
            <a:r>
              <a:rPr lang="es-ES" sz="1800">
                <a:sym typeface="Symbol" pitchFamily="18" charset="2"/>
              </a:rPr>
              <a:t></a:t>
            </a:r>
            <a:r>
              <a:rPr lang="es-ES" sz="1800"/>
              <a:t>)  y Xs = Zs Sen(</a:t>
            </a:r>
            <a:r>
              <a:rPr lang="es-ES" sz="1800">
                <a:sym typeface="Symbol" pitchFamily="18" charset="2"/>
              </a:rPr>
              <a:t></a:t>
            </a:r>
            <a:r>
              <a:rPr lang="es-ES" sz="1800"/>
              <a:t>)</a:t>
            </a:r>
          </a:p>
        </p:txBody>
      </p:sp>
      <p:sp>
        <p:nvSpPr>
          <p:cNvPr id="20494" name="Text Box 77"/>
          <p:cNvSpPr txBox="1">
            <a:spLocks noChangeArrowheads="1"/>
          </p:cNvSpPr>
          <p:nvPr/>
        </p:nvSpPr>
        <p:spPr bwMode="auto">
          <a:xfrm>
            <a:off x="0" y="4581525"/>
            <a:ext cx="2876550" cy="731838"/>
          </a:xfrm>
          <a:prstGeom prst="rect">
            <a:avLst/>
          </a:prstGeom>
          <a:noFill/>
          <a:ln w="9525">
            <a:noFill/>
            <a:miter lim="800000"/>
            <a:headEnd/>
            <a:tailEnd/>
          </a:ln>
        </p:spPr>
        <p:txBody>
          <a:bodyPr wrap="none">
            <a:spAutoFit/>
          </a:bodyPr>
          <a:lstStyle/>
          <a:p>
            <a:r>
              <a:rPr lang="es-MX" sz="1800"/>
              <a:t>MVA=11.18 Y Zs=1182.92</a:t>
            </a:r>
          </a:p>
          <a:p>
            <a:r>
              <a:rPr lang="es-ES">
                <a:sym typeface="Symbol" pitchFamily="18" charset="2"/>
              </a:rPr>
              <a:t></a:t>
            </a:r>
            <a:r>
              <a:rPr lang="es-ES"/>
              <a:t> = </a:t>
            </a:r>
            <a:r>
              <a:rPr lang="es-ES" sz="1800"/>
              <a:t>tan-1Q/P =26.56</a:t>
            </a:r>
            <a:r>
              <a:rPr lang="es-ES" sz="1800">
                <a:cs typeface="Arial" charset="0"/>
              </a:rPr>
              <a:t>°</a:t>
            </a:r>
          </a:p>
        </p:txBody>
      </p:sp>
      <p:sp>
        <p:nvSpPr>
          <p:cNvPr id="20495" name="Text Box 78"/>
          <p:cNvSpPr txBox="1">
            <a:spLocks noChangeArrowheads="1"/>
          </p:cNvSpPr>
          <p:nvPr/>
        </p:nvSpPr>
        <p:spPr bwMode="auto">
          <a:xfrm>
            <a:off x="87313" y="5464175"/>
            <a:ext cx="3557587" cy="457200"/>
          </a:xfrm>
          <a:prstGeom prst="rect">
            <a:avLst/>
          </a:prstGeom>
          <a:noFill/>
          <a:ln w="9525">
            <a:noFill/>
            <a:miter lim="800000"/>
            <a:headEnd/>
            <a:tailEnd/>
          </a:ln>
        </p:spPr>
        <p:txBody>
          <a:bodyPr wrap="none">
            <a:spAutoFit/>
          </a:bodyPr>
          <a:lstStyle/>
          <a:p>
            <a:r>
              <a:rPr lang="es-MX" sz="1800"/>
              <a:t>R</a:t>
            </a:r>
            <a:r>
              <a:rPr lang="es-MX" sz="1200"/>
              <a:t>TR</a:t>
            </a:r>
            <a:r>
              <a:rPr lang="es-MX" sz="1800"/>
              <a:t>=</a:t>
            </a:r>
            <a:r>
              <a:rPr lang="es-ES" sz="1800"/>
              <a:t>1058.12  Y  X</a:t>
            </a:r>
            <a:r>
              <a:rPr lang="es-ES" sz="1200"/>
              <a:t>TR</a:t>
            </a:r>
            <a:r>
              <a:rPr lang="es-ES" sz="1800"/>
              <a:t>=529  ohms</a:t>
            </a:r>
            <a:r>
              <a:rPr lang="es-ES"/>
              <a:t> </a:t>
            </a:r>
          </a:p>
        </p:txBody>
      </p:sp>
      <p:sp>
        <p:nvSpPr>
          <p:cNvPr id="20496" name="Line 79"/>
          <p:cNvSpPr>
            <a:spLocks noChangeShapeType="1"/>
          </p:cNvSpPr>
          <p:nvPr/>
        </p:nvSpPr>
        <p:spPr bwMode="auto">
          <a:xfrm flipV="1">
            <a:off x="5148263" y="2420938"/>
            <a:ext cx="3995737" cy="2663825"/>
          </a:xfrm>
          <a:prstGeom prst="line">
            <a:avLst/>
          </a:prstGeom>
          <a:noFill/>
          <a:ln w="19050">
            <a:solidFill>
              <a:srgbClr val="009900"/>
            </a:solidFill>
            <a:round/>
            <a:headEnd/>
            <a:tailEnd type="triangle" w="med" len="med"/>
          </a:ln>
        </p:spPr>
        <p:txBody>
          <a:bodyPr wrap="none"/>
          <a:lstStyle/>
          <a:p>
            <a:endParaRPr lang="en-US"/>
          </a:p>
        </p:txBody>
      </p:sp>
      <p:sp>
        <p:nvSpPr>
          <p:cNvPr id="20497" name="Text Box 80"/>
          <p:cNvSpPr txBox="1">
            <a:spLocks noChangeArrowheads="1"/>
          </p:cNvSpPr>
          <p:nvPr/>
        </p:nvSpPr>
        <p:spPr bwMode="auto">
          <a:xfrm>
            <a:off x="7667625" y="2420938"/>
            <a:ext cx="1206500" cy="366712"/>
          </a:xfrm>
          <a:prstGeom prst="rect">
            <a:avLst/>
          </a:prstGeom>
          <a:noFill/>
          <a:ln w="9525">
            <a:noFill/>
            <a:miter lim="800000"/>
            <a:headEnd/>
            <a:tailEnd/>
          </a:ln>
        </p:spPr>
        <p:txBody>
          <a:bodyPr wrap="none">
            <a:spAutoFit/>
          </a:bodyPr>
          <a:lstStyle/>
          <a:p>
            <a:r>
              <a:rPr lang="es-MX" sz="1800"/>
              <a:t>Zs=8.9 pu</a:t>
            </a:r>
            <a:endParaRPr lang="es-ES" sz="1800"/>
          </a:p>
        </p:txBody>
      </p:sp>
      <p:sp>
        <p:nvSpPr>
          <p:cNvPr id="20498" name="Text Box 81"/>
          <p:cNvSpPr txBox="1">
            <a:spLocks noChangeArrowheads="1"/>
          </p:cNvSpPr>
          <p:nvPr/>
        </p:nvSpPr>
        <p:spPr bwMode="auto">
          <a:xfrm>
            <a:off x="158750" y="6040438"/>
            <a:ext cx="3525838" cy="457200"/>
          </a:xfrm>
          <a:prstGeom prst="rect">
            <a:avLst/>
          </a:prstGeom>
          <a:noFill/>
          <a:ln w="9525">
            <a:noFill/>
            <a:miter lim="800000"/>
            <a:headEnd/>
            <a:tailEnd/>
          </a:ln>
        </p:spPr>
        <p:txBody>
          <a:bodyPr wrap="none">
            <a:spAutoFit/>
          </a:bodyPr>
          <a:lstStyle/>
          <a:p>
            <a:r>
              <a:rPr lang="es-MX"/>
              <a:t>Zbase=115</a:t>
            </a:r>
            <a:r>
              <a:rPr lang="es-MX">
                <a:cs typeface="Arial" charset="0"/>
              </a:rPr>
              <a:t>²</a:t>
            </a:r>
            <a:r>
              <a:rPr lang="es-MX"/>
              <a:t>/100=132.25</a:t>
            </a:r>
            <a:endParaRPr lang="es-E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1507" name="Text Box 55"/>
          <p:cNvSpPr txBox="1">
            <a:spLocks noChangeArrowheads="1"/>
          </p:cNvSpPr>
          <p:nvPr/>
        </p:nvSpPr>
        <p:spPr bwMode="auto">
          <a:xfrm>
            <a:off x="179388" y="908050"/>
            <a:ext cx="6915150" cy="366713"/>
          </a:xfrm>
          <a:prstGeom prst="rect">
            <a:avLst/>
          </a:prstGeom>
          <a:noFill/>
          <a:ln w="9525">
            <a:noFill/>
            <a:miter lim="800000"/>
            <a:headEnd/>
            <a:tailEnd/>
          </a:ln>
        </p:spPr>
        <p:txBody>
          <a:bodyPr wrap="none" anchor="ctr">
            <a:spAutoFit/>
          </a:bodyPr>
          <a:lstStyle/>
          <a:p>
            <a:pPr algn="ctr" eaLnBrk="0" hangingPunct="0">
              <a:spcBef>
                <a:spcPct val="50000"/>
              </a:spcBef>
            </a:pPr>
            <a:r>
              <a:rPr lang="en-US" sz="1800" b="1">
                <a:solidFill>
                  <a:srgbClr val="FFFF00"/>
                </a:solidFill>
                <a:latin typeface="Comic Sans MS" pitchFamily="66" charset="0"/>
              </a:rPr>
              <a:t>CONSIDERACIONES GENERALES PARA FALLAS EN SEP´S</a:t>
            </a:r>
            <a:endParaRPr lang="en-US" sz="1800" b="1">
              <a:solidFill>
                <a:srgbClr val="FFFF00"/>
              </a:solidFill>
            </a:endParaRPr>
          </a:p>
        </p:txBody>
      </p:sp>
      <p:grpSp>
        <p:nvGrpSpPr>
          <p:cNvPr id="21508" name="Group 128"/>
          <p:cNvGrpSpPr>
            <a:grpSpLocks/>
          </p:cNvGrpSpPr>
          <p:nvPr/>
        </p:nvGrpSpPr>
        <p:grpSpPr bwMode="auto">
          <a:xfrm>
            <a:off x="5076825" y="1773238"/>
            <a:ext cx="3241675" cy="863600"/>
            <a:chOff x="3061" y="1117"/>
            <a:chExt cx="2042" cy="544"/>
          </a:xfrm>
        </p:grpSpPr>
        <p:grpSp>
          <p:nvGrpSpPr>
            <p:cNvPr id="21540" name="Group 99"/>
            <p:cNvGrpSpPr>
              <a:grpSpLocks/>
            </p:cNvGrpSpPr>
            <p:nvPr/>
          </p:nvGrpSpPr>
          <p:grpSpPr bwMode="auto">
            <a:xfrm rot="5155097" flipH="1">
              <a:off x="3804" y="1190"/>
              <a:ext cx="102" cy="317"/>
              <a:chOff x="1553" y="2841"/>
              <a:chExt cx="114" cy="544"/>
            </a:xfrm>
          </p:grpSpPr>
          <p:sp>
            <p:nvSpPr>
              <p:cNvPr id="21568" name="Arc 96"/>
              <p:cNvSpPr>
                <a:spLocks/>
              </p:cNvSpPr>
              <p:nvPr/>
            </p:nvSpPr>
            <p:spPr bwMode="auto">
              <a:xfrm>
                <a:off x="1553" y="2841"/>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1569" name="Arc 97"/>
              <p:cNvSpPr>
                <a:spLocks/>
              </p:cNvSpPr>
              <p:nvPr/>
            </p:nvSpPr>
            <p:spPr bwMode="auto">
              <a:xfrm>
                <a:off x="1565" y="3022"/>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1570" name="Arc 98"/>
              <p:cNvSpPr>
                <a:spLocks/>
              </p:cNvSpPr>
              <p:nvPr/>
            </p:nvSpPr>
            <p:spPr bwMode="auto">
              <a:xfrm>
                <a:off x="1565" y="3203"/>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grpSp>
        <p:grpSp>
          <p:nvGrpSpPr>
            <p:cNvPr id="21541" name="Group 100"/>
            <p:cNvGrpSpPr>
              <a:grpSpLocks/>
            </p:cNvGrpSpPr>
            <p:nvPr/>
          </p:nvGrpSpPr>
          <p:grpSpPr bwMode="auto">
            <a:xfrm>
              <a:off x="3061" y="1117"/>
              <a:ext cx="635" cy="544"/>
              <a:chOff x="432" y="1392"/>
              <a:chExt cx="720" cy="480"/>
            </a:xfrm>
          </p:grpSpPr>
          <p:sp>
            <p:nvSpPr>
              <p:cNvPr id="21566" name="AutoShape 101"/>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21567" name="Line 102"/>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sp>
          <p:nvSpPr>
            <p:cNvPr id="21542" name="Line 104"/>
            <p:cNvSpPr>
              <a:spLocks noChangeShapeType="1"/>
            </p:cNvSpPr>
            <p:nvPr/>
          </p:nvSpPr>
          <p:spPr bwMode="auto">
            <a:xfrm>
              <a:off x="4014" y="1389"/>
              <a:ext cx="181" cy="0"/>
            </a:xfrm>
            <a:prstGeom prst="line">
              <a:avLst/>
            </a:prstGeom>
            <a:noFill/>
            <a:ln w="9525">
              <a:solidFill>
                <a:schemeClr val="tx1"/>
              </a:solidFill>
              <a:round/>
              <a:headEnd/>
              <a:tailEnd/>
            </a:ln>
          </p:spPr>
          <p:txBody>
            <a:bodyPr wrap="none"/>
            <a:lstStyle/>
            <a:p>
              <a:endParaRPr lang="en-US"/>
            </a:p>
          </p:txBody>
        </p:sp>
        <p:sp>
          <p:nvSpPr>
            <p:cNvPr id="21543" name="Line 105"/>
            <p:cNvSpPr>
              <a:spLocks noChangeShapeType="1"/>
            </p:cNvSpPr>
            <p:nvPr/>
          </p:nvSpPr>
          <p:spPr bwMode="auto">
            <a:xfrm>
              <a:off x="4195" y="1207"/>
              <a:ext cx="0" cy="409"/>
            </a:xfrm>
            <a:prstGeom prst="line">
              <a:avLst/>
            </a:prstGeom>
            <a:noFill/>
            <a:ln w="9525">
              <a:solidFill>
                <a:schemeClr val="tx1"/>
              </a:solidFill>
              <a:round/>
              <a:headEnd/>
              <a:tailEnd/>
            </a:ln>
          </p:spPr>
          <p:txBody>
            <a:bodyPr wrap="none"/>
            <a:lstStyle/>
            <a:p>
              <a:endParaRPr lang="en-US"/>
            </a:p>
          </p:txBody>
        </p:sp>
        <p:grpSp>
          <p:nvGrpSpPr>
            <p:cNvPr id="21544" name="Group 106"/>
            <p:cNvGrpSpPr>
              <a:grpSpLocks/>
            </p:cNvGrpSpPr>
            <p:nvPr/>
          </p:nvGrpSpPr>
          <p:grpSpPr bwMode="auto">
            <a:xfrm rot="5155097" flipH="1">
              <a:off x="4666" y="1190"/>
              <a:ext cx="102" cy="317"/>
              <a:chOff x="1553" y="2841"/>
              <a:chExt cx="114" cy="544"/>
            </a:xfrm>
          </p:grpSpPr>
          <p:sp>
            <p:nvSpPr>
              <p:cNvPr id="21563" name="Arc 107"/>
              <p:cNvSpPr>
                <a:spLocks/>
              </p:cNvSpPr>
              <p:nvPr/>
            </p:nvSpPr>
            <p:spPr bwMode="auto">
              <a:xfrm>
                <a:off x="1553" y="2841"/>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1564" name="Arc 108"/>
              <p:cNvSpPr>
                <a:spLocks/>
              </p:cNvSpPr>
              <p:nvPr/>
            </p:nvSpPr>
            <p:spPr bwMode="auto">
              <a:xfrm>
                <a:off x="1565" y="3022"/>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sp>
            <p:nvSpPr>
              <p:cNvPr id="21565" name="Arc 109"/>
              <p:cNvSpPr>
                <a:spLocks/>
              </p:cNvSpPr>
              <p:nvPr/>
            </p:nvSpPr>
            <p:spPr bwMode="auto">
              <a:xfrm>
                <a:off x="1565" y="3203"/>
                <a:ext cx="102" cy="182"/>
              </a:xfrm>
              <a:custGeom>
                <a:avLst/>
                <a:gdLst>
                  <a:gd name="T0" fmla="*/ 12 w 24486"/>
                  <a:gd name="T1" fmla="*/ 0 h 43200"/>
                  <a:gd name="T2" fmla="*/ 0 w 24486"/>
                  <a:gd name="T3" fmla="*/ 181 h 43200"/>
                  <a:gd name="T4" fmla="*/ 12 w 24486"/>
                  <a:gd name="T5" fmla="*/ 91 h 43200"/>
                  <a:gd name="T6" fmla="*/ 0 60000 65536"/>
                  <a:gd name="T7" fmla="*/ 0 60000 65536"/>
                  <a:gd name="T8" fmla="*/ 0 60000 65536"/>
                  <a:gd name="T9" fmla="*/ 0 w 24486"/>
                  <a:gd name="T10" fmla="*/ 0 h 43200"/>
                  <a:gd name="T11" fmla="*/ 24486 w 24486"/>
                  <a:gd name="T12" fmla="*/ 43200 h 43200"/>
                </a:gdLst>
                <a:ahLst/>
                <a:cxnLst>
                  <a:cxn ang="T6">
                    <a:pos x="T0" y="T1"/>
                  </a:cxn>
                  <a:cxn ang="T7">
                    <a:pos x="T2" y="T3"/>
                  </a:cxn>
                  <a:cxn ang="T8">
                    <a:pos x="T4" y="T5"/>
                  </a:cxn>
                </a:cxnLst>
                <a:rect l="T9" t="T10" r="T11" b="T12"/>
                <a:pathLst>
                  <a:path w="24486" h="43200" fill="none" extrusionOk="0">
                    <a:moveTo>
                      <a:pt x="2885" y="0"/>
                    </a:moveTo>
                    <a:cubicBezTo>
                      <a:pt x="14815" y="0"/>
                      <a:pt x="24486" y="9670"/>
                      <a:pt x="24486" y="21600"/>
                    </a:cubicBezTo>
                    <a:cubicBezTo>
                      <a:pt x="24486" y="33529"/>
                      <a:pt x="14815" y="43200"/>
                      <a:pt x="2886" y="43200"/>
                    </a:cubicBezTo>
                    <a:cubicBezTo>
                      <a:pt x="1920" y="43200"/>
                      <a:pt x="956" y="43135"/>
                      <a:pt x="-1" y="43006"/>
                    </a:cubicBezTo>
                  </a:path>
                  <a:path w="24486" h="43200" stroke="0" extrusionOk="0">
                    <a:moveTo>
                      <a:pt x="2885" y="0"/>
                    </a:moveTo>
                    <a:cubicBezTo>
                      <a:pt x="14815" y="0"/>
                      <a:pt x="24486" y="9670"/>
                      <a:pt x="24486" y="21600"/>
                    </a:cubicBezTo>
                    <a:cubicBezTo>
                      <a:pt x="24486" y="33529"/>
                      <a:pt x="14815" y="43200"/>
                      <a:pt x="2886" y="43200"/>
                    </a:cubicBezTo>
                    <a:cubicBezTo>
                      <a:pt x="1920" y="43200"/>
                      <a:pt x="956" y="43135"/>
                      <a:pt x="-1" y="43006"/>
                    </a:cubicBezTo>
                    <a:lnTo>
                      <a:pt x="2886" y="21600"/>
                    </a:lnTo>
                    <a:close/>
                  </a:path>
                </a:pathLst>
              </a:custGeom>
              <a:noFill/>
              <a:ln w="9525">
                <a:solidFill>
                  <a:schemeClr val="tx1"/>
                </a:solidFill>
                <a:round/>
                <a:headEnd/>
                <a:tailEnd/>
              </a:ln>
            </p:spPr>
            <p:txBody>
              <a:bodyPr wrap="none" anchor="ctr"/>
              <a:lstStyle/>
              <a:p>
                <a:endParaRPr lang="en-US"/>
              </a:p>
            </p:txBody>
          </p:sp>
        </p:grpSp>
        <p:grpSp>
          <p:nvGrpSpPr>
            <p:cNvPr id="21545" name="Group 119"/>
            <p:cNvGrpSpPr>
              <a:grpSpLocks/>
            </p:cNvGrpSpPr>
            <p:nvPr/>
          </p:nvGrpSpPr>
          <p:grpSpPr bwMode="auto">
            <a:xfrm>
              <a:off x="4286" y="1298"/>
              <a:ext cx="182" cy="91"/>
              <a:chOff x="1791" y="3158"/>
              <a:chExt cx="273" cy="91"/>
            </a:xfrm>
          </p:grpSpPr>
          <p:grpSp>
            <p:nvGrpSpPr>
              <p:cNvPr id="21554" name="Group 112"/>
              <p:cNvGrpSpPr>
                <a:grpSpLocks/>
              </p:cNvGrpSpPr>
              <p:nvPr/>
            </p:nvGrpSpPr>
            <p:grpSpPr bwMode="auto">
              <a:xfrm>
                <a:off x="1791" y="3158"/>
                <a:ext cx="91" cy="91"/>
                <a:chOff x="1791" y="3158"/>
                <a:chExt cx="91" cy="91"/>
              </a:xfrm>
            </p:grpSpPr>
            <p:sp>
              <p:nvSpPr>
                <p:cNvPr id="21561" name="Line 110"/>
                <p:cNvSpPr>
                  <a:spLocks noChangeShapeType="1"/>
                </p:cNvSpPr>
                <p:nvPr/>
              </p:nvSpPr>
              <p:spPr bwMode="auto">
                <a:xfrm flipV="1">
                  <a:off x="1791" y="3158"/>
                  <a:ext cx="46" cy="91"/>
                </a:xfrm>
                <a:prstGeom prst="line">
                  <a:avLst/>
                </a:prstGeom>
                <a:noFill/>
                <a:ln w="19050">
                  <a:solidFill>
                    <a:schemeClr val="tx1"/>
                  </a:solidFill>
                  <a:round/>
                  <a:headEnd/>
                  <a:tailEnd/>
                </a:ln>
              </p:spPr>
              <p:txBody>
                <a:bodyPr wrap="none"/>
                <a:lstStyle/>
                <a:p>
                  <a:endParaRPr lang="en-US"/>
                </a:p>
              </p:txBody>
            </p:sp>
            <p:sp>
              <p:nvSpPr>
                <p:cNvPr id="21562" name="Line 111"/>
                <p:cNvSpPr>
                  <a:spLocks noChangeShapeType="1"/>
                </p:cNvSpPr>
                <p:nvPr/>
              </p:nvSpPr>
              <p:spPr bwMode="auto">
                <a:xfrm>
                  <a:off x="1837" y="3158"/>
                  <a:ext cx="45" cy="91"/>
                </a:xfrm>
                <a:prstGeom prst="line">
                  <a:avLst/>
                </a:prstGeom>
                <a:noFill/>
                <a:ln w="19050">
                  <a:solidFill>
                    <a:schemeClr val="tx1"/>
                  </a:solidFill>
                  <a:round/>
                  <a:headEnd/>
                  <a:tailEnd/>
                </a:ln>
              </p:spPr>
              <p:txBody>
                <a:bodyPr wrap="none"/>
                <a:lstStyle/>
                <a:p>
                  <a:endParaRPr lang="en-US"/>
                </a:p>
              </p:txBody>
            </p:sp>
          </p:grpSp>
          <p:grpSp>
            <p:nvGrpSpPr>
              <p:cNvPr id="21555" name="Group 113"/>
              <p:cNvGrpSpPr>
                <a:grpSpLocks/>
              </p:cNvGrpSpPr>
              <p:nvPr/>
            </p:nvGrpSpPr>
            <p:grpSpPr bwMode="auto">
              <a:xfrm>
                <a:off x="1882" y="3158"/>
                <a:ext cx="91" cy="91"/>
                <a:chOff x="1791" y="3158"/>
                <a:chExt cx="91" cy="91"/>
              </a:xfrm>
            </p:grpSpPr>
            <p:sp>
              <p:nvSpPr>
                <p:cNvPr id="21559" name="Line 114"/>
                <p:cNvSpPr>
                  <a:spLocks noChangeShapeType="1"/>
                </p:cNvSpPr>
                <p:nvPr/>
              </p:nvSpPr>
              <p:spPr bwMode="auto">
                <a:xfrm flipV="1">
                  <a:off x="1791" y="3158"/>
                  <a:ext cx="46" cy="91"/>
                </a:xfrm>
                <a:prstGeom prst="line">
                  <a:avLst/>
                </a:prstGeom>
                <a:noFill/>
                <a:ln w="19050">
                  <a:solidFill>
                    <a:schemeClr val="tx1"/>
                  </a:solidFill>
                  <a:round/>
                  <a:headEnd/>
                  <a:tailEnd/>
                </a:ln>
              </p:spPr>
              <p:txBody>
                <a:bodyPr wrap="none"/>
                <a:lstStyle/>
                <a:p>
                  <a:endParaRPr lang="en-US"/>
                </a:p>
              </p:txBody>
            </p:sp>
            <p:sp>
              <p:nvSpPr>
                <p:cNvPr id="21560" name="Line 115"/>
                <p:cNvSpPr>
                  <a:spLocks noChangeShapeType="1"/>
                </p:cNvSpPr>
                <p:nvPr/>
              </p:nvSpPr>
              <p:spPr bwMode="auto">
                <a:xfrm>
                  <a:off x="1837" y="3158"/>
                  <a:ext cx="45" cy="91"/>
                </a:xfrm>
                <a:prstGeom prst="line">
                  <a:avLst/>
                </a:prstGeom>
                <a:noFill/>
                <a:ln w="19050">
                  <a:solidFill>
                    <a:schemeClr val="tx1"/>
                  </a:solidFill>
                  <a:round/>
                  <a:headEnd/>
                  <a:tailEnd/>
                </a:ln>
              </p:spPr>
              <p:txBody>
                <a:bodyPr wrap="none"/>
                <a:lstStyle/>
                <a:p>
                  <a:endParaRPr lang="en-US"/>
                </a:p>
              </p:txBody>
            </p:sp>
          </p:grpSp>
          <p:grpSp>
            <p:nvGrpSpPr>
              <p:cNvPr id="21556" name="Group 116"/>
              <p:cNvGrpSpPr>
                <a:grpSpLocks/>
              </p:cNvGrpSpPr>
              <p:nvPr/>
            </p:nvGrpSpPr>
            <p:grpSpPr bwMode="auto">
              <a:xfrm>
                <a:off x="1973" y="3158"/>
                <a:ext cx="91" cy="91"/>
                <a:chOff x="1791" y="3158"/>
                <a:chExt cx="91" cy="91"/>
              </a:xfrm>
            </p:grpSpPr>
            <p:sp>
              <p:nvSpPr>
                <p:cNvPr id="21557" name="Line 117"/>
                <p:cNvSpPr>
                  <a:spLocks noChangeShapeType="1"/>
                </p:cNvSpPr>
                <p:nvPr/>
              </p:nvSpPr>
              <p:spPr bwMode="auto">
                <a:xfrm flipV="1">
                  <a:off x="1791" y="3158"/>
                  <a:ext cx="46" cy="91"/>
                </a:xfrm>
                <a:prstGeom prst="line">
                  <a:avLst/>
                </a:prstGeom>
                <a:noFill/>
                <a:ln w="19050">
                  <a:solidFill>
                    <a:schemeClr val="tx1"/>
                  </a:solidFill>
                  <a:round/>
                  <a:headEnd/>
                  <a:tailEnd/>
                </a:ln>
              </p:spPr>
              <p:txBody>
                <a:bodyPr wrap="none"/>
                <a:lstStyle/>
                <a:p>
                  <a:endParaRPr lang="en-US"/>
                </a:p>
              </p:txBody>
            </p:sp>
            <p:sp>
              <p:nvSpPr>
                <p:cNvPr id="21558" name="Line 118"/>
                <p:cNvSpPr>
                  <a:spLocks noChangeShapeType="1"/>
                </p:cNvSpPr>
                <p:nvPr/>
              </p:nvSpPr>
              <p:spPr bwMode="auto">
                <a:xfrm>
                  <a:off x="1837" y="3158"/>
                  <a:ext cx="45" cy="91"/>
                </a:xfrm>
                <a:prstGeom prst="line">
                  <a:avLst/>
                </a:prstGeom>
                <a:noFill/>
                <a:ln w="19050">
                  <a:solidFill>
                    <a:schemeClr val="tx1"/>
                  </a:solidFill>
                  <a:round/>
                  <a:headEnd/>
                  <a:tailEnd/>
                </a:ln>
              </p:spPr>
              <p:txBody>
                <a:bodyPr wrap="none"/>
                <a:lstStyle/>
                <a:p>
                  <a:endParaRPr lang="en-US"/>
                </a:p>
              </p:txBody>
            </p:sp>
          </p:grpSp>
        </p:grpSp>
        <p:sp>
          <p:nvSpPr>
            <p:cNvPr id="21546" name="Line 120"/>
            <p:cNvSpPr>
              <a:spLocks noChangeShapeType="1"/>
            </p:cNvSpPr>
            <p:nvPr/>
          </p:nvSpPr>
          <p:spPr bwMode="auto">
            <a:xfrm>
              <a:off x="4195" y="1389"/>
              <a:ext cx="91" cy="0"/>
            </a:xfrm>
            <a:prstGeom prst="line">
              <a:avLst/>
            </a:prstGeom>
            <a:noFill/>
            <a:ln w="9525">
              <a:solidFill>
                <a:schemeClr val="tx1"/>
              </a:solidFill>
              <a:round/>
              <a:headEnd/>
              <a:tailEnd/>
            </a:ln>
          </p:spPr>
          <p:txBody>
            <a:bodyPr wrap="none"/>
            <a:lstStyle/>
            <a:p>
              <a:endParaRPr lang="en-US"/>
            </a:p>
          </p:txBody>
        </p:sp>
        <p:sp>
          <p:nvSpPr>
            <p:cNvPr id="21547" name="Line 121"/>
            <p:cNvSpPr>
              <a:spLocks noChangeShapeType="1"/>
            </p:cNvSpPr>
            <p:nvPr/>
          </p:nvSpPr>
          <p:spPr bwMode="auto">
            <a:xfrm>
              <a:off x="4468" y="1389"/>
              <a:ext cx="91" cy="0"/>
            </a:xfrm>
            <a:prstGeom prst="line">
              <a:avLst/>
            </a:prstGeom>
            <a:noFill/>
            <a:ln w="9525">
              <a:solidFill>
                <a:schemeClr val="tx1"/>
              </a:solidFill>
              <a:round/>
              <a:headEnd/>
              <a:tailEnd/>
            </a:ln>
          </p:spPr>
          <p:txBody>
            <a:bodyPr wrap="none"/>
            <a:lstStyle/>
            <a:p>
              <a:endParaRPr lang="en-US"/>
            </a:p>
          </p:txBody>
        </p:sp>
        <p:sp>
          <p:nvSpPr>
            <p:cNvPr id="21548" name="Line 122"/>
            <p:cNvSpPr>
              <a:spLocks noChangeShapeType="1"/>
            </p:cNvSpPr>
            <p:nvPr/>
          </p:nvSpPr>
          <p:spPr bwMode="auto">
            <a:xfrm>
              <a:off x="4876" y="1389"/>
              <a:ext cx="91" cy="0"/>
            </a:xfrm>
            <a:prstGeom prst="line">
              <a:avLst/>
            </a:prstGeom>
            <a:noFill/>
            <a:ln w="9525">
              <a:solidFill>
                <a:schemeClr val="tx1"/>
              </a:solidFill>
              <a:round/>
              <a:headEnd/>
              <a:tailEnd/>
            </a:ln>
          </p:spPr>
          <p:txBody>
            <a:bodyPr wrap="none"/>
            <a:lstStyle/>
            <a:p>
              <a:endParaRPr lang="en-US"/>
            </a:p>
          </p:txBody>
        </p:sp>
        <p:sp>
          <p:nvSpPr>
            <p:cNvPr id="21549" name="Line 123"/>
            <p:cNvSpPr>
              <a:spLocks noChangeShapeType="1"/>
            </p:cNvSpPr>
            <p:nvPr/>
          </p:nvSpPr>
          <p:spPr bwMode="auto">
            <a:xfrm>
              <a:off x="4967" y="1253"/>
              <a:ext cx="0" cy="272"/>
            </a:xfrm>
            <a:prstGeom prst="line">
              <a:avLst/>
            </a:prstGeom>
            <a:noFill/>
            <a:ln w="9525">
              <a:solidFill>
                <a:schemeClr val="tx1"/>
              </a:solidFill>
              <a:round/>
              <a:headEnd/>
              <a:tailEnd/>
            </a:ln>
          </p:spPr>
          <p:txBody>
            <a:bodyPr wrap="none"/>
            <a:lstStyle/>
            <a:p>
              <a:endParaRPr lang="en-US"/>
            </a:p>
          </p:txBody>
        </p:sp>
        <p:sp>
          <p:nvSpPr>
            <p:cNvPr id="21550" name="AutoShape 124"/>
            <p:cNvSpPr>
              <a:spLocks noChangeArrowheads="1"/>
            </p:cNvSpPr>
            <p:nvPr/>
          </p:nvSpPr>
          <p:spPr bwMode="auto">
            <a:xfrm>
              <a:off x="4967" y="1480"/>
              <a:ext cx="136" cy="136"/>
            </a:xfrm>
            <a:prstGeom prst="lightningBolt">
              <a:avLst/>
            </a:prstGeom>
            <a:solidFill>
              <a:srgbClr val="FFFF00"/>
            </a:solidFill>
            <a:ln w="9525">
              <a:solidFill>
                <a:srgbClr val="FFFF00"/>
              </a:solidFill>
              <a:miter lim="800000"/>
              <a:headEnd/>
              <a:tailEnd/>
            </a:ln>
          </p:spPr>
          <p:txBody>
            <a:bodyPr wrap="none" anchor="ctr"/>
            <a:lstStyle/>
            <a:p>
              <a:endParaRPr lang="en-US"/>
            </a:p>
          </p:txBody>
        </p:sp>
        <p:sp>
          <p:nvSpPr>
            <p:cNvPr id="21551" name="Text Box 125"/>
            <p:cNvSpPr txBox="1">
              <a:spLocks noChangeArrowheads="1"/>
            </p:cNvSpPr>
            <p:nvPr/>
          </p:nvSpPr>
          <p:spPr bwMode="auto">
            <a:xfrm>
              <a:off x="3742" y="1389"/>
              <a:ext cx="284" cy="231"/>
            </a:xfrm>
            <a:prstGeom prst="rect">
              <a:avLst/>
            </a:prstGeom>
            <a:noFill/>
            <a:ln w="9525">
              <a:noFill/>
              <a:miter lim="800000"/>
              <a:headEnd/>
              <a:tailEnd/>
            </a:ln>
          </p:spPr>
          <p:txBody>
            <a:bodyPr wrap="none">
              <a:spAutoFit/>
            </a:bodyPr>
            <a:lstStyle/>
            <a:p>
              <a:r>
                <a:rPr lang="es-MX" sz="1800"/>
                <a:t>Xs</a:t>
              </a:r>
              <a:endParaRPr lang="es-ES" sz="1800"/>
            </a:p>
          </p:txBody>
        </p:sp>
        <p:sp>
          <p:nvSpPr>
            <p:cNvPr id="21552" name="Text Box 126"/>
            <p:cNvSpPr txBox="1">
              <a:spLocks noChangeArrowheads="1"/>
            </p:cNvSpPr>
            <p:nvPr/>
          </p:nvSpPr>
          <p:spPr bwMode="auto">
            <a:xfrm>
              <a:off x="4195" y="1389"/>
              <a:ext cx="348" cy="231"/>
            </a:xfrm>
            <a:prstGeom prst="rect">
              <a:avLst/>
            </a:prstGeom>
            <a:noFill/>
            <a:ln w="9525">
              <a:noFill/>
              <a:miter lim="800000"/>
              <a:headEnd/>
              <a:tailEnd/>
            </a:ln>
          </p:spPr>
          <p:txBody>
            <a:bodyPr wrap="none">
              <a:spAutoFit/>
            </a:bodyPr>
            <a:lstStyle/>
            <a:p>
              <a:r>
                <a:rPr lang="es-MX" sz="1800"/>
                <a:t>R</a:t>
              </a:r>
              <a:r>
                <a:rPr lang="es-MX" sz="1200"/>
                <a:t>TR</a:t>
              </a:r>
              <a:endParaRPr lang="es-ES" sz="1200"/>
            </a:p>
          </p:txBody>
        </p:sp>
        <p:sp>
          <p:nvSpPr>
            <p:cNvPr id="21553" name="Text Box 127"/>
            <p:cNvSpPr txBox="1">
              <a:spLocks noChangeArrowheads="1"/>
            </p:cNvSpPr>
            <p:nvPr/>
          </p:nvSpPr>
          <p:spPr bwMode="auto">
            <a:xfrm>
              <a:off x="4558" y="1389"/>
              <a:ext cx="340" cy="231"/>
            </a:xfrm>
            <a:prstGeom prst="rect">
              <a:avLst/>
            </a:prstGeom>
            <a:noFill/>
            <a:ln w="9525">
              <a:noFill/>
              <a:miter lim="800000"/>
              <a:headEnd/>
              <a:tailEnd/>
            </a:ln>
          </p:spPr>
          <p:txBody>
            <a:bodyPr wrap="none">
              <a:spAutoFit/>
            </a:bodyPr>
            <a:lstStyle/>
            <a:p>
              <a:r>
                <a:rPr lang="es-MX" sz="1800"/>
                <a:t>X</a:t>
              </a:r>
              <a:r>
                <a:rPr lang="es-MX" sz="1200"/>
                <a:t>TR</a:t>
              </a:r>
              <a:endParaRPr lang="es-ES" sz="1200"/>
            </a:p>
          </p:txBody>
        </p:sp>
      </p:grpSp>
      <p:grpSp>
        <p:nvGrpSpPr>
          <p:cNvPr id="21509" name="Group 130"/>
          <p:cNvGrpSpPr>
            <a:grpSpLocks/>
          </p:cNvGrpSpPr>
          <p:nvPr/>
        </p:nvGrpSpPr>
        <p:grpSpPr bwMode="auto">
          <a:xfrm>
            <a:off x="106363" y="1412875"/>
            <a:ext cx="4248150" cy="2016125"/>
            <a:chOff x="67" y="890"/>
            <a:chExt cx="2676" cy="1270"/>
          </a:xfrm>
        </p:grpSpPr>
        <p:grpSp>
          <p:nvGrpSpPr>
            <p:cNvPr id="21519" name="Group 103"/>
            <p:cNvGrpSpPr>
              <a:grpSpLocks/>
            </p:cNvGrpSpPr>
            <p:nvPr/>
          </p:nvGrpSpPr>
          <p:grpSpPr bwMode="auto">
            <a:xfrm>
              <a:off x="67" y="890"/>
              <a:ext cx="2676" cy="1270"/>
              <a:chOff x="67" y="890"/>
              <a:chExt cx="2676" cy="1270"/>
            </a:xfrm>
          </p:grpSpPr>
          <p:grpSp>
            <p:nvGrpSpPr>
              <p:cNvPr id="21521" name="Group 7"/>
              <p:cNvGrpSpPr>
                <a:grpSpLocks/>
              </p:cNvGrpSpPr>
              <p:nvPr/>
            </p:nvGrpSpPr>
            <p:grpSpPr bwMode="auto">
              <a:xfrm>
                <a:off x="67" y="1117"/>
                <a:ext cx="781" cy="737"/>
                <a:chOff x="432" y="1392"/>
                <a:chExt cx="720" cy="480"/>
              </a:xfrm>
            </p:grpSpPr>
            <p:sp>
              <p:nvSpPr>
                <p:cNvPr id="21538" name="AutoShape 8"/>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21539" name="Line 9"/>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sp>
            <p:nvSpPr>
              <p:cNvPr id="21522" name="Line 17"/>
              <p:cNvSpPr>
                <a:spLocks noChangeShapeType="1"/>
              </p:cNvSpPr>
              <p:nvPr/>
            </p:nvSpPr>
            <p:spPr bwMode="auto">
              <a:xfrm>
                <a:off x="2562" y="1117"/>
                <a:ext cx="0" cy="760"/>
              </a:xfrm>
              <a:prstGeom prst="line">
                <a:avLst/>
              </a:prstGeom>
              <a:noFill/>
              <a:ln w="57150">
                <a:solidFill>
                  <a:schemeClr val="tx1"/>
                </a:solidFill>
                <a:round/>
                <a:headEnd/>
                <a:tailEnd/>
              </a:ln>
            </p:spPr>
            <p:txBody>
              <a:bodyPr wrap="none"/>
              <a:lstStyle/>
              <a:p>
                <a:endParaRPr lang="en-US"/>
              </a:p>
            </p:txBody>
          </p:sp>
          <p:sp>
            <p:nvSpPr>
              <p:cNvPr id="21523" name="Line 19"/>
              <p:cNvSpPr>
                <a:spLocks noChangeShapeType="1"/>
              </p:cNvSpPr>
              <p:nvPr/>
            </p:nvSpPr>
            <p:spPr bwMode="auto">
              <a:xfrm>
                <a:off x="1201" y="890"/>
                <a:ext cx="0" cy="1253"/>
              </a:xfrm>
              <a:prstGeom prst="line">
                <a:avLst/>
              </a:prstGeom>
              <a:noFill/>
              <a:ln w="57150">
                <a:solidFill>
                  <a:schemeClr val="tx1"/>
                </a:solidFill>
                <a:round/>
                <a:headEnd/>
                <a:tailEnd/>
              </a:ln>
            </p:spPr>
            <p:txBody>
              <a:bodyPr wrap="none"/>
              <a:lstStyle/>
              <a:p>
                <a:endParaRPr lang="en-US"/>
              </a:p>
            </p:txBody>
          </p:sp>
          <p:grpSp>
            <p:nvGrpSpPr>
              <p:cNvPr id="21524" name="Group 59"/>
              <p:cNvGrpSpPr>
                <a:grpSpLocks/>
              </p:cNvGrpSpPr>
              <p:nvPr/>
            </p:nvGrpSpPr>
            <p:grpSpPr bwMode="auto">
              <a:xfrm>
                <a:off x="1174" y="1047"/>
                <a:ext cx="1040" cy="884"/>
                <a:chOff x="1810" y="1298"/>
                <a:chExt cx="1040" cy="884"/>
              </a:xfrm>
            </p:grpSpPr>
            <p:grpSp>
              <p:nvGrpSpPr>
                <p:cNvPr id="21533" name="Group 13"/>
                <p:cNvGrpSpPr>
                  <a:grpSpLocks/>
                </p:cNvGrpSpPr>
                <p:nvPr/>
              </p:nvGrpSpPr>
              <p:grpSpPr bwMode="auto">
                <a:xfrm>
                  <a:off x="2290" y="1298"/>
                  <a:ext cx="560" cy="884"/>
                  <a:chOff x="1039" y="1344"/>
                  <a:chExt cx="516" cy="576"/>
                </a:xfrm>
              </p:grpSpPr>
              <p:sp>
                <p:nvSpPr>
                  <p:cNvPr id="21536" name="Freeform 14"/>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21537" name="Freeform 15"/>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sp>
              <p:nvSpPr>
                <p:cNvPr id="21534" name="Line 16"/>
                <p:cNvSpPr>
                  <a:spLocks noChangeShapeType="1"/>
                </p:cNvSpPr>
                <p:nvPr/>
              </p:nvSpPr>
              <p:spPr bwMode="auto">
                <a:xfrm flipH="1">
                  <a:off x="1810" y="1730"/>
                  <a:ext cx="624" cy="0"/>
                </a:xfrm>
                <a:prstGeom prst="line">
                  <a:avLst/>
                </a:prstGeom>
                <a:noFill/>
                <a:ln w="9525">
                  <a:solidFill>
                    <a:schemeClr val="tx1"/>
                  </a:solidFill>
                  <a:round/>
                  <a:headEnd/>
                  <a:tailEnd/>
                </a:ln>
              </p:spPr>
              <p:txBody>
                <a:bodyPr wrap="none"/>
                <a:lstStyle/>
                <a:p>
                  <a:endParaRPr lang="en-US"/>
                </a:p>
              </p:txBody>
            </p:sp>
            <p:sp>
              <p:nvSpPr>
                <p:cNvPr id="21535" name="Rectangle 31"/>
                <p:cNvSpPr>
                  <a:spLocks noChangeArrowheads="1"/>
                </p:cNvSpPr>
                <p:nvPr/>
              </p:nvSpPr>
              <p:spPr bwMode="auto">
                <a:xfrm>
                  <a:off x="2050" y="1634"/>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21525" name="AutoShape 49"/>
              <p:cNvSpPr>
                <a:spLocks noChangeArrowheads="1"/>
              </p:cNvSpPr>
              <p:nvPr/>
            </p:nvSpPr>
            <p:spPr bwMode="auto">
              <a:xfrm>
                <a:off x="2562" y="1843"/>
                <a:ext cx="181" cy="317"/>
              </a:xfrm>
              <a:prstGeom prst="lightningBolt">
                <a:avLst/>
              </a:prstGeom>
              <a:solidFill>
                <a:srgbClr val="FFFF00"/>
              </a:solidFill>
              <a:ln w="9525">
                <a:solidFill>
                  <a:schemeClr val="tx1"/>
                </a:solidFill>
                <a:miter lim="800000"/>
                <a:headEnd/>
                <a:tailEnd/>
              </a:ln>
            </p:spPr>
            <p:txBody>
              <a:bodyPr wrap="none" anchor="ctr"/>
              <a:lstStyle/>
              <a:p>
                <a:endParaRPr lang="en-US"/>
              </a:p>
            </p:txBody>
          </p:sp>
          <p:grpSp>
            <p:nvGrpSpPr>
              <p:cNvPr id="21526" name="Group 58"/>
              <p:cNvGrpSpPr>
                <a:grpSpLocks/>
              </p:cNvGrpSpPr>
              <p:nvPr/>
            </p:nvGrpSpPr>
            <p:grpSpPr bwMode="auto">
              <a:xfrm>
                <a:off x="852" y="1408"/>
                <a:ext cx="349" cy="144"/>
                <a:chOff x="1488" y="1680"/>
                <a:chExt cx="349" cy="144"/>
              </a:xfrm>
            </p:grpSpPr>
            <p:sp>
              <p:nvSpPr>
                <p:cNvPr id="21531" name="Line 56"/>
                <p:cNvSpPr>
                  <a:spLocks noChangeShapeType="1"/>
                </p:cNvSpPr>
                <p:nvPr/>
              </p:nvSpPr>
              <p:spPr bwMode="auto">
                <a:xfrm>
                  <a:off x="1610" y="1752"/>
                  <a:ext cx="227" cy="0"/>
                </a:xfrm>
                <a:prstGeom prst="line">
                  <a:avLst/>
                </a:prstGeom>
                <a:noFill/>
                <a:ln w="9525">
                  <a:solidFill>
                    <a:schemeClr val="tx1"/>
                  </a:solidFill>
                  <a:round/>
                  <a:headEnd/>
                  <a:tailEnd/>
                </a:ln>
              </p:spPr>
              <p:txBody>
                <a:bodyPr wrap="none"/>
                <a:lstStyle/>
                <a:p>
                  <a:endParaRPr lang="en-US"/>
                </a:p>
              </p:txBody>
            </p:sp>
            <p:sp>
              <p:nvSpPr>
                <p:cNvPr id="21532" name="Rectangle 30"/>
                <p:cNvSpPr>
                  <a:spLocks noChangeArrowheads="1"/>
                </p:cNvSpPr>
                <p:nvPr/>
              </p:nvSpPr>
              <p:spPr bwMode="auto">
                <a:xfrm>
                  <a:off x="1488" y="1680"/>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grpSp>
          <p:grpSp>
            <p:nvGrpSpPr>
              <p:cNvPr id="21527" name="Group 60"/>
              <p:cNvGrpSpPr>
                <a:grpSpLocks/>
              </p:cNvGrpSpPr>
              <p:nvPr/>
            </p:nvGrpSpPr>
            <p:grpSpPr bwMode="auto">
              <a:xfrm rot="10800000">
                <a:off x="2063" y="1434"/>
                <a:ext cx="349" cy="144"/>
                <a:chOff x="1488" y="1680"/>
                <a:chExt cx="349" cy="144"/>
              </a:xfrm>
            </p:grpSpPr>
            <p:sp>
              <p:nvSpPr>
                <p:cNvPr id="21529" name="Line 61"/>
                <p:cNvSpPr>
                  <a:spLocks noChangeShapeType="1"/>
                </p:cNvSpPr>
                <p:nvPr/>
              </p:nvSpPr>
              <p:spPr bwMode="auto">
                <a:xfrm>
                  <a:off x="1610" y="1752"/>
                  <a:ext cx="227" cy="0"/>
                </a:xfrm>
                <a:prstGeom prst="line">
                  <a:avLst/>
                </a:prstGeom>
                <a:noFill/>
                <a:ln w="9525">
                  <a:solidFill>
                    <a:schemeClr val="tx1"/>
                  </a:solidFill>
                  <a:round/>
                  <a:headEnd/>
                  <a:tailEnd/>
                </a:ln>
              </p:spPr>
              <p:txBody>
                <a:bodyPr wrap="none"/>
                <a:lstStyle/>
                <a:p>
                  <a:endParaRPr lang="en-US"/>
                </a:p>
              </p:txBody>
            </p:sp>
            <p:sp>
              <p:nvSpPr>
                <p:cNvPr id="21530" name="Rectangle 62"/>
                <p:cNvSpPr>
                  <a:spLocks noChangeArrowheads="1"/>
                </p:cNvSpPr>
                <p:nvPr/>
              </p:nvSpPr>
              <p:spPr bwMode="auto">
                <a:xfrm>
                  <a:off x="1488" y="1680"/>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21528" name="Line 63"/>
              <p:cNvSpPr>
                <a:spLocks noChangeShapeType="1"/>
              </p:cNvSpPr>
              <p:nvPr/>
            </p:nvSpPr>
            <p:spPr bwMode="auto">
              <a:xfrm>
                <a:off x="2418" y="1494"/>
                <a:ext cx="137" cy="0"/>
              </a:xfrm>
              <a:prstGeom prst="line">
                <a:avLst/>
              </a:prstGeom>
              <a:noFill/>
              <a:ln w="9525">
                <a:solidFill>
                  <a:schemeClr val="tx1"/>
                </a:solidFill>
                <a:round/>
                <a:headEnd/>
                <a:tailEnd/>
              </a:ln>
            </p:spPr>
            <p:txBody>
              <a:bodyPr wrap="none"/>
              <a:lstStyle/>
              <a:p>
                <a:endParaRPr lang="en-US"/>
              </a:p>
            </p:txBody>
          </p:sp>
        </p:grpSp>
        <p:sp>
          <p:nvSpPr>
            <p:cNvPr id="21520" name="Text Box 129"/>
            <p:cNvSpPr txBox="1">
              <a:spLocks noChangeArrowheads="1"/>
            </p:cNvSpPr>
            <p:nvPr/>
          </p:nvSpPr>
          <p:spPr bwMode="auto">
            <a:xfrm>
              <a:off x="1973" y="1933"/>
              <a:ext cx="619" cy="192"/>
            </a:xfrm>
            <a:prstGeom prst="rect">
              <a:avLst/>
            </a:prstGeom>
            <a:noFill/>
            <a:ln w="9525">
              <a:noFill/>
              <a:miter lim="800000"/>
              <a:headEnd/>
              <a:tailEnd/>
            </a:ln>
          </p:spPr>
          <p:txBody>
            <a:bodyPr wrap="none">
              <a:spAutoFit/>
            </a:bodyPr>
            <a:lstStyle/>
            <a:p>
              <a:r>
                <a:rPr lang="es-MX" sz="1400"/>
                <a:t>FALLA 3F</a:t>
              </a:r>
              <a:endParaRPr lang="es-ES" sz="1400"/>
            </a:p>
          </p:txBody>
        </p:sp>
      </p:grpSp>
      <p:sp>
        <p:nvSpPr>
          <p:cNvPr id="21510" name="Text Box 131"/>
          <p:cNvSpPr txBox="1">
            <a:spLocks noChangeArrowheads="1"/>
          </p:cNvSpPr>
          <p:nvPr/>
        </p:nvSpPr>
        <p:spPr bwMode="auto">
          <a:xfrm>
            <a:off x="0" y="4221163"/>
            <a:ext cx="3132138" cy="1739900"/>
          </a:xfrm>
          <a:prstGeom prst="rect">
            <a:avLst/>
          </a:prstGeom>
          <a:noFill/>
          <a:ln w="9525">
            <a:noFill/>
            <a:miter lim="800000"/>
            <a:headEnd/>
            <a:tailEnd/>
          </a:ln>
        </p:spPr>
        <p:txBody>
          <a:bodyPr>
            <a:spAutoFit/>
          </a:bodyPr>
          <a:lstStyle/>
          <a:p>
            <a:r>
              <a:rPr lang="es-ES" sz="1800"/>
              <a:t>Ahora bien, en el plano de impedancia, o sea el plano X-R (reactancia-resistencia)</a:t>
            </a:r>
          </a:p>
          <a:p>
            <a:r>
              <a:rPr lang="es-ES" sz="1800"/>
              <a:t> como visualizamos al transformador y la falla en el bus de 13.8kv. </a:t>
            </a:r>
          </a:p>
        </p:txBody>
      </p:sp>
      <p:grpSp>
        <p:nvGrpSpPr>
          <p:cNvPr id="21511" name="Group 139"/>
          <p:cNvGrpSpPr>
            <a:grpSpLocks/>
          </p:cNvGrpSpPr>
          <p:nvPr/>
        </p:nvGrpSpPr>
        <p:grpSpPr bwMode="auto">
          <a:xfrm>
            <a:off x="3203575" y="2997200"/>
            <a:ext cx="4022725" cy="3860800"/>
            <a:chOff x="2018" y="1888"/>
            <a:chExt cx="2534" cy="2432"/>
          </a:xfrm>
        </p:grpSpPr>
        <p:sp>
          <p:nvSpPr>
            <p:cNvPr id="21512" name="Line 132"/>
            <p:cNvSpPr>
              <a:spLocks noChangeShapeType="1"/>
            </p:cNvSpPr>
            <p:nvPr/>
          </p:nvSpPr>
          <p:spPr bwMode="auto">
            <a:xfrm>
              <a:off x="3243" y="2024"/>
              <a:ext cx="0" cy="2296"/>
            </a:xfrm>
            <a:prstGeom prst="line">
              <a:avLst/>
            </a:prstGeom>
            <a:noFill/>
            <a:ln w="19050">
              <a:solidFill>
                <a:schemeClr val="tx1"/>
              </a:solidFill>
              <a:round/>
              <a:headEnd/>
              <a:tailEnd/>
            </a:ln>
          </p:spPr>
          <p:txBody>
            <a:bodyPr wrap="none"/>
            <a:lstStyle/>
            <a:p>
              <a:endParaRPr lang="en-US"/>
            </a:p>
          </p:txBody>
        </p:sp>
        <p:sp>
          <p:nvSpPr>
            <p:cNvPr id="21513" name="Line 133"/>
            <p:cNvSpPr>
              <a:spLocks noChangeShapeType="1"/>
            </p:cNvSpPr>
            <p:nvPr/>
          </p:nvSpPr>
          <p:spPr bwMode="auto">
            <a:xfrm flipH="1" flipV="1">
              <a:off x="2018" y="3203"/>
              <a:ext cx="2450" cy="0"/>
            </a:xfrm>
            <a:prstGeom prst="line">
              <a:avLst/>
            </a:prstGeom>
            <a:noFill/>
            <a:ln w="19050">
              <a:solidFill>
                <a:schemeClr val="tx1"/>
              </a:solidFill>
              <a:round/>
              <a:headEnd/>
              <a:tailEnd/>
            </a:ln>
          </p:spPr>
          <p:txBody>
            <a:bodyPr wrap="none"/>
            <a:lstStyle/>
            <a:p>
              <a:endParaRPr lang="en-US"/>
            </a:p>
          </p:txBody>
        </p:sp>
        <p:sp>
          <p:nvSpPr>
            <p:cNvPr id="21514" name="Text Box 134"/>
            <p:cNvSpPr txBox="1">
              <a:spLocks noChangeArrowheads="1"/>
            </p:cNvSpPr>
            <p:nvPr/>
          </p:nvSpPr>
          <p:spPr bwMode="auto">
            <a:xfrm>
              <a:off x="3198" y="1888"/>
              <a:ext cx="212" cy="231"/>
            </a:xfrm>
            <a:prstGeom prst="rect">
              <a:avLst/>
            </a:prstGeom>
            <a:noFill/>
            <a:ln w="9525">
              <a:noFill/>
              <a:miter lim="800000"/>
              <a:headEnd/>
              <a:tailEnd/>
            </a:ln>
          </p:spPr>
          <p:txBody>
            <a:bodyPr wrap="none">
              <a:spAutoFit/>
            </a:bodyPr>
            <a:lstStyle/>
            <a:p>
              <a:r>
                <a:rPr lang="es-MX" sz="1800"/>
                <a:t>X</a:t>
              </a:r>
              <a:endParaRPr lang="es-ES" sz="1800"/>
            </a:p>
          </p:txBody>
        </p:sp>
        <p:sp>
          <p:nvSpPr>
            <p:cNvPr id="21515" name="Text Box 135"/>
            <p:cNvSpPr txBox="1">
              <a:spLocks noChangeArrowheads="1"/>
            </p:cNvSpPr>
            <p:nvPr/>
          </p:nvSpPr>
          <p:spPr bwMode="auto">
            <a:xfrm>
              <a:off x="4332" y="3203"/>
              <a:ext cx="220" cy="231"/>
            </a:xfrm>
            <a:prstGeom prst="rect">
              <a:avLst/>
            </a:prstGeom>
            <a:noFill/>
            <a:ln w="9525">
              <a:noFill/>
              <a:miter lim="800000"/>
              <a:headEnd/>
              <a:tailEnd/>
            </a:ln>
          </p:spPr>
          <p:txBody>
            <a:bodyPr wrap="none">
              <a:spAutoFit/>
            </a:bodyPr>
            <a:lstStyle/>
            <a:p>
              <a:r>
                <a:rPr lang="es-MX" sz="1800"/>
                <a:t>R</a:t>
              </a:r>
              <a:endParaRPr lang="es-ES" sz="1800"/>
            </a:p>
          </p:txBody>
        </p:sp>
        <p:sp>
          <p:nvSpPr>
            <p:cNvPr id="21516" name="Text Box 136"/>
            <p:cNvSpPr txBox="1">
              <a:spLocks noChangeArrowheads="1"/>
            </p:cNvSpPr>
            <p:nvPr/>
          </p:nvSpPr>
          <p:spPr bwMode="auto">
            <a:xfrm>
              <a:off x="3198" y="3158"/>
              <a:ext cx="196" cy="231"/>
            </a:xfrm>
            <a:prstGeom prst="rect">
              <a:avLst/>
            </a:prstGeom>
            <a:noFill/>
            <a:ln w="9525">
              <a:noFill/>
              <a:miter lim="800000"/>
              <a:headEnd/>
              <a:tailEnd/>
            </a:ln>
          </p:spPr>
          <p:txBody>
            <a:bodyPr wrap="none">
              <a:spAutoFit/>
            </a:bodyPr>
            <a:lstStyle/>
            <a:p>
              <a:r>
                <a:rPr lang="es-MX" sz="1800"/>
                <a:t>o</a:t>
              </a:r>
              <a:endParaRPr lang="es-ES" sz="1800"/>
            </a:p>
          </p:txBody>
        </p:sp>
        <p:sp>
          <p:nvSpPr>
            <p:cNvPr id="21517" name="Line 137"/>
            <p:cNvSpPr>
              <a:spLocks noChangeShapeType="1"/>
            </p:cNvSpPr>
            <p:nvPr/>
          </p:nvSpPr>
          <p:spPr bwMode="auto">
            <a:xfrm flipV="1">
              <a:off x="3243" y="2976"/>
              <a:ext cx="0" cy="227"/>
            </a:xfrm>
            <a:prstGeom prst="line">
              <a:avLst/>
            </a:prstGeom>
            <a:noFill/>
            <a:ln w="9525">
              <a:solidFill>
                <a:srgbClr val="FF3300"/>
              </a:solidFill>
              <a:round/>
              <a:headEnd/>
              <a:tailEnd/>
            </a:ln>
          </p:spPr>
          <p:txBody>
            <a:bodyPr wrap="none"/>
            <a:lstStyle/>
            <a:p>
              <a:endParaRPr lang="en-US"/>
            </a:p>
          </p:txBody>
        </p:sp>
        <p:sp>
          <p:nvSpPr>
            <p:cNvPr id="21518" name="Line 138"/>
            <p:cNvSpPr>
              <a:spLocks noChangeShapeType="1"/>
            </p:cNvSpPr>
            <p:nvPr/>
          </p:nvSpPr>
          <p:spPr bwMode="auto">
            <a:xfrm flipV="1">
              <a:off x="3243" y="2251"/>
              <a:ext cx="181" cy="725"/>
            </a:xfrm>
            <a:prstGeom prst="line">
              <a:avLst/>
            </a:prstGeom>
            <a:noFill/>
            <a:ln w="28575">
              <a:solidFill>
                <a:schemeClr val="hlink"/>
              </a:solidFill>
              <a:round/>
              <a:headEnd/>
              <a:tailEnd/>
            </a:ln>
          </p:spPr>
          <p:txBody>
            <a:bodyPr wrap="none"/>
            <a:lstStyle/>
            <a:p>
              <a:endParaRPr lang="en-US"/>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2531" name="3 CuadroTexto"/>
          <p:cNvSpPr txBox="1">
            <a:spLocks noChangeArrowheads="1"/>
          </p:cNvSpPr>
          <p:nvPr/>
        </p:nvSpPr>
        <p:spPr bwMode="auto">
          <a:xfrm>
            <a:off x="1714500" y="2571750"/>
            <a:ext cx="4487863" cy="1938338"/>
          </a:xfrm>
          <a:prstGeom prst="rect">
            <a:avLst/>
          </a:prstGeom>
          <a:noFill/>
          <a:ln w="9525">
            <a:noFill/>
            <a:miter lim="800000"/>
            <a:headEnd/>
            <a:tailEnd/>
          </a:ln>
        </p:spPr>
        <p:txBody>
          <a:bodyPr wrap="none">
            <a:spAutoFit/>
          </a:bodyPr>
          <a:lstStyle/>
          <a:p>
            <a:pPr algn="ctr"/>
            <a:r>
              <a:rPr lang="en-US" dirty="0"/>
              <a:t>UNIDAD </a:t>
            </a:r>
            <a:r>
              <a:rPr lang="en-US" dirty="0" smtClean="0"/>
              <a:t>I  </a:t>
            </a:r>
            <a:r>
              <a:rPr lang="en-US" dirty="0" err="1" smtClean="0"/>
              <a:t>continúa</a:t>
            </a:r>
            <a:endParaRPr lang="en-US" dirty="0"/>
          </a:p>
          <a:p>
            <a:pPr algn="ctr"/>
            <a:endParaRPr lang="en-US" dirty="0"/>
          </a:p>
          <a:p>
            <a:pPr algn="ctr"/>
            <a:r>
              <a:rPr lang="en-US" dirty="0"/>
              <a:t>PROTECCION PRIMARIA </a:t>
            </a:r>
          </a:p>
          <a:p>
            <a:pPr algn="ctr"/>
            <a:r>
              <a:rPr lang="en-US" dirty="0"/>
              <a:t>Y </a:t>
            </a:r>
          </a:p>
          <a:p>
            <a:pPr algn="ctr"/>
            <a:r>
              <a:rPr lang="en-US" dirty="0"/>
              <a:t>PROTECCION DE RESPALDO</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3555" name="Text Box 3"/>
          <p:cNvSpPr txBox="1">
            <a:spLocks noChangeArrowheads="1"/>
          </p:cNvSpPr>
          <p:nvPr/>
        </p:nvSpPr>
        <p:spPr bwMode="auto">
          <a:xfrm>
            <a:off x="179388" y="908050"/>
            <a:ext cx="6097587" cy="461963"/>
          </a:xfrm>
          <a:prstGeom prst="rect">
            <a:avLst/>
          </a:prstGeom>
          <a:noFill/>
          <a:ln w="9525">
            <a:noFill/>
            <a:miter lim="800000"/>
            <a:headEnd/>
            <a:tailEnd/>
          </a:ln>
        </p:spPr>
        <p:txBody>
          <a:bodyPr wrap="none">
            <a:spAutoFit/>
          </a:bodyPr>
          <a:lstStyle/>
          <a:p>
            <a:r>
              <a:rPr lang="es-MX">
                <a:solidFill>
                  <a:srgbClr val="FFFF00"/>
                </a:solidFill>
                <a:latin typeface="Comic Sans MS" pitchFamily="66" charset="0"/>
              </a:rPr>
              <a:t>ESQUEMA DE PROTECCION DE UN SEP</a:t>
            </a:r>
            <a:endParaRPr lang="es-ES">
              <a:solidFill>
                <a:srgbClr val="FFFF00"/>
              </a:solidFill>
              <a:latin typeface="Comic Sans MS" pitchFamily="66" charset="0"/>
            </a:endParaRPr>
          </a:p>
        </p:txBody>
      </p:sp>
      <p:sp>
        <p:nvSpPr>
          <p:cNvPr id="23556" name="Rectangle 5"/>
          <p:cNvSpPr>
            <a:spLocks noChangeArrowheads="1"/>
          </p:cNvSpPr>
          <p:nvPr/>
        </p:nvSpPr>
        <p:spPr bwMode="auto">
          <a:xfrm>
            <a:off x="395288" y="1989138"/>
            <a:ext cx="8424862" cy="1187450"/>
          </a:xfrm>
          <a:prstGeom prst="rect">
            <a:avLst/>
          </a:prstGeom>
          <a:noFill/>
          <a:ln w="9525">
            <a:noFill/>
            <a:miter lim="800000"/>
            <a:headEnd/>
            <a:tailEnd/>
          </a:ln>
        </p:spPr>
        <p:txBody>
          <a:bodyPr>
            <a:spAutoFit/>
          </a:bodyPr>
          <a:lstStyle/>
          <a:p>
            <a:pPr eaLnBrk="0" hangingPunct="0">
              <a:spcBef>
                <a:spcPct val="50000"/>
              </a:spcBef>
            </a:pPr>
            <a:r>
              <a:rPr lang="es-ES"/>
              <a:t>La protección primaria proporciona la primera línea de protección </a:t>
            </a:r>
            <a:r>
              <a:rPr lang="es-MX"/>
              <a:t>y </a:t>
            </a:r>
            <a:r>
              <a:rPr lang="es-ES"/>
              <a:t>debe desconectar únicamente el elemento dañado</a:t>
            </a:r>
            <a:r>
              <a:rPr lang="es-MX"/>
              <a:t>.</a:t>
            </a:r>
            <a:endParaRPr lang="es-ES"/>
          </a:p>
        </p:txBody>
      </p:sp>
      <p:sp>
        <p:nvSpPr>
          <p:cNvPr id="23557" name="Text Box 7"/>
          <p:cNvSpPr txBox="1">
            <a:spLocks noChangeArrowheads="1"/>
          </p:cNvSpPr>
          <p:nvPr/>
        </p:nvSpPr>
        <p:spPr bwMode="auto">
          <a:xfrm>
            <a:off x="323850" y="1628775"/>
            <a:ext cx="3206750" cy="396875"/>
          </a:xfrm>
          <a:prstGeom prst="rect">
            <a:avLst/>
          </a:prstGeom>
          <a:noFill/>
          <a:ln w="9525">
            <a:noFill/>
            <a:miter lim="800000"/>
            <a:headEnd/>
            <a:tailEnd/>
          </a:ln>
        </p:spPr>
        <p:txBody>
          <a:bodyPr wrap="none">
            <a:spAutoFit/>
          </a:bodyPr>
          <a:lstStyle/>
          <a:p>
            <a:r>
              <a:rPr lang="es-MX" sz="2000" b="1">
                <a:solidFill>
                  <a:srgbClr val="FF3300"/>
                </a:solidFill>
              </a:rPr>
              <a:t>PROTECCIÓN PRIMARIA</a:t>
            </a:r>
            <a:endParaRPr lang="es-ES" sz="2000" b="1">
              <a:solidFill>
                <a:srgbClr val="FF3300"/>
              </a:solidFill>
            </a:endParaRPr>
          </a:p>
        </p:txBody>
      </p:sp>
      <p:sp>
        <p:nvSpPr>
          <p:cNvPr id="23558" name="Text Box 8"/>
          <p:cNvSpPr txBox="1">
            <a:spLocks noChangeArrowheads="1"/>
          </p:cNvSpPr>
          <p:nvPr/>
        </p:nvSpPr>
        <p:spPr bwMode="auto">
          <a:xfrm>
            <a:off x="250825" y="3429000"/>
            <a:ext cx="3422650" cy="366713"/>
          </a:xfrm>
          <a:prstGeom prst="rect">
            <a:avLst/>
          </a:prstGeom>
          <a:noFill/>
          <a:ln w="9525">
            <a:noFill/>
            <a:miter lim="800000"/>
            <a:headEnd/>
            <a:tailEnd/>
          </a:ln>
        </p:spPr>
        <p:txBody>
          <a:bodyPr wrap="none">
            <a:spAutoFit/>
          </a:bodyPr>
          <a:lstStyle/>
          <a:p>
            <a:r>
              <a:rPr lang="es-MX" sz="1800" b="1"/>
              <a:t>PROTECCION DE RESPALDO</a:t>
            </a:r>
            <a:endParaRPr lang="es-ES" sz="1800" b="1"/>
          </a:p>
        </p:txBody>
      </p:sp>
      <p:sp>
        <p:nvSpPr>
          <p:cNvPr id="23559" name="Text Box 9"/>
          <p:cNvSpPr txBox="1">
            <a:spLocks noChangeArrowheads="1"/>
          </p:cNvSpPr>
          <p:nvPr/>
        </p:nvSpPr>
        <p:spPr bwMode="auto">
          <a:xfrm>
            <a:off x="323850" y="3716338"/>
            <a:ext cx="8496300" cy="1552575"/>
          </a:xfrm>
          <a:prstGeom prst="rect">
            <a:avLst/>
          </a:prstGeom>
          <a:noFill/>
          <a:ln w="9525">
            <a:noFill/>
            <a:miter lim="800000"/>
            <a:headEnd/>
            <a:tailEnd/>
          </a:ln>
        </p:spPr>
        <p:txBody>
          <a:bodyPr>
            <a:spAutoFit/>
          </a:bodyPr>
          <a:lstStyle/>
          <a:p>
            <a:pPr eaLnBrk="0" hangingPunct="0">
              <a:spcBef>
                <a:spcPct val="50000"/>
              </a:spcBef>
            </a:pPr>
            <a:r>
              <a:rPr lang="es-ES"/>
              <a:t>En caso de que una falla no sea librada por la protección primaria, actuara la protección llamada “ respaldo “ la cual generalmente desconecta una considerable porción del sistema. </a:t>
            </a:r>
          </a:p>
        </p:txBody>
      </p:sp>
      <p:sp>
        <p:nvSpPr>
          <p:cNvPr id="23560" name="Text Box 11"/>
          <p:cNvSpPr txBox="1">
            <a:spLocks noChangeArrowheads="1"/>
          </p:cNvSpPr>
          <p:nvPr/>
        </p:nvSpPr>
        <p:spPr bwMode="auto">
          <a:xfrm>
            <a:off x="250825" y="5445125"/>
            <a:ext cx="8516938" cy="1187450"/>
          </a:xfrm>
          <a:prstGeom prst="rect">
            <a:avLst/>
          </a:prstGeom>
          <a:noFill/>
          <a:ln w="9525">
            <a:noFill/>
            <a:miter lim="800000"/>
            <a:headEnd/>
            <a:tailEnd/>
          </a:ln>
        </p:spPr>
        <p:txBody>
          <a:bodyPr>
            <a:spAutoFit/>
          </a:bodyPr>
          <a:lstStyle/>
          <a:p>
            <a:pPr eaLnBrk="0" hangingPunct="0">
              <a:spcBef>
                <a:spcPct val="50000"/>
              </a:spcBef>
            </a:pPr>
            <a:r>
              <a:rPr lang="es-ES"/>
              <a:t>Dado que los esquemas de protección, como el equipo asociado a estos, esta sujeto a fallas, el respaldo es indispensable.</a:t>
            </a:r>
            <a:r>
              <a:rPr lang="es-MX"/>
              <a:t> Puede ser respaldo local y respaldo remoto.</a:t>
            </a:r>
            <a:endParaRPr lang="es-E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6627" name="Rectangle 3"/>
          <p:cNvSpPr>
            <a:spLocks noChangeArrowheads="1"/>
          </p:cNvSpPr>
          <p:nvPr/>
        </p:nvSpPr>
        <p:spPr bwMode="auto">
          <a:xfrm>
            <a:off x="3382963" y="990600"/>
            <a:ext cx="238760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RESPALDO LOCAL </a:t>
            </a:r>
            <a:endParaRPr lang="es-ES" sz="2000">
              <a:latin typeface="Times New Roman" pitchFamily="18" charset="0"/>
            </a:endParaRPr>
          </a:p>
        </p:txBody>
      </p:sp>
      <p:grpSp>
        <p:nvGrpSpPr>
          <p:cNvPr id="24580" name="Group 4"/>
          <p:cNvGrpSpPr>
            <a:grpSpLocks/>
          </p:cNvGrpSpPr>
          <p:nvPr/>
        </p:nvGrpSpPr>
        <p:grpSpPr bwMode="auto">
          <a:xfrm>
            <a:off x="7467600" y="2362200"/>
            <a:ext cx="1322388" cy="1169988"/>
            <a:chOff x="4176" y="1440"/>
            <a:chExt cx="768" cy="480"/>
          </a:xfrm>
        </p:grpSpPr>
        <p:sp>
          <p:nvSpPr>
            <p:cNvPr id="24632" name="AutoShape 5"/>
            <p:cNvSpPr>
              <a:spLocks noChangeArrowheads="1"/>
            </p:cNvSpPr>
            <p:nvPr/>
          </p:nvSpPr>
          <p:spPr bwMode="auto">
            <a:xfrm>
              <a:off x="4416" y="1440"/>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24633" name="Line 6"/>
            <p:cNvSpPr>
              <a:spLocks noChangeShapeType="1"/>
            </p:cNvSpPr>
            <p:nvPr/>
          </p:nvSpPr>
          <p:spPr bwMode="auto">
            <a:xfrm flipH="1">
              <a:off x="4176" y="1680"/>
              <a:ext cx="240" cy="0"/>
            </a:xfrm>
            <a:prstGeom prst="line">
              <a:avLst/>
            </a:prstGeom>
            <a:noFill/>
            <a:ln w="9525">
              <a:solidFill>
                <a:schemeClr val="tx1"/>
              </a:solidFill>
              <a:round/>
              <a:headEnd/>
              <a:tailEnd/>
            </a:ln>
          </p:spPr>
          <p:txBody>
            <a:bodyPr wrap="none"/>
            <a:lstStyle/>
            <a:p>
              <a:endParaRPr lang="en-US"/>
            </a:p>
          </p:txBody>
        </p:sp>
      </p:grpSp>
      <p:grpSp>
        <p:nvGrpSpPr>
          <p:cNvPr id="24581" name="Group 7"/>
          <p:cNvGrpSpPr>
            <a:grpSpLocks/>
          </p:cNvGrpSpPr>
          <p:nvPr/>
        </p:nvGrpSpPr>
        <p:grpSpPr bwMode="auto">
          <a:xfrm>
            <a:off x="381000" y="2209800"/>
            <a:ext cx="1239838" cy="1169988"/>
            <a:chOff x="432" y="1392"/>
            <a:chExt cx="720" cy="480"/>
          </a:xfrm>
        </p:grpSpPr>
        <p:sp>
          <p:nvSpPr>
            <p:cNvPr id="24630" name="AutoShape 8"/>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24631" name="Line 9"/>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grpSp>
        <p:nvGrpSpPr>
          <p:cNvPr id="24582" name="Group 10"/>
          <p:cNvGrpSpPr>
            <a:grpSpLocks/>
          </p:cNvGrpSpPr>
          <p:nvPr/>
        </p:nvGrpSpPr>
        <p:grpSpPr bwMode="auto">
          <a:xfrm>
            <a:off x="1447800" y="2057400"/>
            <a:ext cx="889000" cy="1403350"/>
            <a:chOff x="1039" y="1344"/>
            <a:chExt cx="516" cy="576"/>
          </a:xfrm>
        </p:grpSpPr>
        <p:sp>
          <p:nvSpPr>
            <p:cNvPr id="24628" name="Freeform 11"/>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24629" name="Freeform 12"/>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grpSp>
        <p:nvGrpSpPr>
          <p:cNvPr id="24583" name="Group 13"/>
          <p:cNvGrpSpPr>
            <a:grpSpLocks/>
          </p:cNvGrpSpPr>
          <p:nvPr/>
        </p:nvGrpSpPr>
        <p:grpSpPr bwMode="auto">
          <a:xfrm>
            <a:off x="6781800" y="2209800"/>
            <a:ext cx="889000" cy="1403350"/>
            <a:chOff x="1039" y="1344"/>
            <a:chExt cx="516" cy="576"/>
          </a:xfrm>
        </p:grpSpPr>
        <p:sp>
          <p:nvSpPr>
            <p:cNvPr id="24626" name="Freeform 14"/>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24627" name="Freeform 15"/>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sp>
        <p:nvSpPr>
          <p:cNvPr id="24584" name="Line 16"/>
          <p:cNvSpPr>
            <a:spLocks noChangeShapeType="1"/>
          </p:cNvSpPr>
          <p:nvPr/>
        </p:nvSpPr>
        <p:spPr bwMode="auto">
          <a:xfrm flipH="1">
            <a:off x="6019800" y="2895600"/>
            <a:ext cx="990600" cy="0"/>
          </a:xfrm>
          <a:prstGeom prst="line">
            <a:avLst/>
          </a:prstGeom>
          <a:noFill/>
          <a:ln w="9525">
            <a:solidFill>
              <a:schemeClr val="tx1"/>
            </a:solidFill>
            <a:round/>
            <a:headEnd/>
            <a:tailEnd/>
          </a:ln>
        </p:spPr>
        <p:txBody>
          <a:bodyPr wrap="none"/>
          <a:lstStyle/>
          <a:p>
            <a:endParaRPr lang="en-US"/>
          </a:p>
        </p:txBody>
      </p:sp>
      <p:sp>
        <p:nvSpPr>
          <p:cNvPr id="24585" name="Line 17"/>
          <p:cNvSpPr>
            <a:spLocks noChangeShapeType="1"/>
          </p:cNvSpPr>
          <p:nvPr/>
        </p:nvSpPr>
        <p:spPr bwMode="auto">
          <a:xfrm>
            <a:off x="6061075" y="2251075"/>
            <a:ext cx="0" cy="1638300"/>
          </a:xfrm>
          <a:prstGeom prst="line">
            <a:avLst/>
          </a:prstGeom>
          <a:noFill/>
          <a:ln w="57150">
            <a:solidFill>
              <a:schemeClr val="tx1"/>
            </a:solidFill>
            <a:round/>
            <a:headEnd/>
            <a:tailEnd/>
          </a:ln>
        </p:spPr>
        <p:txBody>
          <a:bodyPr wrap="none"/>
          <a:lstStyle/>
          <a:p>
            <a:endParaRPr lang="en-US"/>
          </a:p>
        </p:txBody>
      </p:sp>
      <p:sp>
        <p:nvSpPr>
          <p:cNvPr id="24586" name="Line 18"/>
          <p:cNvSpPr>
            <a:spLocks noChangeShapeType="1"/>
          </p:cNvSpPr>
          <p:nvPr/>
        </p:nvSpPr>
        <p:spPr bwMode="auto">
          <a:xfrm>
            <a:off x="2133600" y="2819400"/>
            <a:ext cx="784225" cy="15875"/>
          </a:xfrm>
          <a:prstGeom prst="line">
            <a:avLst/>
          </a:prstGeom>
          <a:noFill/>
          <a:ln w="9525">
            <a:solidFill>
              <a:schemeClr val="tx1"/>
            </a:solidFill>
            <a:round/>
            <a:headEnd/>
            <a:tailEnd/>
          </a:ln>
        </p:spPr>
        <p:txBody>
          <a:bodyPr wrap="none"/>
          <a:lstStyle/>
          <a:p>
            <a:endParaRPr lang="en-US"/>
          </a:p>
        </p:txBody>
      </p:sp>
      <p:sp>
        <p:nvSpPr>
          <p:cNvPr id="24587" name="Line 19"/>
          <p:cNvSpPr>
            <a:spLocks noChangeShapeType="1"/>
          </p:cNvSpPr>
          <p:nvPr/>
        </p:nvSpPr>
        <p:spPr bwMode="auto">
          <a:xfrm>
            <a:off x="2917825" y="2133600"/>
            <a:ext cx="0" cy="1989138"/>
          </a:xfrm>
          <a:prstGeom prst="line">
            <a:avLst/>
          </a:prstGeom>
          <a:noFill/>
          <a:ln w="57150">
            <a:solidFill>
              <a:schemeClr val="tx1"/>
            </a:solidFill>
            <a:round/>
            <a:headEnd/>
            <a:tailEnd/>
          </a:ln>
        </p:spPr>
        <p:txBody>
          <a:bodyPr wrap="none"/>
          <a:lstStyle/>
          <a:p>
            <a:endParaRPr lang="en-US"/>
          </a:p>
        </p:txBody>
      </p:sp>
      <p:sp>
        <p:nvSpPr>
          <p:cNvPr id="24588" name="Line 20"/>
          <p:cNvSpPr>
            <a:spLocks noChangeShapeType="1"/>
          </p:cNvSpPr>
          <p:nvPr/>
        </p:nvSpPr>
        <p:spPr bwMode="auto">
          <a:xfrm>
            <a:off x="2917825" y="2484438"/>
            <a:ext cx="3143250" cy="0"/>
          </a:xfrm>
          <a:prstGeom prst="line">
            <a:avLst/>
          </a:prstGeom>
          <a:noFill/>
          <a:ln w="9525">
            <a:solidFill>
              <a:schemeClr val="tx1"/>
            </a:solidFill>
            <a:round/>
            <a:headEnd/>
            <a:tailEnd/>
          </a:ln>
        </p:spPr>
        <p:txBody>
          <a:bodyPr wrap="none"/>
          <a:lstStyle/>
          <a:p>
            <a:endParaRPr lang="en-US"/>
          </a:p>
        </p:txBody>
      </p:sp>
      <p:sp>
        <p:nvSpPr>
          <p:cNvPr id="24589" name="Line 21"/>
          <p:cNvSpPr>
            <a:spLocks noChangeShapeType="1"/>
          </p:cNvSpPr>
          <p:nvPr/>
        </p:nvSpPr>
        <p:spPr bwMode="auto">
          <a:xfrm>
            <a:off x="2917825" y="3303588"/>
            <a:ext cx="1074738" cy="0"/>
          </a:xfrm>
          <a:prstGeom prst="line">
            <a:avLst/>
          </a:prstGeom>
          <a:noFill/>
          <a:ln w="9525">
            <a:solidFill>
              <a:schemeClr val="tx1"/>
            </a:solidFill>
            <a:round/>
            <a:headEnd/>
            <a:tailEnd/>
          </a:ln>
        </p:spPr>
        <p:txBody>
          <a:bodyPr wrap="none"/>
          <a:lstStyle/>
          <a:p>
            <a:endParaRPr lang="en-US"/>
          </a:p>
        </p:txBody>
      </p:sp>
      <p:sp>
        <p:nvSpPr>
          <p:cNvPr id="24590" name="Line 22"/>
          <p:cNvSpPr>
            <a:spLocks noChangeShapeType="1"/>
          </p:cNvSpPr>
          <p:nvPr/>
        </p:nvSpPr>
        <p:spPr bwMode="auto">
          <a:xfrm flipH="1">
            <a:off x="3962400" y="3276600"/>
            <a:ext cx="0" cy="1600200"/>
          </a:xfrm>
          <a:prstGeom prst="line">
            <a:avLst/>
          </a:prstGeom>
          <a:noFill/>
          <a:ln w="9525">
            <a:solidFill>
              <a:schemeClr val="tx1"/>
            </a:solidFill>
            <a:round/>
            <a:headEnd/>
            <a:tailEnd/>
          </a:ln>
        </p:spPr>
        <p:txBody>
          <a:bodyPr wrap="none"/>
          <a:lstStyle/>
          <a:p>
            <a:endParaRPr lang="en-US"/>
          </a:p>
        </p:txBody>
      </p:sp>
      <p:sp>
        <p:nvSpPr>
          <p:cNvPr id="24591" name="Line 23"/>
          <p:cNvSpPr>
            <a:spLocks noChangeShapeType="1"/>
          </p:cNvSpPr>
          <p:nvPr/>
        </p:nvSpPr>
        <p:spPr bwMode="auto">
          <a:xfrm flipH="1">
            <a:off x="4572000" y="3536950"/>
            <a:ext cx="1489075" cy="0"/>
          </a:xfrm>
          <a:prstGeom prst="line">
            <a:avLst/>
          </a:prstGeom>
          <a:noFill/>
          <a:ln w="9525">
            <a:solidFill>
              <a:schemeClr val="tx1"/>
            </a:solidFill>
            <a:round/>
            <a:headEnd/>
            <a:tailEnd/>
          </a:ln>
        </p:spPr>
        <p:txBody>
          <a:bodyPr wrap="none"/>
          <a:lstStyle/>
          <a:p>
            <a:endParaRPr lang="en-US"/>
          </a:p>
        </p:txBody>
      </p:sp>
      <p:sp>
        <p:nvSpPr>
          <p:cNvPr id="24592" name="Line 24"/>
          <p:cNvSpPr>
            <a:spLocks noChangeShapeType="1"/>
          </p:cNvSpPr>
          <p:nvPr/>
        </p:nvSpPr>
        <p:spPr bwMode="auto">
          <a:xfrm>
            <a:off x="4572000" y="3536950"/>
            <a:ext cx="0" cy="1339850"/>
          </a:xfrm>
          <a:prstGeom prst="line">
            <a:avLst/>
          </a:prstGeom>
          <a:noFill/>
          <a:ln w="9525">
            <a:solidFill>
              <a:schemeClr val="tx1"/>
            </a:solidFill>
            <a:round/>
            <a:headEnd/>
            <a:tailEnd/>
          </a:ln>
        </p:spPr>
        <p:txBody>
          <a:bodyPr wrap="none"/>
          <a:lstStyle/>
          <a:p>
            <a:endParaRPr lang="en-US"/>
          </a:p>
        </p:txBody>
      </p:sp>
      <p:sp>
        <p:nvSpPr>
          <p:cNvPr id="24593" name="Line 25"/>
          <p:cNvSpPr>
            <a:spLocks noChangeShapeType="1"/>
          </p:cNvSpPr>
          <p:nvPr/>
        </p:nvSpPr>
        <p:spPr bwMode="auto">
          <a:xfrm>
            <a:off x="2895600" y="3810000"/>
            <a:ext cx="762000" cy="0"/>
          </a:xfrm>
          <a:prstGeom prst="line">
            <a:avLst/>
          </a:prstGeom>
          <a:noFill/>
          <a:ln w="9525">
            <a:solidFill>
              <a:schemeClr val="tx1"/>
            </a:solidFill>
            <a:round/>
            <a:headEnd/>
            <a:tailEnd type="triangle" w="med" len="med"/>
          </a:ln>
        </p:spPr>
        <p:txBody>
          <a:bodyPr wrap="none"/>
          <a:lstStyle/>
          <a:p>
            <a:endParaRPr lang="en-US"/>
          </a:p>
        </p:txBody>
      </p:sp>
      <p:sp>
        <p:nvSpPr>
          <p:cNvPr id="24594" name="Rectangle 26"/>
          <p:cNvSpPr>
            <a:spLocks noChangeArrowheads="1"/>
          </p:cNvSpPr>
          <p:nvPr/>
        </p:nvSpPr>
        <p:spPr bwMode="auto">
          <a:xfrm>
            <a:off x="5562600" y="2362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595" name="Rectangle 27"/>
          <p:cNvSpPr>
            <a:spLocks noChangeArrowheads="1"/>
          </p:cNvSpPr>
          <p:nvPr/>
        </p:nvSpPr>
        <p:spPr bwMode="auto">
          <a:xfrm>
            <a:off x="5562600" y="34290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596" name="Rectangle 28"/>
          <p:cNvSpPr>
            <a:spLocks noChangeArrowheads="1"/>
          </p:cNvSpPr>
          <p:nvPr/>
        </p:nvSpPr>
        <p:spPr bwMode="auto">
          <a:xfrm>
            <a:off x="3200400" y="2362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597" name="Rectangle 29"/>
          <p:cNvSpPr>
            <a:spLocks noChangeArrowheads="1"/>
          </p:cNvSpPr>
          <p:nvPr/>
        </p:nvSpPr>
        <p:spPr bwMode="auto">
          <a:xfrm>
            <a:off x="3200400" y="32004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598" name="Rectangle 30"/>
          <p:cNvSpPr>
            <a:spLocks noChangeArrowheads="1"/>
          </p:cNvSpPr>
          <p:nvPr/>
        </p:nvSpPr>
        <p:spPr bwMode="auto">
          <a:xfrm>
            <a:off x="2362200" y="26670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599" name="Rectangle 31"/>
          <p:cNvSpPr>
            <a:spLocks noChangeArrowheads="1"/>
          </p:cNvSpPr>
          <p:nvPr/>
        </p:nvSpPr>
        <p:spPr bwMode="auto">
          <a:xfrm>
            <a:off x="6400800" y="2743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600" name="Rectangle 32"/>
          <p:cNvSpPr>
            <a:spLocks noChangeArrowheads="1"/>
          </p:cNvSpPr>
          <p:nvPr/>
        </p:nvSpPr>
        <p:spPr bwMode="auto">
          <a:xfrm>
            <a:off x="3200400" y="36576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nvGrpSpPr>
          <p:cNvPr id="24601" name="Group 33"/>
          <p:cNvGrpSpPr>
            <a:grpSpLocks/>
          </p:cNvGrpSpPr>
          <p:nvPr/>
        </p:nvGrpSpPr>
        <p:grpSpPr bwMode="auto">
          <a:xfrm>
            <a:off x="3581400" y="4419600"/>
            <a:ext cx="1601788" cy="2001838"/>
            <a:chOff x="2255" y="2496"/>
            <a:chExt cx="1009" cy="1261"/>
          </a:xfrm>
        </p:grpSpPr>
        <p:sp>
          <p:nvSpPr>
            <p:cNvPr id="24611" name="Line 34"/>
            <p:cNvSpPr>
              <a:spLocks noChangeShapeType="1"/>
            </p:cNvSpPr>
            <p:nvPr/>
          </p:nvSpPr>
          <p:spPr bwMode="auto">
            <a:xfrm>
              <a:off x="2255" y="2818"/>
              <a:ext cx="938" cy="0"/>
            </a:xfrm>
            <a:prstGeom prst="line">
              <a:avLst/>
            </a:prstGeom>
            <a:noFill/>
            <a:ln w="38100">
              <a:solidFill>
                <a:schemeClr val="tx1"/>
              </a:solidFill>
              <a:round/>
              <a:headEnd/>
              <a:tailEnd/>
            </a:ln>
          </p:spPr>
          <p:txBody>
            <a:bodyPr wrap="none"/>
            <a:lstStyle/>
            <a:p>
              <a:endParaRPr lang="en-US"/>
            </a:p>
          </p:txBody>
        </p:sp>
        <p:sp>
          <p:nvSpPr>
            <p:cNvPr id="24612" name="Line 35"/>
            <p:cNvSpPr>
              <a:spLocks noChangeShapeType="1"/>
            </p:cNvSpPr>
            <p:nvPr/>
          </p:nvSpPr>
          <p:spPr bwMode="auto">
            <a:xfrm>
              <a:off x="2784" y="2832"/>
              <a:ext cx="0" cy="516"/>
            </a:xfrm>
            <a:prstGeom prst="line">
              <a:avLst/>
            </a:prstGeom>
            <a:noFill/>
            <a:ln w="9525">
              <a:solidFill>
                <a:schemeClr val="tx1"/>
              </a:solidFill>
              <a:round/>
              <a:headEnd/>
              <a:tailEnd type="triangle" w="med" len="med"/>
            </a:ln>
          </p:spPr>
          <p:txBody>
            <a:bodyPr wrap="none"/>
            <a:lstStyle/>
            <a:p>
              <a:endParaRPr lang="en-US"/>
            </a:p>
          </p:txBody>
        </p:sp>
        <p:sp>
          <p:nvSpPr>
            <p:cNvPr id="24613" name="Line 36"/>
            <p:cNvSpPr>
              <a:spLocks noChangeShapeType="1"/>
            </p:cNvSpPr>
            <p:nvPr/>
          </p:nvSpPr>
          <p:spPr bwMode="auto">
            <a:xfrm>
              <a:off x="2400" y="2832"/>
              <a:ext cx="0" cy="432"/>
            </a:xfrm>
            <a:prstGeom prst="line">
              <a:avLst/>
            </a:prstGeom>
            <a:noFill/>
            <a:ln w="9525">
              <a:solidFill>
                <a:schemeClr val="tx1"/>
              </a:solidFill>
              <a:round/>
              <a:headEnd/>
              <a:tailEnd/>
            </a:ln>
          </p:spPr>
          <p:txBody>
            <a:bodyPr wrap="none"/>
            <a:lstStyle/>
            <a:p>
              <a:endParaRPr lang="en-US"/>
            </a:p>
          </p:txBody>
        </p:sp>
        <p:grpSp>
          <p:nvGrpSpPr>
            <p:cNvPr id="24614" name="Group 37"/>
            <p:cNvGrpSpPr>
              <a:grpSpLocks/>
            </p:cNvGrpSpPr>
            <p:nvPr/>
          </p:nvGrpSpPr>
          <p:grpSpPr bwMode="auto">
            <a:xfrm>
              <a:off x="2256" y="3216"/>
              <a:ext cx="321" cy="365"/>
              <a:chOff x="2256" y="3153"/>
              <a:chExt cx="321" cy="365"/>
            </a:xfrm>
          </p:grpSpPr>
          <p:sp>
            <p:nvSpPr>
              <p:cNvPr id="24624" name="Line 38"/>
              <p:cNvSpPr>
                <a:spLocks noChangeShapeType="1"/>
              </p:cNvSpPr>
              <p:nvPr/>
            </p:nvSpPr>
            <p:spPr bwMode="auto">
              <a:xfrm>
                <a:off x="2307" y="3209"/>
                <a:ext cx="208" cy="0"/>
              </a:xfrm>
              <a:prstGeom prst="line">
                <a:avLst/>
              </a:prstGeom>
              <a:noFill/>
              <a:ln w="28575">
                <a:solidFill>
                  <a:schemeClr val="tx1"/>
                </a:solidFill>
                <a:round/>
                <a:headEnd/>
                <a:tailEnd/>
              </a:ln>
            </p:spPr>
            <p:txBody>
              <a:bodyPr wrap="none"/>
              <a:lstStyle/>
              <a:p>
                <a:endParaRPr lang="en-US"/>
              </a:p>
            </p:txBody>
          </p:sp>
          <p:sp>
            <p:nvSpPr>
              <p:cNvPr id="24625" name="Text Box 39"/>
              <p:cNvSpPr txBox="1">
                <a:spLocks noChangeArrowheads="1"/>
              </p:cNvSpPr>
              <p:nvPr/>
            </p:nvSpPr>
            <p:spPr bwMode="auto">
              <a:xfrm>
                <a:off x="2256" y="3153"/>
                <a:ext cx="321" cy="365"/>
              </a:xfrm>
              <a:prstGeom prst="rect">
                <a:avLst/>
              </a:prstGeom>
              <a:noFill/>
              <a:ln w="9525">
                <a:noFill/>
                <a:miter lim="800000"/>
                <a:headEnd/>
                <a:tailEnd/>
              </a:ln>
            </p:spPr>
            <p:txBody>
              <a:bodyPr>
                <a:spAutoFit/>
              </a:bodyPr>
              <a:lstStyle/>
              <a:p>
                <a:r>
                  <a:rPr lang="es-ES" sz="3200" b="1">
                    <a:sym typeface="Symbol" pitchFamily="18" charset="2"/>
                  </a:rPr>
                  <a:t></a:t>
                </a:r>
                <a:endParaRPr lang="es-ES" sz="3200" b="1"/>
              </a:p>
            </p:txBody>
          </p:sp>
        </p:grpSp>
        <p:sp>
          <p:nvSpPr>
            <p:cNvPr id="24615" name="Line 40"/>
            <p:cNvSpPr>
              <a:spLocks noChangeShapeType="1"/>
            </p:cNvSpPr>
            <p:nvPr/>
          </p:nvSpPr>
          <p:spPr bwMode="auto">
            <a:xfrm>
              <a:off x="3120" y="2832"/>
              <a:ext cx="0" cy="480"/>
            </a:xfrm>
            <a:prstGeom prst="line">
              <a:avLst/>
            </a:prstGeom>
            <a:noFill/>
            <a:ln w="9525">
              <a:solidFill>
                <a:schemeClr val="tx1"/>
              </a:solidFill>
              <a:round/>
              <a:headEnd/>
              <a:tailEnd/>
            </a:ln>
          </p:spPr>
          <p:txBody>
            <a:bodyPr wrap="none"/>
            <a:lstStyle/>
            <a:p>
              <a:endParaRPr lang="en-US"/>
            </a:p>
          </p:txBody>
        </p:sp>
        <p:grpSp>
          <p:nvGrpSpPr>
            <p:cNvPr id="24616" name="Group 41"/>
            <p:cNvGrpSpPr>
              <a:grpSpLocks/>
            </p:cNvGrpSpPr>
            <p:nvPr/>
          </p:nvGrpSpPr>
          <p:grpSpPr bwMode="auto">
            <a:xfrm>
              <a:off x="2976" y="3312"/>
              <a:ext cx="288" cy="445"/>
              <a:chOff x="3024" y="3312"/>
              <a:chExt cx="288" cy="445"/>
            </a:xfrm>
          </p:grpSpPr>
          <p:sp>
            <p:nvSpPr>
              <p:cNvPr id="24622" name="Line 42"/>
              <p:cNvSpPr>
                <a:spLocks noChangeShapeType="1"/>
              </p:cNvSpPr>
              <p:nvPr/>
            </p:nvSpPr>
            <p:spPr bwMode="auto">
              <a:xfrm flipV="1">
                <a:off x="3024" y="3360"/>
                <a:ext cx="288" cy="288"/>
              </a:xfrm>
              <a:prstGeom prst="line">
                <a:avLst/>
              </a:prstGeom>
              <a:noFill/>
              <a:ln w="9525">
                <a:solidFill>
                  <a:schemeClr val="tx1"/>
                </a:solidFill>
                <a:round/>
                <a:headEnd/>
                <a:tailEnd type="triangle" w="med" len="med"/>
              </a:ln>
            </p:spPr>
            <p:txBody>
              <a:bodyPr wrap="none"/>
              <a:lstStyle/>
              <a:p>
                <a:endParaRPr lang="en-US"/>
              </a:p>
            </p:txBody>
          </p:sp>
          <p:sp>
            <p:nvSpPr>
              <p:cNvPr id="24623" name="Freeform 43"/>
              <p:cNvSpPr>
                <a:spLocks/>
              </p:cNvSpPr>
              <p:nvPr/>
            </p:nvSpPr>
            <p:spPr bwMode="auto">
              <a:xfrm>
                <a:off x="3072" y="3312"/>
                <a:ext cx="186" cy="445"/>
              </a:xfrm>
              <a:custGeom>
                <a:avLst/>
                <a:gdLst>
                  <a:gd name="T0" fmla="*/ 68 w 186"/>
                  <a:gd name="T1" fmla="*/ 0 h 445"/>
                  <a:gd name="T2" fmla="*/ 113 w 186"/>
                  <a:gd name="T3" fmla="*/ 46 h 445"/>
                  <a:gd name="T4" fmla="*/ 46 w 186"/>
                  <a:gd name="T5" fmla="*/ 68 h 445"/>
                  <a:gd name="T6" fmla="*/ 12 w 186"/>
                  <a:gd name="T7" fmla="*/ 80 h 445"/>
                  <a:gd name="T8" fmla="*/ 125 w 186"/>
                  <a:gd name="T9" fmla="*/ 170 h 445"/>
                  <a:gd name="T10" fmla="*/ 91 w 186"/>
                  <a:gd name="T11" fmla="*/ 226 h 445"/>
                  <a:gd name="T12" fmla="*/ 113 w 186"/>
                  <a:gd name="T13" fmla="*/ 328 h 445"/>
                  <a:gd name="T14" fmla="*/ 46 w 186"/>
                  <a:gd name="T15" fmla="*/ 339 h 445"/>
                  <a:gd name="T16" fmla="*/ 102 w 186"/>
                  <a:gd name="T17" fmla="*/ 430 h 445"/>
                  <a:gd name="T18" fmla="*/ 0 w 186"/>
                  <a:gd name="T19" fmla="*/ 430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6"/>
                  <a:gd name="T31" fmla="*/ 0 h 445"/>
                  <a:gd name="T32" fmla="*/ 186 w 186"/>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6" h="445">
                    <a:moveTo>
                      <a:pt x="68" y="0"/>
                    </a:moveTo>
                    <a:cubicBezTo>
                      <a:pt x="68" y="0"/>
                      <a:pt x="143" y="16"/>
                      <a:pt x="113" y="46"/>
                    </a:cubicBezTo>
                    <a:cubicBezTo>
                      <a:pt x="96" y="63"/>
                      <a:pt x="68" y="61"/>
                      <a:pt x="46" y="68"/>
                    </a:cubicBezTo>
                    <a:cubicBezTo>
                      <a:pt x="35" y="72"/>
                      <a:pt x="12" y="80"/>
                      <a:pt x="12" y="80"/>
                    </a:cubicBezTo>
                    <a:cubicBezTo>
                      <a:pt x="87" y="98"/>
                      <a:pt x="98" y="94"/>
                      <a:pt x="125" y="170"/>
                    </a:cubicBezTo>
                    <a:cubicBezTo>
                      <a:pt x="47" y="222"/>
                      <a:pt x="31" y="207"/>
                      <a:pt x="91" y="226"/>
                    </a:cubicBezTo>
                    <a:cubicBezTo>
                      <a:pt x="102" y="244"/>
                      <a:pt x="151" y="306"/>
                      <a:pt x="113" y="328"/>
                    </a:cubicBezTo>
                    <a:cubicBezTo>
                      <a:pt x="93" y="339"/>
                      <a:pt x="68" y="335"/>
                      <a:pt x="46" y="339"/>
                    </a:cubicBezTo>
                    <a:cubicBezTo>
                      <a:pt x="60" y="344"/>
                      <a:pt x="186" y="388"/>
                      <a:pt x="102" y="430"/>
                    </a:cubicBezTo>
                    <a:cubicBezTo>
                      <a:pt x="72" y="445"/>
                      <a:pt x="34" y="430"/>
                      <a:pt x="0" y="430"/>
                    </a:cubicBezTo>
                  </a:path>
                </a:pathLst>
              </a:custGeom>
              <a:noFill/>
              <a:ln w="9525">
                <a:solidFill>
                  <a:schemeClr val="tx1"/>
                </a:solidFill>
                <a:round/>
                <a:headEnd/>
                <a:tailEnd/>
              </a:ln>
            </p:spPr>
            <p:txBody>
              <a:bodyPr wrap="none"/>
              <a:lstStyle/>
              <a:p>
                <a:endParaRPr lang="en-US"/>
              </a:p>
            </p:txBody>
          </p:sp>
        </p:grpSp>
        <p:sp>
          <p:nvSpPr>
            <p:cNvPr id="24617" name="Rectangle 44"/>
            <p:cNvSpPr>
              <a:spLocks noChangeArrowheads="1"/>
            </p:cNvSpPr>
            <p:nvPr/>
          </p:nvSpPr>
          <p:spPr bwMode="auto">
            <a:xfrm>
              <a:off x="2448" y="249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618" name="Rectangle 45"/>
            <p:cNvSpPr>
              <a:spLocks noChangeArrowheads="1"/>
            </p:cNvSpPr>
            <p:nvPr/>
          </p:nvSpPr>
          <p:spPr bwMode="auto">
            <a:xfrm>
              <a:off x="2832" y="249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619" name="Rectangle 46"/>
            <p:cNvSpPr>
              <a:spLocks noChangeArrowheads="1"/>
            </p:cNvSpPr>
            <p:nvPr/>
          </p:nvSpPr>
          <p:spPr bwMode="auto">
            <a:xfrm>
              <a:off x="2688"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620" name="Rectangle 47"/>
            <p:cNvSpPr>
              <a:spLocks noChangeArrowheads="1"/>
            </p:cNvSpPr>
            <p:nvPr/>
          </p:nvSpPr>
          <p:spPr bwMode="auto">
            <a:xfrm>
              <a:off x="2304"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4621" name="Rectangle 48"/>
            <p:cNvSpPr>
              <a:spLocks noChangeArrowheads="1"/>
            </p:cNvSpPr>
            <p:nvPr/>
          </p:nvSpPr>
          <p:spPr bwMode="auto">
            <a:xfrm>
              <a:off x="3024"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26688" name="AutoShape 64"/>
          <p:cNvSpPr>
            <a:spLocks noChangeArrowheads="1"/>
          </p:cNvSpPr>
          <p:nvPr/>
        </p:nvSpPr>
        <p:spPr bwMode="auto">
          <a:xfrm>
            <a:off x="4572000" y="3200400"/>
            <a:ext cx="152400" cy="304800"/>
          </a:xfrm>
          <a:prstGeom prst="lightningBolt">
            <a:avLst/>
          </a:prstGeom>
          <a:solidFill>
            <a:srgbClr val="FFFF00"/>
          </a:solidFill>
          <a:ln w="9525">
            <a:solidFill>
              <a:schemeClr val="tx1"/>
            </a:solidFill>
            <a:miter lim="800000"/>
            <a:headEnd/>
            <a:tailEnd/>
          </a:ln>
        </p:spPr>
        <p:txBody>
          <a:bodyPr wrap="none" anchor="ctr"/>
          <a:lstStyle/>
          <a:p>
            <a:endParaRPr lang="en-US"/>
          </a:p>
        </p:txBody>
      </p:sp>
      <p:sp>
        <p:nvSpPr>
          <p:cNvPr id="26689" name="Rectangle 65"/>
          <p:cNvSpPr>
            <a:spLocks noChangeArrowheads="1"/>
          </p:cNvSpPr>
          <p:nvPr/>
        </p:nvSpPr>
        <p:spPr bwMode="auto">
          <a:xfrm>
            <a:off x="5562600" y="3429000"/>
            <a:ext cx="2286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26690" name="Rectangle 66"/>
          <p:cNvSpPr>
            <a:spLocks noChangeArrowheads="1"/>
          </p:cNvSpPr>
          <p:nvPr/>
        </p:nvSpPr>
        <p:spPr bwMode="auto">
          <a:xfrm>
            <a:off x="3886200" y="4419600"/>
            <a:ext cx="2286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26692" name="Rectangle 68"/>
          <p:cNvSpPr>
            <a:spLocks noChangeArrowheads="1"/>
          </p:cNvSpPr>
          <p:nvPr/>
        </p:nvSpPr>
        <p:spPr bwMode="auto">
          <a:xfrm>
            <a:off x="3657600" y="5181600"/>
            <a:ext cx="2286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26693" name="Rectangle 69"/>
          <p:cNvSpPr>
            <a:spLocks noChangeArrowheads="1"/>
          </p:cNvSpPr>
          <p:nvPr/>
        </p:nvSpPr>
        <p:spPr bwMode="auto">
          <a:xfrm>
            <a:off x="4267200" y="5181600"/>
            <a:ext cx="2286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26694" name="Rectangle 70"/>
          <p:cNvSpPr>
            <a:spLocks noChangeArrowheads="1"/>
          </p:cNvSpPr>
          <p:nvPr/>
        </p:nvSpPr>
        <p:spPr bwMode="auto">
          <a:xfrm>
            <a:off x="4800600" y="5181600"/>
            <a:ext cx="228600" cy="228600"/>
          </a:xfrm>
          <a:prstGeom prst="rect">
            <a:avLst/>
          </a:prstGeom>
          <a:solidFill>
            <a:srgbClr val="33CC33"/>
          </a:solidFill>
          <a:ln w="9525">
            <a:solidFill>
              <a:schemeClr val="tx1"/>
            </a:solidFill>
            <a:miter lim="800000"/>
            <a:headEnd/>
            <a:tailEnd/>
          </a:ln>
        </p:spPr>
        <p:txBody>
          <a:bodyPr wrap="none" anchor="ctr"/>
          <a:lstStyle/>
          <a:p>
            <a:endParaRPr lang="en-US"/>
          </a:p>
        </p:txBody>
      </p:sp>
      <p:grpSp>
        <p:nvGrpSpPr>
          <p:cNvPr id="9" name="Group 73"/>
          <p:cNvGrpSpPr>
            <a:grpSpLocks/>
          </p:cNvGrpSpPr>
          <p:nvPr/>
        </p:nvGrpSpPr>
        <p:grpSpPr bwMode="auto">
          <a:xfrm>
            <a:off x="4800600" y="4343400"/>
            <a:ext cx="3843338" cy="457200"/>
            <a:chOff x="3024" y="2736"/>
            <a:chExt cx="2421" cy="288"/>
          </a:xfrm>
        </p:grpSpPr>
        <p:sp>
          <p:nvSpPr>
            <p:cNvPr id="24609" name="Text Box 71"/>
            <p:cNvSpPr txBox="1">
              <a:spLocks noChangeArrowheads="1"/>
            </p:cNvSpPr>
            <p:nvPr/>
          </p:nvSpPr>
          <p:spPr bwMode="auto">
            <a:xfrm>
              <a:off x="3360" y="2736"/>
              <a:ext cx="2085" cy="288"/>
            </a:xfrm>
            <a:prstGeom prst="rect">
              <a:avLst/>
            </a:prstGeom>
            <a:noFill/>
            <a:ln w="9525">
              <a:noFill/>
              <a:miter lim="800000"/>
              <a:headEnd/>
              <a:tailEnd/>
            </a:ln>
          </p:spPr>
          <p:txBody>
            <a:bodyPr wrap="none">
              <a:spAutoFit/>
            </a:bodyPr>
            <a:lstStyle/>
            <a:p>
              <a:r>
                <a:rPr lang="es-ES_tradnl">
                  <a:latin typeface="Comic Sans MS" pitchFamily="66" charset="0"/>
                </a:rPr>
                <a:t>No abre el 52 de línea</a:t>
              </a:r>
              <a:endParaRPr lang="es-ES">
                <a:latin typeface="Comic Sans MS" pitchFamily="66" charset="0"/>
              </a:endParaRPr>
            </a:p>
          </p:txBody>
        </p:sp>
        <p:sp>
          <p:nvSpPr>
            <p:cNvPr id="24610" name="Line 72"/>
            <p:cNvSpPr>
              <a:spLocks noChangeShapeType="1"/>
            </p:cNvSpPr>
            <p:nvPr/>
          </p:nvSpPr>
          <p:spPr bwMode="auto">
            <a:xfrm flipH="1">
              <a:off x="3024" y="2880"/>
              <a:ext cx="288" cy="0"/>
            </a:xfrm>
            <a:prstGeom prst="line">
              <a:avLst/>
            </a:prstGeom>
            <a:noFill/>
            <a:ln w="9525">
              <a:solidFill>
                <a:schemeClr val="tx1"/>
              </a:solidFill>
              <a:round/>
              <a:headEnd/>
              <a:tailEnd type="triangle" w="med" len="med"/>
            </a:ln>
          </p:spPr>
          <p:txBody>
            <a:bodyPr wrap="none"/>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500" fill="hold"/>
                                        <p:tgtEl>
                                          <p:spTgt spid="26627"/>
                                        </p:tgtEl>
                                        <p:attrNameLst>
                                          <p:attrName>ppt_x</p:attrName>
                                        </p:attrNameLst>
                                      </p:cBhvr>
                                      <p:tavLst>
                                        <p:tav tm="0">
                                          <p:val>
                                            <p:strVal val="0-#ppt_w/2"/>
                                          </p:val>
                                        </p:tav>
                                        <p:tav tm="100000">
                                          <p:val>
                                            <p:strVal val="#ppt_x"/>
                                          </p:val>
                                        </p:tav>
                                      </p:tavLst>
                                    </p:anim>
                                    <p:anim calcmode="lin" valueType="num">
                                      <p:cBhvr additive="base">
                                        <p:cTn id="8" dur="500" fill="hold"/>
                                        <p:tgtEl>
                                          <p:spTgt spid="266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6688"/>
                                        </p:tgtEl>
                                        <p:attrNameLst>
                                          <p:attrName>style.visibility</p:attrName>
                                        </p:attrNameLst>
                                      </p:cBhvr>
                                      <p:to>
                                        <p:strVal val="visible"/>
                                      </p:to>
                                    </p:set>
                                    <p:anim calcmode="lin" valueType="num">
                                      <p:cBhvr>
                                        <p:cTn id="13" dur="500" fill="hold"/>
                                        <p:tgtEl>
                                          <p:spTgt spid="26688"/>
                                        </p:tgtEl>
                                        <p:attrNameLst>
                                          <p:attrName>ppt_w</p:attrName>
                                        </p:attrNameLst>
                                      </p:cBhvr>
                                      <p:tavLst>
                                        <p:tav tm="0">
                                          <p:val>
                                            <p:fltVal val="0"/>
                                          </p:val>
                                        </p:tav>
                                        <p:tav tm="100000">
                                          <p:val>
                                            <p:strVal val="#ppt_w"/>
                                          </p:val>
                                        </p:tav>
                                      </p:tavLst>
                                    </p:anim>
                                    <p:anim calcmode="lin" valueType="num">
                                      <p:cBhvr>
                                        <p:cTn id="14" dur="500" fill="hold"/>
                                        <p:tgtEl>
                                          <p:spTgt spid="26688"/>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2" name="explode.wav"/>
                                        </p:tgtEl>
                                      </p:cMediaNode>
                                    </p:audio>
                                  </p:sub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26689"/>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gunshot.wav"/>
                                        </p:tgtEl>
                                      </p:cMediaNode>
                                    </p:audio>
                                  </p:subTnLst>
                                </p:cTn>
                              </p:par>
                            </p:childTnLst>
                          </p:cTn>
                        </p:par>
                        <p:par>
                          <p:cTn id="18" fill="hold">
                            <p:stCondLst>
                              <p:cond delay="1000"/>
                            </p:stCondLst>
                            <p:childTnLst>
                              <p:par>
                                <p:cTn id="19" presetID="1" presetClass="entr" presetSubtype="0" fill="hold" grpId="0" nodeType="afterEffect">
                                  <p:stCondLst>
                                    <p:cond delay="1000"/>
                                  </p:stCondLst>
                                  <p:childTnLst>
                                    <p:set>
                                      <p:cBhvr>
                                        <p:cTn id="20" dur="1" fill="hold">
                                          <p:stCondLst>
                                            <p:cond delay="499"/>
                                          </p:stCondLst>
                                        </p:cTn>
                                        <p:tgtEl>
                                          <p:spTgt spid="26690"/>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gunshot.wav"/>
                                        </p:tgtEl>
                                      </p:cMediaNode>
                                    </p:audio>
                                  </p:subTnLst>
                                </p:cTn>
                              </p:par>
                            </p:childTnLst>
                          </p:cTn>
                        </p:par>
                        <p:par>
                          <p:cTn id="21" fill="hold">
                            <p:stCondLst>
                              <p:cond delay="2500"/>
                            </p:stCondLst>
                            <p:childTnLst>
                              <p:par>
                                <p:cTn id="22" presetID="1" presetClass="entr" presetSubtype="0" fill="hold" grpId="0" nodeType="afterEffect">
                                  <p:stCondLst>
                                    <p:cond delay="0"/>
                                  </p:stCondLst>
                                  <p:childTnLst>
                                    <p:set>
                                      <p:cBhvr>
                                        <p:cTn id="23" dur="1" fill="hold">
                                          <p:stCondLst>
                                            <p:cond delay="499"/>
                                          </p:stCondLst>
                                        </p:cTn>
                                        <p:tgtEl>
                                          <p:spTgt spid="26692"/>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gunshot.wav"/>
                                        </p:tgtEl>
                                      </p:cMediaNode>
                                    </p:audio>
                                  </p:subTnLst>
                                </p:cTn>
                              </p:par>
                            </p:childTnLst>
                          </p:cTn>
                        </p:par>
                        <p:par>
                          <p:cTn id="24" fill="hold">
                            <p:stCondLst>
                              <p:cond delay="3000"/>
                            </p:stCondLst>
                            <p:childTnLst>
                              <p:par>
                                <p:cTn id="25" presetID="1" presetClass="entr" presetSubtype="0" fill="hold" grpId="0" nodeType="afterEffect">
                                  <p:stCondLst>
                                    <p:cond delay="0"/>
                                  </p:stCondLst>
                                  <p:childTnLst>
                                    <p:set>
                                      <p:cBhvr>
                                        <p:cTn id="26" dur="1" fill="hold">
                                          <p:stCondLst>
                                            <p:cond delay="499"/>
                                          </p:stCondLst>
                                        </p:cTn>
                                        <p:tgtEl>
                                          <p:spTgt spid="26693"/>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gunshot.wav"/>
                                        </p:tgtEl>
                                      </p:cMediaNode>
                                    </p:audio>
                                  </p:subTnLst>
                                </p:cTn>
                              </p:par>
                            </p:childTnLst>
                          </p:cTn>
                        </p:par>
                        <p:par>
                          <p:cTn id="27" fill="hold">
                            <p:stCondLst>
                              <p:cond delay="3500"/>
                            </p:stCondLst>
                            <p:childTnLst>
                              <p:par>
                                <p:cTn id="28" presetID="1" presetClass="entr" presetSubtype="0" fill="hold" grpId="0" nodeType="afterEffect">
                                  <p:stCondLst>
                                    <p:cond delay="0"/>
                                  </p:stCondLst>
                                  <p:childTnLst>
                                    <p:set>
                                      <p:cBhvr>
                                        <p:cTn id="29" dur="1" fill="hold">
                                          <p:stCondLst>
                                            <p:cond delay="499"/>
                                          </p:stCondLst>
                                        </p:cTn>
                                        <p:tgtEl>
                                          <p:spTgt spid="26694"/>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gunshot.wav"/>
                                        </p:tgtEl>
                                      </p:cMediaNode>
                                    </p:audio>
                                  </p:sub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utoUpdateAnimBg="0"/>
      <p:bldP spid="26688" grpId="0" animBg="1"/>
      <p:bldP spid="26689" grpId="0" animBg="1"/>
      <p:bldP spid="26690" grpId="0" animBg="1"/>
      <p:bldP spid="26692" grpId="0" animBg="1"/>
      <p:bldP spid="26693" grpId="0" animBg="1"/>
      <p:bldP spid="26694"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7651" name="Rectangle 3"/>
          <p:cNvSpPr>
            <a:spLocks noChangeArrowheads="1"/>
          </p:cNvSpPr>
          <p:nvPr/>
        </p:nvSpPr>
        <p:spPr bwMode="auto">
          <a:xfrm>
            <a:off x="3232150" y="990600"/>
            <a:ext cx="2689225"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RESPALDO REMOTO </a:t>
            </a:r>
            <a:endParaRPr lang="es-ES" sz="2000">
              <a:latin typeface="Times New Roman" pitchFamily="18" charset="0"/>
            </a:endParaRPr>
          </a:p>
        </p:txBody>
      </p:sp>
      <p:grpSp>
        <p:nvGrpSpPr>
          <p:cNvPr id="25604" name="Group 4"/>
          <p:cNvGrpSpPr>
            <a:grpSpLocks/>
          </p:cNvGrpSpPr>
          <p:nvPr/>
        </p:nvGrpSpPr>
        <p:grpSpPr bwMode="auto">
          <a:xfrm>
            <a:off x="7467600" y="2362200"/>
            <a:ext cx="1322388" cy="1169988"/>
            <a:chOff x="4176" y="1440"/>
            <a:chExt cx="768" cy="480"/>
          </a:xfrm>
        </p:grpSpPr>
        <p:sp>
          <p:nvSpPr>
            <p:cNvPr id="25653" name="AutoShape 5"/>
            <p:cNvSpPr>
              <a:spLocks noChangeArrowheads="1"/>
            </p:cNvSpPr>
            <p:nvPr/>
          </p:nvSpPr>
          <p:spPr bwMode="auto">
            <a:xfrm>
              <a:off x="4416" y="1440"/>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25654" name="Line 6"/>
            <p:cNvSpPr>
              <a:spLocks noChangeShapeType="1"/>
            </p:cNvSpPr>
            <p:nvPr/>
          </p:nvSpPr>
          <p:spPr bwMode="auto">
            <a:xfrm flipH="1">
              <a:off x="4176" y="1680"/>
              <a:ext cx="240" cy="0"/>
            </a:xfrm>
            <a:prstGeom prst="line">
              <a:avLst/>
            </a:prstGeom>
            <a:noFill/>
            <a:ln w="9525">
              <a:solidFill>
                <a:schemeClr val="tx1"/>
              </a:solidFill>
              <a:round/>
              <a:headEnd/>
              <a:tailEnd/>
            </a:ln>
          </p:spPr>
          <p:txBody>
            <a:bodyPr wrap="none"/>
            <a:lstStyle/>
            <a:p>
              <a:endParaRPr lang="en-US"/>
            </a:p>
          </p:txBody>
        </p:sp>
      </p:grpSp>
      <p:grpSp>
        <p:nvGrpSpPr>
          <p:cNvPr id="25605" name="Group 7"/>
          <p:cNvGrpSpPr>
            <a:grpSpLocks/>
          </p:cNvGrpSpPr>
          <p:nvPr/>
        </p:nvGrpSpPr>
        <p:grpSpPr bwMode="auto">
          <a:xfrm>
            <a:off x="381000" y="2209800"/>
            <a:ext cx="1239838" cy="1169988"/>
            <a:chOff x="432" y="1392"/>
            <a:chExt cx="720" cy="480"/>
          </a:xfrm>
        </p:grpSpPr>
        <p:sp>
          <p:nvSpPr>
            <p:cNvPr id="25651" name="AutoShape 8"/>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25652" name="Line 9"/>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grpSp>
        <p:nvGrpSpPr>
          <p:cNvPr id="25606" name="Group 10"/>
          <p:cNvGrpSpPr>
            <a:grpSpLocks/>
          </p:cNvGrpSpPr>
          <p:nvPr/>
        </p:nvGrpSpPr>
        <p:grpSpPr bwMode="auto">
          <a:xfrm>
            <a:off x="1447800" y="2057400"/>
            <a:ext cx="889000" cy="1403350"/>
            <a:chOff x="1039" y="1344"/>
            <a:chExt cx="516" cy="576"/>
          </a:xfrm>
        </p:grpSpPr>
        <p:sp>
          <p:nvSpPr>
            <p:cNvPr id="25649" name="Freeform 11"/>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25650" name="Freeform 12"/>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grpSp>
        <p:nvGrpSpPr>
          <p:cNvPr id="25607" name="Group 13"/>
          <p:cNvGrpSpPr>
            <a:grpSpLocks/>
          </p:cNvGrpSpPr>
          <p:nvPr/>
        </p:nvGrpSpPr>
        <p:grpSpPr bwMode="auto">
          <a:xfrm>
            <a:off x="6781800" y="2209800"/>
            <a:ext cx="889000" cy="1403350"/>
            <a:chOff x="1039" y="1344"/>
            <a:chExt cx="516" cy="576"/>
          </a:xfrm>
        </p:grpSpPr>
        <p:sp>
          <p:nvSpPr>
            <p:cNvPr id="25647" name="Freeform 14"/>
            <p:cNvSpPr>
              <a:spLocks/>
            </p:cNvSpPr>
            <p:nvPr/>
          </p:nvSpPr>
          <p:spPr bwMode="auto">
            <a:xfrm rot="-141099">
              <a:off x="1039" y="1367"/>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sp>
          <p:nvSpPr>
            <p:cNvPr id="25648" name="Freeform 15"/>
            <p:cNvSpPr>
              <a:spLocks/>
            </p:cNvSpPr>
            <p:nvPr/>
          </p:nvSpPr>
          <p:spPr bwMode="auto">
            <a:xfrm rot="10640836">
              <a:off x="1296" y="1344"/>
              <a:ext cx="259" cy="553"/>
            </a:xfrm>
            <a:custGeom>
              <a:avLst/>
              <a:gdLst>
                <a:gd name="T0" fmla="*/ 124 w 259"/>
                <a:gd name="T1" fmla="*/ 0 h 689"/>
                <a:gd name="T2" fmla="*/ 226 w 259"/>
                <a:gd name="T3" fmla="*/ 67 h 689"/>
                <a:gd name="T4" fmla="*/ 237 w 259"/>
                <a:gd name="T5" fmla="*/ 101 h 689"/>
                <a:gd name="T6" fmla="*/ 124 w 259"/>
                <a:gd name="T7" fmla="*/ 146 h 689"/>
                <a:gd name="T8" fmla="*/ 158 w 259"/>
                <a:gd name="T9" fmla="*/ 169 h 689"/>
                <a:gd name="T10" fmla="*/ 226 w 259"/>
                <a:gd name="T11" fmla="*/ 192 h 689"/>
                <a:gd name="T12" fmla="*/ 90 w 259"/>
                <a:gd name="T13" fmla="*/ 293 h 689"/>
                <a:gd name="T14" fmla="*/ 192 w 259"/>
                <a:gd name="T15" fmla="*/ 350 h 689"/>
                <a:gd name="T16" fmla="*/ 226 w 259"/>
                <a:gd name="T17" fmla="*/ 372 h 689"/>
                <a:gd name="T18" fmla="*/ 45 w 259"/>
                <a:gd name="T19" fmla="*/ 474 h 689"/>
                <a:gd name="T20" fmla="*/ 124 w 259"/>
                <a:gd name="T21" fmla="*/ 497 h 689"/>
                <a:gd name="T22" fmla="*/ 192 w 259"/>
                <a:gd name="T23" fmla="*/ 542 h 689"/>
                <a:gd name="T24" fmla="*/ 215 w 259"/>
                <a:gd name="T25" fmla="*/ 576 h 689"/>
                <a:gd name="T26" fmla="*/ 147 w 259"/>
                <a:gd name="T27" fmla="*/ 666 h 689"/>
                <a:gd name="T28" fmla="*/ 0 w 259"/>
                <a:gd name="T29" fmla="*/ 643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n-US"/>
            </a:p>
          </p:txBody>
        </p:sp>
      </p:grpSp>
      <p:sp>
        <p:nvSpPr>
          <p:cNvPr id="25608" name="Line 16"/>
          <p:cNvSpPr>
            <a:spLocks noChangeShapeType="1"/>
          </p:cNvSpPr>
          <p:nvPr/>
        </p:nvSpPr>
        <p:spPr bwMode="auto">
          <a:xfrm flipH="1">
            <a:off x="6019800" y="2895600"/>
            <a:ext cx="990600" cy="0"/>
          </a:xfrm>
          <a:prstGeom prst="line">
            <a:avLst/>
          </a:prstGeom>
          <a:noFill/>
          <a:ln w="9525">
            <a:solidFill>
              <a:schemeClr val="tx1"/>
            </a:solidFill>
            <a:round/>
            <a:headEnd/>
            <a:tailEnd/>
          </a:ln>
        </p:spPr>
        <p:txBody>
          <a:bodyPr wrap="none"/>
          <a:lstStyle/>
          <a:p>
            <a:endParaRPr lang="en-US"/>
          </a:p>
        </p:txBody>
      </p:sp>
      <p:sp>
        <p:nvSpPr>
          <p:cNvPr id="25609" name="Line 17"/>
          <p:cNvSpPr>
            <a:spLocks noChangeShapeType="1"/>
          </p:cNvSpPr>
          <p:nvPr/>
        </p:nvSpPr>
        <p:spPr bwMode="auto">
          <a:xfrm>
            <a:off x="6061075" y="2251075"/>
            <a:ext cx="0" cy="1638300"/>
          </a:xfrm>
          <a:prstGeom prst="line">
            <a:avLst/>
          </a:prstGeom>
          <a:noFill/>
          <a:ln w="57150">
            <a:solidFill>
              <a:schemeClr val="tx1"/>
            </a:solidFill>
            <a:round/>
            <a:headEnd/>
            <a:tailEnd/>
          </a:ln>
        </p:spPr>
        <p:txBody>
          <a:bodyPr wrap="none"/>
          <a:lstStyle/>
          <a:p>
            <a:endParaRPr lang="en-US"/>
          </a:p>
        </p:txBody>
      </p:sp>
      <p:sp>
        <p:nvSpPr>
          <p:cNvPr id="25610" name="Line 18"/>
          <p:cNvSpPr>
            <a:spLocks noChangeShapeType="1"/>
          </p:cNvSpPr>
          <p:nvPr/>
        </p:nvSpPr>
        <p:spPr bwMode="auto">
          <a:xfrm>
            <a:off x="2133600" y="2819400"/>
            <a:ext cx="784225" cy="15875"/>
          </a:xfrm>
          <a:prstGeom prst="line">
            <a:avLst/>
          </a:prstGeom>
          <a:noFill/>
          <a:ln w="9525">
            <a:solidFill>
              <a:schemeClr val="tx1"/>
            </a:solidFill>
            <a:round/>
            <a:headEnd/>
            <a:tailEnd/>
          </a:ln>
        </p:spPr>
        <p:txBody>
          <a:bodyPr wrap="none"/>
          <a:lstStyle/>
          <a:p>
            <a:endParaRPr lang="en-US"/>
          </a:p>
        </p:txBody>
      </p:sp>
      <p:sp>
        <p:nvSpPr>
          <p:cNvPr id="25611" name="Line 19"/>
          <p:cNvSpPr>
            <a:spLocks noChangeShapeType="1"/>
          </p:cNvSpPr>
          <p:nvPr/>
        </p:nvSpPr>
        <p:spPr bwMode="auto">
          <a:xfrm>
            <a:off x="2917825" y="2133600"/>
            <a:ext cx="0" cy="1989138"/>
          </a:xfrm>
          <a:prstGeom prst="line">
            <a:avLst/>
          </a:prstGeom>
          <a:noFill/>
          <a:ln w="57150">
            <a:solidFill>
              <a:schemeClr val="tx1"/>
            </a:solidFill>
            <a:round/>
            <a:headEnd/>
            <a:tailEnd/>
          </a:ln>
        </p:spPr>
        <p:txBody>
          <a:bodyPr wrap="none"/>
          <a:lstStyle/>
          <a:p>
            <a:endParaRPr lang="en-US"/>
          </a:p>
        </p:txBody>
      </p:sp>
      <p:sp>
        <p:nvSpPr>
          <p:cNvPr id="25612" name="Line 20"/>
          <p:cNvSpPr>
            <a:spLocks noChangeShapeType="1"/>
          </p:cNvSpPr>
          <p:nvPr/>
        </p:nvSpPr>
        <p:spPr bwMode="auto">
          <a:xfrm>
            <a:off x="2917825" y="2484438"/>
            <a:ext cx="3143250" cy="0"/>
          </a:xfrm>
          <a:prstGeom prst="line">
            <a:avLst/>
          </a:prstGeom>
          <a:noFill/>
          <a:ln w="9525">
            <a:solidFill>
              <a:schemeClr val="tx1"/>
            </a:solidFill>
            <a:round/>
            <a:headEnd/>
            <a:tailEnd/>
          </a:ln>
        </p:spPr>
        <p:txBody>
          <a:bodyPr wrap="none"/>
          <a:lstStyle/>
          <a:p>
            <a:endParaRPr lang="en-US"/>
          </a:p>
        </p:txBody>
      </p:sp>
      <p:sp>
        <p:nvSpPr>
          <p:cNvPr id="25613" name="Line 21"/>
          <p:cNvSpPr>
            <a:spLocks noChangeShapeType="1"/>
          </p:cNvSpPr>
          <p:nvPr/>
        </p:nvSpPr>
        <p:spPr bwMode="auto">
          <a:xfrm>
            <a:off x="2917825" y="3303588"/>
            <a:ext cx="1074738" cy="0"/>
          </a:xfrm>
          <a:prstGeom prst="line">
            <a:avLst/>
          </a:prstGeom>
          <a:noFill/>
          <a:ln w="9525">
            <a:solidFill>
              <a:schemeClr val="tx1"/>
            </a:solidFill>
            <a:round/>
            <a:headEnd/>
            <a:tailEnd/>
          </a:ln>
        </p:spPr>
        <p:txBody>
          <a:bodyPr wrap="none"/>
          <a:lstStyle/>
          <a:p>
            <a:endParaRPr lang="en-US"/>
          </a:p>
        </p:txBody>
      </p:sp>
      <p:sp>
        <p:nvSpPr>
          <p:cNvPr id="25614" name="Line 22"/>
          <p:cNvSpPr>
            <a:spLocks noChangeShapeType="1"/>
          </p:cNvSpPr>
          <p:nvPr/>
        </p:nvSpPr>
        <p:spPr bwMode="auto">
          <a:xfrm flipH="1">
            <a:off x="3962400" y="3276600"/>
            <a:ext cx="0" cy="1600200"/>
          </a:xfrm>
          <a:prstGeom prst="line">
            <a:avLst/>
          </a:prstGeom>
          <a:noFill/>
          <a:ln w="9525">
            <a:solidFill>
              <a:schemeClr val="tx1"/>
            </a:solidFill>
            <a:round/>
            <a:headEnd/>
            <a:tailEnd/>
          </a:ln>
        </p:spPr>
        <p:txBody>
          <a:bodyPr wrap="none"/>
          <a:lstStyle/>
          <a:p>
            <a:endParaRPr lang="en-US"/>
          </a:p>
        </p:txBody>
      </p:sp>
      <p:sp>
        <p:nvSpPr>
          <p:cNvPr id="25615" name="Line 23"/>
          <p:cNvSpPr>
            <a:spLocks noChangeShapeType="1"/>
          </p:cNvSpPr>
          <p:nvPr/>
        </p:nvSpPr>
        <p:spPr bwMode="auto">
          <a:xfrm flipH="1">
            <a:off x="4572000" y="3536950"/>
            <a:ext cx="1489075" cy="0"/>
          </a:xfrm>
          <a:prstGeom prst="line">
            <a:avLst/>
          </a:prstGeom>
          <a:noFill/>
          <a:ln w="9525">
            <a:solidFill>
              <a:schemeClr val="tx1"/>
            </a:solidFill>
            <a:round/>
            <a:headEnd/>
            <a:tailEnd/>
          </a:ln>
        </p:spPr>
        <p:txBody>
          <a:bodyPr wrap="none"/>
          <a:lstStyle/>
          <a:p>
            <a:endParaRPr lang="en-US"/>
          </a:p>
        </p:txBody>
      </p:sp>
      <p:sp>
        <p:nvSpPr>
          <p:cNvPr id="25616" name="Line 24"/>
          <p:cNvSpPr>
            <a:spLocks noChangeShapeType="1"/>
          </p:cNvSpPr>
          <p:nvPr/>
        </p:nvSpPr>
        <p:spPr bwMode="auto">
          <a:xfrm>
            <a:off x="4572000" y="3536950"/>
            <a:ext cx="0" cy="1339850"/>
          </a:xfrm>
          <a:prstGeom prst="line">
            <a:avLst/>
          </a:prstGeom>
          <a:noFill/>
          <a:ln w="9525">
            <a:solidFill>
              <a:schemeClr val="tx1"/>
            </a:solidFill>
            <a:round/>
            <a:headEnd/>
            <a:tailEnd/>
          </a:ln>
        </p:spPr>
        <p:txBody>
          <a:bodyPr wrap="none"/>
          <a:lstStyle/>
          <a:p>
            <a:endParaRPr lang="en-US"/>
          </a:p>
        </p:txBody>
      </p:sp>
      <p:sp>
        <p:nvSpPr>
          <p:cNvPr id="25617" name="Line 25"/>
          <p:cNvSpPr>
            <a:spLocks noChangeShapeType="1"/>
          </p:cNvSpPr>
          <p:nvPr/>
        </p:nvSpPr>
        <p:spPr bwMode="auto">
          <a:xfrm>
            <a:off x="2895600" y="3810000"/>
            <a:ext cx="762000" cy="0"/>
          </a:xfrm>
          <a:prstGeom prst="line">
            <a:avLst/>
          </a:prstGeom>
          <a:noFill/>
          <a:ln w="9525">
            <a:solidFill>
              <a:schemeClr val="tx1"/>
            </a:solidFill>
            <a:round/>
            <a:headEnd/>
            <a:tailEnd type="triangle" w="med" len="med"/>
          </a:ln>
        </p:spPr>
        <p:txBody>
          <a:bodyPr wrap="none"/>
          <a:lstStyle/>
          <a:p>
            <a:endParaRPr lang="en-US"/>
          </a:p>
        </p:txBody>
      </p:sp>
      <p:sp>
        <p:nvSpPr>
          <p:cNvPr id="25618" name="Rectangle 26"/>
          <p:cNvSpPr>
            <a:spLocks noChangeArrowheads="1"/>
          </p:cNvSpPr>
          <p:nvPr/>
        </p:nvSpPr>
        <p:spPr bwMode="auto">
          <a:xfrm>
            <a:off x="5562600" y="2362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19" name="Rectangle 27"/>
          <p:cNvSpPr>
            <a:spLocks noChangeArrowheads="1"/>
          </p:cNvSpPr>
          <p:nvPr/>
        </p:nvSpPr>
        <p:spPr bwMode="auto">
          <a:xfrm>
            <a:off x="5562600" y="34290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20" name="Rectangle 28"/>
          <p:cNvSpPr>
            <a:spLocks noChangeArrowheads="1"/>
          </p:cNvSpPr>
          <p:nvPr/>
        </p:nvSpPr>
        <p:spPr bwMode="auto">
          <a:xfrm>
            <a:off x="3200400" y="2362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21" name="Rectangle 29"/>
          <p:cNvSpPr>
            <a:spLocks noChangeArrowheads="1"/>
          </p:cNvSpPr>
          <p:nvPr/>
        </p:nvSpPr>
        <p:spPr bwMode="auto">
          <a:xfrm>
            <a:off x="3200400" y="32004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22" name="Rectangle 30"/>
          <p:cNvSpPr>
            <a:spLocks noChangeArrowheads="1"/>
          </p:cNvSpPr>
          <p:nvPr/>
        </p:nvSpPr>
        <p:spPr bwMode="auto">
          <a:xfrm>
            <a:off x="2362200" y="26670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23" name="Rectangle 31"/>
          <p:cNvSpPr>
            <a:spLocks noChangeArrowheads="1"/>
          </p:cNvSpPr>
          <p:nvPr/>
        </p:nvSpPr>
        <p:spPr bwMode="auto">
          <a:xfrm>
            <a:off x="6400800" y="27432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24" name="Rectangle 32"/>
          <p:cNvSpPr>
            <a:spLocks noChangeArrowheads="1"/>
          </p:cNvSpPr>
          <p:nvPr/>
        </p:nvSpPr>
        <p:spPr bwMode="auto">
          <a:xfrm>
            <a:off x="3200400" y="3657600"/>
            <a:ext cx="2286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nvGrpSpPr>
          <p:cNvPr id="25625" name="Group 33"/>
          <p:cNvGrpSpPr>
            <a:grpSpLocks/>
          </p:cNvGrpSpPr>
          <p:nvPr/>
        </p:nvGrpSpPr>
        <p:grpSpPr bwMode="auto">
          <a:xfrm>
            <a:off x="3581400" y="4419600"/>
            <a:ext cx="1601788" cy="2001838"/>
            <a:chOff x="2255" y="2496"/>
            <a:chExt cx="1009" cy="1261"/>
          </a:xfrm>
        </p:grpSpPr>
        <p:sp>
          <p:nvSpPr>
            <p:cNvPr id="25632" name="Line 34"/>
            <p:cNvSpPr>
              <a:spLocks noChangeShapeType="1"/>
            </p:cNvSpPr>
            <p:nvPr/>
          </p:nvSpPr>
          <p:spPr bwMode="auto">
            <a:xfrm>
              <a:off x="2255" y="2818"/>
              <a:ext cx="938" cy="0"/>
            </a:xfrm>
            <a:prstGeom prst="line">
              <a:avLst/>
            </a:prstGeom>
            <a:noFill/>
            <a:ln w="38100">
              <a:solidFill>
                <a:schemeClr val="tx1"/>
              </a:solidFill>
              <a:round/>
              <a:headEnd/>
              <a:tailEnd/>
            </a:ln>
          </p:spPr>
          <p:txBody>
            <a:bodyPr wrap="none"/>
            <a:lstStyle/>
            <a:p>
              <a:endParaRPr lang="en-US"/>
            </a:p>
          </p:txBody>
        </p:sp>
        <p:sp>
          <p:nvSpPr>
            <p:cNvPr id="25633" name="Line 35"/>
            <p:cNvSpPr>
              <a:spLocks noChangeShapeType="1"/>
            </p:cNvSpPr>
            <p:nvPr/>
          </p:nvSpPr>
          <p:spPr bwMode="auto">
            <a:xfrm>
              <a:off x="2784" y="2832"/>
              <a:ext cx="0" cy="516"/>
            </a:xfrm>
            <a:prstGeom prst="line">
              <a:avLst/>
            </a:prstGeom>
            <a:noFill/>
            <a:ln w="9525">
              <a:solidFill>
                <a:schemeClr val="tx1"/>
              </a:solidFill>
              <a:round/>
              <a:headEnd/>
              <a:tailEnd type="triangle" w="med" len="med"/>
            </a:ln>
          </p:spPr>
          <p:txBody>
            <a:bodyPr wrap="none"/>
            <a:lstStyle/>
            <a:p>
              <a:endParaRPr lang="en-US"/>
            </a:p>
          </p:txBody>
        </p:sp>
        <p:sp>
          <p:nvSpPr>
            <p:cNvPr id="25634" name="Line 36"/>
            <p:cNvSpPr>
              <a:spLocks noChangeShapeType="1"/>
            </p:cNvSpPr>
            <p:nvPr/>
          </p:nvSpPr>
          <p:spPr bwMode="auto">
            <a:xfrm>
              <a:off x="2400" y="2832"/>
              <a:ext cx="0" cy="432"/>
            </a:xfrm>
            <a:prstGeom prst="line">
              <a:avLst/>
            </a:prstGeom>
            <a:noFill/>
            <a:ln w="9525">
              <a:solidFill>
                <a:schemeClr val="tx1"/>
              </a:solidFill>
              <a:round/>
              <a:headEnd/>
              <a:tailEnd/>
            </a:ln>
          </p:spPr>
          <p:txBody>
            <a:bodyPr wrap="none"/>
            <a:lstStyle/>
            <a:p>
              <a:endParaRPr lang="en-US"/>
            </a:p>
          </p:txBody>
        </p:sp>
        <p:grpSp>
          <p:nvGrpSpPr>
            <p:cNvPr id="25635" name="Group 37"/>
            <p:cNvGrpSpPr>
              <a:grpSpLocks/>
            </p:cNvGrpSpPr>
            <p:nvPr/>
          </p:nvGrpSpPr>
          <p:grpSpPr bwMode="auto">
            <a:xfrm>
              <a:off x="2256" y="3216"/>
              <a:ext cx="321" cy="365"/>
              <a:chOff x="2256" y="3153"/>
              <a:chExt cx="321" cy="365"/>
            </a:xfrm>
          </p:grpSpPr>
          <p:sp>
            <p:nvSpPr>
              <p:cNvPr id="25645" name="Line 38"/>
              <p:cNvSpPr>
                <a:spLocks noChangeShapeType="1"/>
              </p:cNvSpPr>
              <p:nvPr/>
            </p:nvSpPr>
            <p:spPr bwMode="auto">
              <a:xfrm>
                <a:off x="2307" y="3209"/>
                <a:ext cx="208" cy="0"/>
              </a:xfrm>
              <a:prstGeom prst="line">
                <a:avLst/>
              </a:prstGeom>
              <a:noFill/>
              <a:ln w="28575">
                <a:solidFill>
                  <a:schemeClr val="tx1"/>
                </a:solidFill>
                <a:round/>
                <a:headEnd/>
                <a:tailEnd/>
              </a:ln>
            </p:spPr>
            <p:txBody>
              <a:bodyPr wrap="none"/>
              <a:lstStyle/>
              <a:p>
                <a:endParaRPr lang="en-US"/>
              </a:p>
            </p:txBody>
          </p:sp>
          <p:sp>
            <p:nvSpPr>
              <p:cNvPr id="25646" name="Text Box 39"/>
              <p:cNvSpPr txBox="1">
                <a:spLocks noChangeArrowheads="1"/>
              </p:cNvSpPr>
              <p:nvPr/>
            </p:nvSpPr>
            <p:spPr bwMode="auto">
              <a:xfrm>
                <a:off x="2256" y="3153"/>
                <a:ext cx="321" cy="365"/>
              </a:xfrm>
              <a:prstGeom prst="rect">
                <a:avLst/>
              </a:prstGeom>
              <a:noFill/>
              <a:ln w="9525">
                <a:noFill/>
                <a:miter lim="800000"/>
                <a:headEnd/>
                <a:tailEnd/>
              </a:ln>
            </p:spPr>
            <p:txBody>
              <a:bodyPr>
                <a:spAutoFit/>
              </a:bodyPr>
              <a:lstStyle/>
              <a:p>
                <a:r>
                  <a:rPr lang="es-ES" sz="3200" b="1">
                    <a:sym typeface="Symbol" pitchFamily="18" charset="2"/>
                  </a:rPr>
                  <a:t></a:t>
                </a:r>
                <a:endParaRPr lang="es-ES" sz="3200" b="1"/>
              </a:p>
            </p:txBody>
          </p:sp>
        </p:grpSp>
        <p:sp>
          <p:nvSpPr>
            <p:cNvPr id="25636" name="Line 40"/>
            <p:cNvSpPr>
              <a:spLocks noChangeShapeType="1"/>
            </p:cNvSpPr>
            <p:nvPr/>
          </p:nvSpPr>
          <p:spPr bwMode="auto">
            <a:xfrm>
              <a:off x="3120" y="2832"/>
              <a:ext cx="0" cy="480"/>
            </a:xfrm>
            <a:prstGeom prst="line">
              <a:avLst/>
            </a:prstGeom>
            <a:noFill/>
            <a:ln w="9525">
              <a:solidFill>
                <a:schemeClr val="tx1"/>
              </a:solidFill>
              <a:round/>
              <a:headEnd/>
              <a:tailEnd/>
            </a:ln>
          </p:spPr>
          <p:txBody>
            <a:bodyPr wrap="none"/>
            <a:lstStyle/>
            <a:p>
              <a:endParaRPr lang="en-US"/>
            </a:p>
          </p:txBody>
        </p:sp>
        <p:grpSp>
          <p:nvGrpSpPr>
            <p:cNvPr id="25637" name="Group 41"/>
            <p:cNvGrpSpPr>
              <a:grpSpLocks/>
            </p:cNvGrpSpPr>
            <p:nvPr/>
          </p:nvGrpSpPr>
          <p:grpSpPr bwMode="auto">
            <a:xfrm>
              <a:off x="2976" y="3312"/>
              <a:ext cx="288" cy="445"/>
              <a:chOff x="3024" y="3312"/>
              <a:chExt cx="288" cy="445"/>
            </a:xfrm>
          </p:grpSpPr>
          <p:sp>
            <p:nvSpPr>
              <p:cNvPr id="25643" name="Line 42"/>
              <p:cNvSpPr>
                <a:spLocks noChangeShapeType="1"/>
              </p:cNvSpPr>
              <p:nvPr/>
            </p:nvSpPr>
            <p:spPr bwMode="auto">
              <a:xfrm flipV="1">
                <a:off x="3024" y="3360"/>
                <a:ext cx="288" cy="288"/>
              </a:xfrm>
              <a:prstGeom prst="line">
                <a:avLst/>
              </a:prstGeom>
              <a:noFill/>
              <a:ln w="9525">
                <a:solidFill>
                  <a:schemeClr val="tx1"/>
                </a:solidFill>
                <a:round/>
                <a:headEnd/>
                <a:tailEnd type="triangle" w="med" len="med"/>
              </a:ln>
            </p:spPr>
            <p:txBody>
              <a:bodyPr wrap="none"/>
              <a:lstStyle/>
              <a:p>
                <a:endParaRPr lang="en-US"/>
              </a:p>
            </p:txBody>
          </p:sp>
          <p:sp>
            <p:nvSpPr>
              <p:cNvPr id="25644" name="Freeform 43"/>
              <p:cNvSpPr>
                <a:spLocks/>
              </p:cNvSpPr>
              <p:nvPr/>
            </p:nvSpPr>
            <p:spPr bwMode="auto">
              <a:xfrm>
                <a:off x="3072" y="3312"/>
                <a:ext cx="186" cy="445"/>
              </a:xfrm>
              <a:custGeom>
                <a:avLst/>
                <a:gdLst>
                  <a:gd name="T0" fmla="*/ 68 w 186"/>
                  <a:gd name="T1" fmla="*/ 0 h 445"/>
                  <a:gd name="T2" fmla="*/ 113 w 186"/>
                  <a:gd name="T3" fmla="*/ 46 h 445"/>
                  <a:gd name="T4" fmla="*/ 46 w 186"/>
                  <a:gd name="T5" fmla="*/ 68 h 445"/>
                  <a:gd name="T6" fmla="*/ 12 w 186"/>
                  <a:gd name="T7" fmla="*/ 80 h 445"/>
                  <a:gd name="T8" fmla="*/ 125 w 186"/>
                  <a:gd name="T9" fmla="*/ 170 h 445"/>
                  <a:gd name="T10" fmla="*/ 91 w 186"/>
                  <a:gd name="T11" fmla="*/ 226 h 445"/>
                  <a:gd name="T12" fmla="*/ 113 w 186"/>
                  <a:gd name="T13" fmla="*/ 328 h 445"/>
                  <a:gd name="T14" fmla="*/ 46 w 186"/>
                  <a:gd name="T15" fmla="*/ 339 h 445"/>
                  <a:gd name="T16" fmla="*/ 102 w 186"/>
                  <a:gd name="T17" fmla="*/ 430 h 445"/>
                  <a:gd name="T18" fmla="*/ 0 w 186"/>
                  <a:gd name="T19" fmla="*/ 430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6"/>
                  <a:gd name="T31" fmla="*/ 0 h 445"/>
                  <a:gd name="T32" fmla="*/ 186 w 186"/>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6" h="445">
                    <a:moveTo>
                      <a:pt x="68" y="0"/>
                    </a:moveTo>
                    <a:cubicBezTo>
                      <a:pt x="68" y="0"/>
                      <a:pt x="143" y="16"/>
                      <a:pt x="113" y="46"/>
                    </a:cubicBezTo>
                    <a:cubicBezTo>
                      <a:pt x="96" y="63"/>
                      <a:pt x="68" y="61"/>
                      <a:pt x="46" y="68"/>
                    </a:cubicBezTo>
                    <a:cubicBezTo>
                      <a:pt x="35" y="72"/>
                      <a:pt x="12" y="80"/>
                      <a:pt x="12" y="80"/>
                    </a:cubicBezTo>
                    <a:cubicBezTo>
                      <a:pt x="87" y="98"/>
                      <a:pt x="98" y="94"/>
                      <a:pt x="125" y="170"/>
                    </a:cubicBezTo>
                    <a:cubicBezTo>
                      <a:pt x="47" y="222"/>
                      <a:pt x="31" y="207"/>
                      <a:pt x="91" y="226"/>
                    </a:cubicBezTo>
                    <a:cubicBezTo>
                      <a:pt x="102" y="244"/>
                      <a:pt x="151" y="306"/>
                      <a:pt x="113" y="328"/>
                    </a:cubicBezTo>
                    <a:cubicBezTo>
                      <a:pt x="93" y="339"/>
                      <a:pt x="68" y="335"/>
                      <a:pt x="46" y="339"/>
                    </a:cubicBezTo>
                    <a:cubicBezTo>
                      <a:pt x="60" y="344"/>
                      <a:pt x="186" y="388"/>
                      <a:pt x="102" y="430"/>
                    </a:cubicBezTo>
                    <a:cubicBezTo>
                      <a:pt x="72" y="445"/>
                      <a:pt x="34" y="430"/>
                      <a:pt x="0" y="430"/>
                    </a:cubicBezTo>
                  </a:path>
                </a:pathLst>
              </a:custGeom>
              <a:noFill/>
              <a:ln w="9525">
                <a:solidFill>
                  <a:schemeClr val="tx1"/>
                </a:solidFill>
                <a:round/>
                <a:headEnd/>
                <a:tailEnd/>
              </a:ln>
            </p:spPr>
            <p:txBody>
              <a:bodyPr wrap="none"/>
              <a:lstStyle/>
              <a:p>
                <a:endParaRPr lang="en-US"/>
              </a:p>
            </p:txBody>
          </p:sp>
        </p:grpSp>
        <p:sp>
          <p:nvSpPr>
            <p:cNvPr id="25638" name="Rectangle 44"/>
            <p:cNvSpPr>
              <a:spLocks noChangeArrowheads="1"/>
            </p:cNvSpPr>
            <p:nvPr/>
          </p:nvSpPr>
          <p:spPr bwMode="auto">
            <a:xfrm>
              <a:off x="2448" y="249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39" name="Rectangle 45"/>
            <p:cNvSpPr>
              <a:spLocks noChangeArrowheads="1"/>
            </p:cNvSpPr>
            <p:nvPr/>
          </p:nvSpPr>
          <p:spPr bwMode="auto">
            <a:xfrm>
              <a:off x="2832" y="249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40" name="Rectangle 46"/>
            <p:cNvSpPr>
              <a:spLocks noChangeArrowheads="1"/>
            </p:cNvSpPr>
            <p:nvPr/>
          </p:nvSpPr>
          <p:spPr bwMode="auto">
            <a:xfrm>
              <a:off x="2688"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41" name="Rectangle 47"/>
            <p:cNvSpPr>
              <a:spLocks noChangeArrowheads="1"/>
            </p:cNvSpPr>
            <p:nvPr/>
          </p:nvSpPr>
          <p:spPr bwMode="auto">
            <a:xfrm>
              <a:off x="2304"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25642" name="Rectangle 48"/>
            <p:cNvSpPr>
              <a:spLocks noChangeArrowheads="1"/>
            </p:cNvSpPr>
            <p:nvPr/>
          </p:nvSpPr>
          <p:spPr bwMode="auto">
            <a:xfrm>
              <a:off x="3024" y="297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27697" name="AutoShape 49"/>
          <p:cNvSpPr>
            <a:spLocks noChangeArrowheads="1"/>
          </p:cNvSpPr>
          <p:nvPr/>
        </p:nvSpPr>
        <p:spPr bwMode="auto">
          <a:xfrm>
            <a:off x="4572000" y="3200400"/>
            <a:ext cx="152400" cy="304800"/>
          </a:xfrm>
          <a:prstGeom prst="lightningBolt">
            <a:avLst/>
          </a:prstGeom>
          <a:solidFill>
            <a:srgbClr val="FFFF00"/>
          </a:solidFill>
          <a:ln w="9525">
            <a:solidFill>
              <a:schemeClr val="tx1"/>
            </a:solidFill>
            <a:miter lim="800000"/>
            <a:headEnd/>
            <a:tailEnd/>
          </a:ln>
        </p:spPr>
        <p:txBody>
          <a:bodyPr wrap="none" anchor="ctr"/>
          <a:lstStyle/>
          <a:p>
            <a:endParaRPr lang="en-US"/>
          </a:p>
        </p:txBody>
      </p:sp>
      <p:sp>
        <p:nvSpPr>
          <p:cNvPr id="27698" name="Rectangle 50"/>
          <p:cNvSpPr>
            <a:spLocks noChangeArrowheads="1"/>
          </p:cNvSpPr>
          <p:nvPr/>
        </p:nvSpPr>
        <p:spPr bwMode="auto">
          <a:xfrm>
            <a:off x="5562600" y="3429000"/>
            <a:ext cx="2286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27699" name="Rectangle 51"/>
          <p:cNvSpPr>
            <a:spLocks noChangeArrowheads="1"/>
          </p:cNvSpPr>
          <p:nvPr/>
        </p:nvSpPr>
        <p:spPr bwMode="auto">
          <a:xfrm>
            <a:off x="3200400" y="3200400"/>
            <a:ext cx="228600" cy="228600"/>
          </a:xfrm>
          <a:prstGeom prst="rect">
            <a:avLst/>
          </a:prstGeom>
          <a:solidFill>
            <a:srgbClr val="33CC33"/>
          </a:solidFill>
          <a:ln w="9525">
            <a:solidFill>
              <a:schemeClr val="tx1"/>
            </a:solidFill>
            <a:miter lim="800000"/>
            <a:headEnd/>
            <a:tailEnd/>
          </a:ln>
        </p:spPr>
        <p:txBody>
          <a:bodyPr wrap="none" anchor="ctr"/>
          <a:lstStyle/>
          <a:p>
            <a:endParaRPr lang="en-US"/>
          </a:p>
        </p:txBody>
      </p:sp>
      <p:grpSp>
        <p:nvGrpSpPr>
          <p:cNvPr id="9" name="Group 57"/>
          <p:cNvGrpSpPr>
            <a:grpSpLocks/>
          </p:cNvGrpSpPr>
          <p:nvPr/>
        </p:nvGrpSpPr>
        <p:grpSpPr bwMode="auto">
          <a:xfrm>
            <a:off x="4800600" y="4313238"/>
            <a:ext cx="3668713" cy="822325"/>
            <a:chOff x="3024" y="2717"/>
            <a:chExt cx="2311" cy="518"/>
          </a:xfrm>
        </p:grpSpPr>
        <p:sp>
          <p:nvSpPr>
            <p:cNvPr id="25630" name="Text Box 55"/>
            <p:cNvSpPr txBox="1">
              <a:spLocks noChangeArrowheads="1"/>
            </p:cNvSpPr>
            <p:nvPr/>
          </p:nvSpPr>
          <p:spPr bwMode="auto">
            <a:xfrm>
              <a:off x="3350" y="2717"/>
              <a:ext cx="1985" cy="518"/>
            </a:xfrm>
            <a:prstGeom prst="rect">
              <a:avLst/>
            </a:prstGeom>
            <a:noFill/>
            <a:ln w="9525">
              <a:noFill/>
              <a:miter lim="800000"/>
              <a:headEnd/>
              <a:tailEnd/>
            </a:ln>
          </p:spPr>
          <p:txBody>
            <a:bodyPr wrap="none">
              <a:spAutoFit/>
            </a:bodyPr>
            <a:lstStyle/>
            <a:p>
              <a:r>
                <a:rPr lang="es-ES_tradnl">
                  <a:latin typeface="Comic Sans MS" pitchFamily="66" charset="0"/>
                </a:rPr>
                <a:t>No opera protección </a:t>
              </a:r>
            </a:p>
            <a:p>
              <a:r>
                <a:rPr lang="es-ES_tradnl">
                  <a:latin typeface="Comic Sans MS" pitchFamily="66" charset="0"/>
                </a:rPr>
                <a:t>de línea</a:t>
              </a:r>
              <a:endParaRPr lang="es-ES">
                <a:latin typeface="Comic Sans MS" pitchFamily="66" charset="0"/>
              </a:endParaRPr>
            </a:p>
          </p:txBody>
        </p:sp>
        <p:sp>
          <p:nvSpPr>
            <p:cNvPr id="25631" name="Line 56"/>
            <p:cNvSpPr>
              <a:spLocks noChangeShapeType="1"/>
            </p:cNvSpPr>
            <p:nvPr/>
          </p:nvSpPr>
          <p:spPr bwMode="auto">
            <a:xfrm flipH="1">
              <a:off x="3024" y="2880"/>
              <a:ext cx="288" cy="0"/>
            </a:xfrm>
            <a:prstGeom prst="line">
              <a:avLst/>
            </a:prstGeom>
            <a:noFill/>
            <a:ln w="9525">
              <a:solidFill>
                <a:schemeClr val="tx1"/>
              </a:solidFill>
              <a:round/>
              <a:headEnd/>
              <a:tailEnd type="triangle" w="med" len="med"/>
            </a:ln>
          </p:spPr>
          <p:txBody>
            <a:bodyPr wrap="none"/>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0-#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7697"/>
                                        </p:tgtEl>
                                        <p:attrNameLst>
                                          <p:attrName>style.visibility</p:attrName>
                                        </p:attrNameLst>
                                      </p:cBhvr>
                                      <p:to>
                                        <p:strVal val="visible"/>
                                      </p:to>
                                    </p:set>
                                    <p:anim calcmode="lin" valueType="num">
                                      <p:cBhvr>
                                        <p:cTn id="13" dur="500" fill="hold"/>
                                        <p:tgtEl>
                                          <p:spTgt spid="27697"/>
                                        </p:tgtEl>
                                        <p:attrNameLst>
                                          <p:attrName>ppt_w</p:attrName>
                                        </p:attrNameLst>
                                      </p:cBhvr>
                                      <p:tavLst>
                                        <p:tav tm="0">
                                          <p:val>
                                            <p:fltVal val="0"/>
                                          </p:val>
                                        </p:tav>
                                        <p:tav tm="100000">
                                          <p:val>
                                            <p:strVal val="#ppt_w"/>
                                          </p:val>
                                        </p:tav>
                                      </p:tavLst>
                                    </p:anim>
                                    <p:anim calcmode="lin" valueType="num">
                                      <p:cBhvr>
                                        <p:cTn id="14" dur="500" fill="hold"/>
                                        <p:tgtEl>
                                          <p:spTgt spid="2769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2" name="explode.wav"/>
                                        </p:tgtEl>
                                      </p:cMediaNode>
                                    </p:audio>
                                  </p:sub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27698"/>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gunshot.wav"/>
                                        </p:tgtEl>
                                      </p:cMediaNode>
                                    </p:audio>
                                  </p:subTnLst>
                                </p:cTn>
                              </p:par>
                            </p:childTnLst>
                          </p:cTn>
                        </p:par>
                        <p:par>
                          <p:cTn id="18" fill="hold">
                            <p:stCondLst>
                              <p:cond delay="1000"/>
                            </p:stCondLst>
                            <p:childTnLst>
                              <p:par>
                                <p:cTn id="19" presetID="1" presetClass="entr" presetSubtype="0" fill="hold" grpId="0" nodeType="afterEffect">
                                  <p:stCondLst>
                                    <p:cond delay="1000"/>
                                  </p:stCondLst>
                                  <p:childTnLst>
                                    <p:set>
                                      <p:cBhvr>
                                        <p:cTn id="20" dur="1" fill="hold">
                                          <p:stCondLst>
                                            <p:cond delay="499"/>
                                          </p:stCondLst>
                                        </p:cTn>
                                        <p:tgtEl>
                                          <p:spTgt spid="27699"/>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gunshot.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autoUpdateAnimBg="0"/>
      <p:bldP spid="27697" grpId="0" animBg="1"/>
      <p:bldP spid="27698" grpId="0" animBg="1"/>
      <p:bldP spid="2769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 name="Rectangle 3"/>
          <p:cNvSpPr>
            <a:spLocks noChangeArrowheads="1"/>
          </p:cNvSpPr>
          <p:nvPr/>
        </p:nvSpPr>
        <p:spPr bwMode="auto">
          <a:xfrm>
            <a:off x="1428750" y="1000125"/>
            <a:ext cx="6178550" cy="307975"/>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RESPALDO EN CIRCUITOS DE DISTRIBUCION </a:t>
            </a:r>
            <a:endParaRPr lang="es-ES" sz="2000">
              <a:latin typeface="Times New Roman" pitchFamily="18" charset="0"/>
            </a:endParaRPr>
          </a:p>
        </p:txBody>
      </p:sp>
      <p:grpSp>
        <p:nvGrpSpPr>
          <p:cNvPr id="5" name="64 Grupo"/>
          <p:cNvGrpSpPr>
            <a:grpSpLocks/>
          </p:cNvGrpSpPr>
          <p:nvPr/>
        </p:nvGrpSpPr>
        <p:grpSpPr bwMode="auto">
          <a:xfrm>
            <a:off x="381000" y="2057400"/>
            <a:ext cx="7262813" cy="3800475"/>
            <a:chOff x="381000" y="2057400"/>
            <a:chExt cx="7262834" cy="3800492"/>
          </a:xfrm>
        </p:grpSpPr>
        <p:cxnSp>
          <p:nvCxnSpPr>
            <p:cNvPr id="6" name="55 Conector recto de flecha"/>
            <p:cNvCxnSpPr>
              <a:cxnSpLocks noChangeShapeType="1"/>
            </p:cNvCxnSpPr>
            <p:nvPr/>
          </p:nvCxnSpPr>
          <p:spPr bwMode="auto">
            <a:xfrm>
              <a:off x="6072198" y="2857496"/>
              <a:ext cx="1571636" cy="1588"/>
            </a:xfrm>
            <a:prstGeom prst="straightConnector1">
              <a:avLst/>
            </a:prstGeom>
            <a:noFill/>
            <a:ln w="15875" algn="ctr">
              <a:solidFill>
                <a:schemeClr val="tx1"/>
              </a:solidFill>
              <a:round/>
              <a:headEnd/>
              <a:tailEnd type="arrow" w="med" len="med"/>
            </a:ln>
          </p:spPr>
        </p:cxnSp>
        <p:grpSp>
          <p:nvGrpSpPr>
            <p:cNvPr id="7" name="Group 7"/>
            <p:cNvGrpSpPr>
              <a:grpSpLocks/>
            </p:cNvGrpSpPr>
            <p:nvPr/>
          </p:nvGrpSpPr>
          <p:grpSpPr bwMode="auto">
            <a:xfrm>
              <a:off x="381000" y="2209800"/>
              <a:ext cx="1239839" cy="1169988"/>
              <a:chOff x="432" y="1392"/>
              <a:chExt cx="720" cy="480"/>
            </a:xfrm>
          </p:grpSpPr>
          <p:sp>
            <p:nvSpPr>
              <p:cNvPr id="38" name="AutoShape 8"/>
              <p:cNvSpPr>
                <a:spLocks noChangeArrowheads="1"/>
              </p:cNvSpPr>
              <p:nvPr/>
            </p:nvSpPr>
            <p:spPr bwMode="auto">
              <a:xfrm>
                <a:off x="432" y="1392"/>
                <a:ext cx="528" cy="480"/>
              </a:xfrm>
              <a:prstGeom prst="flowChartConnector">
                <a:avLst/>
              </a:prstGeom>
              <a:solidFill>
                <a:schemeClr val="accent1"/>
              </a:solidFill>
              <a:ln w="9525">
                <a:solidFill>
                  <a:schemeClr val="tx1"/>
                </a:solidFill>
                <a:round/>
                <a:headEnd/>
                <a:tailEnd/>
              </a:ln>
            </p:spPr>
            <p:txBody>
              <a:bodyPr wrap="none" anchor="ctr"/>
              <a:lstStyle/>
              <a:p>
                <a:pPr algn="ctr"/>
                <a:r>
                  <a:rPr lang="es-ES" sz="4800" b="1">
                    <a:latin typeface="Times New Roman" pitchFamily="18" charset="0"/>
                    <a:cs typeface="Times New Roman" pitchFamily="18" charset="0"/>
                  </a:rPr>
                  <a:t>~</a:t>
                </a:r>
                <a:endParaRPr lang="es-ES" sz="4800" b="1">
                  <a:latin typeface="Times New Roman" pitchFamily="18" charset="0"/>
                </a:endParaRPr>
              </a:p>
            </p:txBody>
          </p:sp>
          <p:sp>
            <p:nvSpPr>
              <p:cNvPr id="39" name="Line 9"/>
              <p:cNvSpPr>
                <a:spLocks noChangeShapeType="1"/>
              </p:cNvSpPr>
              <p:nvPr/>
            </p:nvSpPr>
            <p:spPr bwMode="auto">
              <a:xfrm>
                <a:off x="960" y="1632"/>
                <a:ext cx="192" cy="0"/>
              </a:xfrm>
              <a:prstGeom prst="line">
                <a:avLst/>
              </a:prstGeom>
              <a:noFill/>
              <a:ln w="9525">
                <a:solidFill>
                  <a:schemeClr val="tx1"/>
                </a:solidFill>
                <a:round/>
                <a:headEnd/>
                <a:tailEnd/>
              </a:ln>
            </p:spPr>
            <p:txBody>
              <a:bodyPr wrap="none"/>
              <a:lstStyle/>
              <a:p>
                <a:endParaRPr lang="en-US"/>
              </a:p>
            </p:txBody>
          </p:sp>
        </p:grpSp>
        <p:grpSp>
          <p:nvGrpSpPr>
            <p:cNvPr id="8" name="Group 10"/>
            <p:cNvGrpSpPr>
              <a:grpSpLocks/>
            </p:cNvGrpSpPr>
            <p:nvPr/>
          </p:nvGrpSpPr>
          <p:grpSpPr bwMode="auto">
            <a:xfrm>
              <a:off x="1447800" y="2057400"/>
              <a:ext cx="889000" cy="1403350"/>
              <a:chOff x="1039" y="1344"/>
              <a:chExt cx="516" cy="576"/>
            </a:xfrm>
          </p:grpSpPr>
          <p:sp>
            <p:nvSpPr>
              <p:cNvPr id="36" name="Freeform 11"/>
              <p:cNvSpPr>
                <a:spLocks/>
              </p:cNvSpPr>
              <p:nvPr/>
            </p:nvSpPr>
            <p:spPr bwMode="auto">
              <a:xfrm rot="-141099">
                <a:off x="1039" y="1367"/>
                <a:ext cx="259" cy="553"/>
              </a:xfrm>
              <a:custGeom>
                <a:avLst/>
                <a:gdLst>
                  <a:gd name="T0" fmla="*/ 124 w 259"/>
                  <a:gd name="T1" fmla="*/ 0 h 689"/>
                  <a:gd name="T2" fmla="*/ 226 w 259"/>
                  <a:gd name="T3" fmla="*/ 28 h 689"/>
                  <a:gd name="T4" fmla="*/ 237 w 259"/>
                  <a:gd name="T5" fmla="*/ 42 h 689"/>
                  <a:gd name="T6" fmla="*/ 124 w 259"/>
                  <a:gd name="T7" fmla="*/ 60 h 689"/>
                  <a:gd name="T8" fmla="*/ 158 w 259"/>
                  <a:gd name="T9" fmla="*/ 70 h 689"/>
                  <a:gd name="T10" fmla="*/ 226 w 259"/>
                  <a:gd name="T11" fmla="*/ 80 h 689"/>
                  <a:gd name="T12" fmla="*/ 90 w 259"/>
                  <a:gd name="T13" fmla="*/ 122 h 689"/>
                  <a:gd name="T14" fmla="*/ 192 w 259"/>
                  <a:gd name="T15" fmla="*/ 145 h 689"/>
                  <a:gd name="T16" fmla="*/ 226 w 259"/>
                  <a:gd name="T17" fmla="*/ 155 h 689"/>
                  <a:gd name="T18" fmla="*/ 45 w 259"/>
                  <a:gd name="T19" fmla="*/ 197 h 689"/>
                  <a:gd name="T20" fmla="*/ 124 w 259"/>
                  <a:gd name="T21" fmla="*/ 206 h 689"/>
                  <a:gd name="T22" fmla="*/ 192 w 259"/>
                  <a:gd name="T23" fmla="*/ 225 h 689"/>
                  <a:gd name="T24" fmla="*/ 215 w 259"/>
                  <a:gd name="T25" fmla="*/ 239 h 689"/>
                  <a:gd name="T26" fmla="*/ 147 w 259"/>
                  <a:gd name="T27" fmla="*/ 276 h 689"/>
                  <a:gd name="T28" fmla="*/ 0 w 259"/>
                  <a:gd name="T29" fmla="*/ 266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s-ES"/>
              </a:p>
            </p:txBody>
          </p:sp>
          <p:sp>
            <p:nvSpPr>
              <p:cNvPr id="37" name="Freeform 12"/>
              <p:cNvSpPr>
                <a:spLocks/>
              </p:cNvSpPr>
              <p:nvPr/>
            </p:nvSpPr>
            <p:spPr bwMode="auto">
              <a:xfrm rot="10640836">
                <a:off x="1296" y="1344"/>
                <a:ext cx="259" cy="553"/>
              </a:xfrm>
              <a:custGeom>
                <a:avLst/>
                <a:gdLst>
                  <a:gd name="T0" fmla="*/ 124 w 259"/>
                  <a:gd name="T1" fmla="*/ 0 h 689"/>
                  <a:gd name="T2" fmla="*/ 226 w 259"/>
                  <a:gd name="T3" fmla="*/ 28 h 689"/>
                  <a:gd name="T4" fmla="*/ 237 w 259"/>
                  <a:gd name="T5" fmla="*/ 42 h 689"/>
                  <a:gd name="T6" fmla="*/ 124 w 259"/>
                  <a:gd name="T7" fmla="*/ 60 h 689"/>
                  <a:gd name="T8" fmla="*/ 158 w 259"/>
                  <a:gd name="T9" fmla="*/ 70 h 689"/>
                  <a:gd name="T10" fmla="*/ 226 w 259"/>
                  <a:gd name="T11" fmla="*/ 80 h 689"/>
                  <a:gd name="T12" fmla="*/ 90 w 259"/>
                  <a:gd name="T13" fmla="*/ 122 h 689"/>
                  <a:gd name="T14" fmla="*/ 192 w 259"/>
                  <a:gd name="T15" fmla="*/ 145 h 689"/>
                  <a:gd name="T16" fmla="*/ 226 w 259"/>
                  <a:gd name="T17" fmla="*/ 155 h 689"/>
                  <a:gd name="T18" fmla="*/ 45 w 259"/>
                  <a:gd name="T19" fmla="*/ 197 h 689"/>
                  <a:gd name="T20" fmla="*/ 124 w 259"/>
                  <a:gd name="T21" fmla="*/ 206 h 689"/>
                  <a:gd name="T22" fmla="*/ 192 w 259"/>
                  <a:gd name="T23" fmla="*/ 225 h 689"/>
                  <a:gd name="T24" fmla="*/ 215 w 259"/>
                  <a:gd name="T25" fmla="*/ 239 h 689"/>
                  <a:gd name="T26" fmla="*/ 147 w 259"/>
                  <a:gd name="T27" fmla="*/ 276 h 689"/>
                  <a:gd name="T28" fmla="*/ 0 w 259"/>
                  <a:gd name="T29" fmla="*/ 266 h 6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9"/>
                  <a:gd name="T46" fmla="*/ 0 h 689"/>
                  <a:gd name="T47" fmla="*/ 259 w 259"/>
                  <a:gd name="T48" fmla="*/ 689 h 6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9" h="689">
                    <a:moveTo>
                      <a:pt x="124" y="0"/>
                    </a:moveTo>
                    <a:cubicBezTo>
                      <a:pt x="177" y="13"/>
                      <a:pt x="196" y="22"/>
                      <a:pt x="226" y="67"/>
                    </a:cubicBezTo>
                    <a:cubicBezTo>
                      <a:pt x="230" y="78"/>
                      <a:pt x="241" y="90"/>
                      <a:pt x="237" y="101"/>
                    </a:cubicBezTo>
                    <a:cubicBezTo>
                      <a:pt x="225" y="130"/>
                      <a:pt x="147" y="140"/>
                      <a:pt x="124" y="146"/>
                    </a:cubicBezTo>
                    <a:cubicBezTo>
                      <a:pt x="135" y="154"/>
                      <a:pt x="146" y="163"/>
                      <a:pt x="158" y="169"/>
                    </a:cubicBezTo>
                    <a:cubicBezTo>
                      <a:pt x="180" y="179"/>
                      <a:pt x="226" y="192"/>
                      <a:pt x="226" y="192"/>
                    </a:cubicBezTo>
                    <a:cubicBezTo>
                      <a:pt x="257" y="284"/>
                      <a:pt x="152" y="273"/>
                      <a:pt x="90" y="293"/>
                    </a:cubicBezTo>
                    <a:cubicBezTo>
                      <a:pt x="150" y="314"/>
                      <a:pt x="113" y="298"/>
                      <a:pt x="192" y="350"/>
                    </a:cubicBezTo>
                    <a:cubicBezTo>
                      <a:pt x="203" y="357"/>
                      <a:pt x="226" y="372"/>
                      <a:pt x="226" y="372"/>
                    </a:cubicBezTo>
                    <a:cubicBezTo>
                      <a:pt x="259" y="475"/>
                      <a:pt x="101" y="469"/>
                      <a:pt x="45" y="474"/>
                    </a:cubicBezTo>
                    <a:cubicBezTo>
                      <a:pt x="61" y="478"/>
                      <a:pt x="107" y="488"/>
                      <a:pt x="124" y="497"/>
                    </a:cubicBezTo>
                    <a:cubicBezTo>
                      <a:pt x="148" y="510"/>
                      <a:pt x="192" y="542"/>
                      <a:pt x="192" y="542"/>
                    </a:cubicBezTo>
                    <a:cubicBezTo>
                      <a:pt x="200" y="553"/>
                      <a:pt x="213" y="562"/>
                      <a:pt x="215" y="576"/>
                    </a:cubicBezTo>
                    <a:cubicBezTo>
                      <a:pt x="222" y="623"/>
                      <a:pt x="184" y="654"/>
                      <a:pt x="147" y="666"/>
                    </a:cubicBezTo>
                    <a:cubicBezTo>
                      <a:pt x="6" y="655"/>
                      <a:pt x="42" y="689"/>
                      <a:pt x="0" y="643"/>
                    </a:cubicBezTo>
                  </a:path>
                </a:pathLst>
              </a:custGeom>
              <a:noFill/>
              <a:ln w="9525">
                <a:solidFill>
                  <a:schemeClr val="tx1"/>
                </a:solidFill>
                <a:round/>
                <a:headEnd/>
                <a:tailEnd/>
              </a:ln>
            </p:spPr>
            <p:txBody>
              <a:bodyPr wrap="none"/>
              <a:lstStyle/>
              <a:p>
                <a:endParaRPr lang="es-ES"/>
              </a:p>
            </p:txBody>
          </p:sp>
        </p:grpSp>
        <p:sp>
          <p:nvSpPr>
            <p:cNvPr id="9" name="Line 17"/>
            <p:cNvSpPr>
              <a:spLocks noChangeShapeType="1"/>
            </p:cNvSpPr>
            <p:nvPr/>
          </p:nvSpPr>
          <p:spPr bwMode="auto">
            <a:xfrm>
              <a:off x="6061075" y="2251075"/>
              <a:ext cx="0" cy="1638300"/>
            </a:xfrm>
            <a:prstGeom prst="line">
              <a:avLst/>
            </a:prstGeom>
            <a:noFill/>
            <a:ln w="57150">
              <a:solidFill>
                <a:schemeClr val="tx1"/>
              </a:solidFill>
              <a:round/>
              <a:headEnd/>
              <a:tailEnd/>
            </a:ln>
          </p:spPr>
          <p:txBody>
            <a:bodyPr wrap="none"/>
            <a:lstStyle/>
            <a:p>
              <a:endParaRPr lang="en-US"/>
            </a:p>
          </p:txBody>
        </p:sp>
        <p:sp>
          <p:nvSpPr>
            <p:cNvPr id="10" name="Line 18"/>
            <p:cNvSpPr>
              <a:spLocks noChangeShapeType="1"/>
            </p:cNvSpPr>
            <p:nvPr/>
          </p:nvSpPr>
          <p:spPr bwMode="auto">
            <a:xfrm>
              <a:off x="2133600" y="2819400"/>
              <a:ext cx="784225" cy="15875"/>
            </a:xfrm>
            <a:prstGeom prst="line">
              <a:avLst/>
            </a:prstGeom>
            <a:noFill/>
            <a:ln w="9525">
              <a:solidFill>
                <a:schemeClr val="tx1"/>
              </a:solidFill>
              <a:round/>
              <a:headEnd/>
              <a:tailEnd/>
            </a:ln>
          </p:spPr>
          <p:txBody>
            <a:bodyPr wrap="none"/>
            <a:lstStyle/>
            <a:p>
              <a:endParaRPr lang="en-US"/>
            </a:p>
          </p:txBody>
        </p:sp>
        <p:sp>
          <p:nvSpPr>
            <p:cNvPr id="11" name="Line 19"/>
            <p:cNvSpPr>
              <a:spLocks noChangeShapeType="1"/>
            </p:cNvSpPr>
            <p:nvPr/>
          </p:nvSpPr>
          <p:spPr bwMode="auto">
            <a:xfrm>
              <a:off x="2917825" y="2133600"/>
              <a:ext cx="0" cy="1989138"/>
            </a:xfrm>
            <a:prstGeom prst="line">
              <a:avLst/>
            </a:prstGeom>
            <a:noFill/>
            <a:ln w="57150">
              <a:solidFill>
                <a:schemeClr val="tx1"/>
              </a:solidFill>
              <a:round/>
              <a:headEnd/>
              <a:tailEnd/>
            </a:ln>
          </p:spPr>
          <p:txBody>
            <a:bodyPr wrap="none"/>
            <a:lstStyle/>
            <a:p>
              <a:endParaRPr lang="en-US"/>
            </a:p>
          </p:txBody>
        </p:sp>
        <p:sp>
          <p:nvSpPr>
            <p:cNvPr id="12" name="Line 20"/>
            <p:cNvSpPr>
              <a:spLocks noChangeShapeType="1"/>
            </p:cNvSpPr>
            <p:nvPr/>
          </p:nvSpPr>
          <p:spPr bwMode="auto">
            <a:xfrm>
              <a:off x="2917825" y="2484438"/>
              <a:ext cx="3143250" cy="0"/>
            </a:xfrm>
            <a:prstGeom prst="line">
              <a:avLst/>
            </a:prstGeom>
            <a:noFill/>
            <a:ln w="9525">
              <a:solidFill>
                <a:schemeClr val="tx1"/>
              </a:solidFill>
              <a:round/>
              <a:headEnd/>
              <a:tailEnd/>
            </a:ln>
          </p:spPr>
          <p:txBody>
            <a:bodyPr wrap="none"/>
            <a:lstStyle/>
            <a:p>
              <a:endParaRPr lang="en-US"/>
            </a:p>
          </p:txBody>
        </p:sp>
        <p:sp>
          <p:nvSpPr>
            <p:cNvPr id="13" name="Line 21"/>
            <p:cNvSpPr>
              <a:spLocks noChangeShapeType="1"/>
            </p:cNvSpPr>
            <p:nvPr/>
          </p:nvSpPr>
          <p:spPr bwMode="auto">
            <a:xfrm>
              <a:off x="2917825" y="3303588"/>
              <a:ext cx="1074738" cy="0"/>
            </a:xfrm>
            <a:prstGeom prst="line">
              <a:avLst/>
            </a:prstGeom>
            <a:noFill/>
            <a:ln w="9525">
              <a:solidFill>
                <a:schemeClr val="tx1"/>
              </a:solidFill>
              <a:round/>
              <a:headEnd/>
              <a:tailEnd/>
            </a:ln>
          </p:spPr>
          <p:txBody>
            <a:bodyPr wrap="none"/>
            <a:lstStyle/>
            <a:p>
              <a:endParaRPr lang="en-US"/>
            </a:p>
          </p:txBody>
        </p:sp>
        <p:sp>
          <p:nvSpPr>
            <p:cNvPr id="14" name="Line 22"/>
            <p:cNvSpPr>
              <a:spLocks noChangeShapeType="1"/>
            </p:cNvSpPr>
            <p:nvPr/>
          </p:nvSpPr>
          <p:spPr bwMode="auto">
            <a:xfrm flipH="1">
              <a:off x="4000496" y="3328998"/>
              <a:ext cx="0" cy="1600200"/>
            </a:xfrm>
            <a:prstGeom prst="line">
              <a:avLst/>
            </a:prstGeom>
            <a:noFill/>
            <a:ln w="9525">
              <a:solidFill>
                <a:schemeClr val="tx1"/>
              </a:solidFill>
              <a:round/>
              <a:headEnd/>
              <a:tailEnd type="triangle" w="med" len="med"/>
            </a:ln>
          </p:spPr>
          <p:txBody>
            <a:bodyPr wrap="none"/>
            <a:lstStyle/>
            <a:p>
              <a:endParaRPr lang="en-US"/>
            </a:p>
          </p:txBody>
        </p:sp>
        <p:sp>
          <p:nvSpPr>
            <p:cNvPr id="15" name="Line 23"/>
            <p:cNvSpPr>
              <a:spLocks noChangeShapeType="1"/>
            </p:cNvSpPr>
            <p:nvPr/>
          </p:nvSpPr>
          <p:spPr bwMode="auto">
            <a:xfrm flipH="1">
              <a:off x="4572000" y="3536950"/>
              <a:ext cx="1489075" cy="0"/>
            </a:xfrm>
            <a:prstGeom prst="line">
              <a:avLst/>
            </a:prstGeom>
            <a:noFill/>
            <a:ln w="9525">
              <a:solidFill>
                <a:schemeClr val="tx1"/>
              </a:solidFill>
              <a:round/>
              <a:headEnd/>
              <a:tailEnd/>
            </a:ln>
          </p:spPr>
          <p:txBody>
            <a:bodyPr wrap="none"/>
            <a:lstStyle/>
            <a:p>
              <a:endParaRPr lang="en-US"/>
            </a:p>
          </p:txBody>
        </p:sp>
        <p:sp>
          <p:nvSpPr>
            <p:cNvPr id="16" name="Line 24"/>
            <p:cNvSpPr>
              <a:spLocks noChangeShapeType="1"/>
            </p:cNvSpPr>
            <p:nvPr/>
          </p:nvSpPr>
          <p:spPr bwMode="auto">
            <a:xfrm flipH="1">
              <a:off x="4500562" y="3571876"/>
              <a:ext cx="71438" cy="2286016"/>
            </a:xfrm>
            <a:prstGeom prst="line">
              <a:avLst/>
            </a:prstGeom>
            <a:noFill/>
            <a:ln w="9525">
              <a:solidFill>
                <a:schemeClr val="tx1"/>
              </a:solidFill>
              <a:round/>
              <a:headEnd/>
              <a:tailEnd type="stealth" w="med" len="med"/>
            </a:ln>
          </p:spPr>
          <p:txBody>
            <a:bodyPr wrap="none"/>
            <a:lstStyle/>
            <a:p>
              <a:endParaRPr lang="en-US"/>
            </a:p>
          </p:txBody>
        </p:sp>
        <p:sp>
          <p:nvSpPr>
            <p:cNvPr id="17" name="Rectangle 27"/>
            <p:cNvSpPr>
              <a:spLocks noChangeArrowheads="1"/>
            </p:cNvSpPr>
            <p:nvPr/>
          </p:nvSpPr>
          <p:spPr bwMode="auto">
            <a:xfrm>
              <a:off x="5562600" y="3429000"/>
              <a:ext cx="228600" cy="228600"/>
            </a:xfrm>
            <a:prstGeom prst="rect">
              <a:avLst/>
            </a:prstGeom>
            <a:solidFill>
              <a:srgbClr val="FF0000"/>
            </a:solidFill>
            <a:ln w="9525">
              <a:solidFill>
                <a:schemeClr val="tx1"/>
              </a:solidFill>
              <a:miter lim="800000"/>
              <a:headEnd/>
              <a:tailEnd/>
            </a:ln>
          </p:spPr>
          <p:txBody>
            <a:bodyPr wrap="none" anchor="ctr"/>
            <a:lstStyle/>
            <a:p>
              <a:endParaRPr lang="es-ES"/>
            </a:p>
          </p:txBody>
        </p:sp>
        <p:sp>
          <p:nvSpPr>
            <p:cNvPr id="18" name="Rectangle 28"/>
            <p:cNvSpPr>
              <a:spLocks noChangeArrowheads="1"/>
            </p:cNvSpPr>
            <p:nvPr/>
          </p:nvSpPr>
          <p:spPr bwMode="auto">
            <a:xfrm>
              <a:off x="3200400" y="2362200"/>
              <a:ext cx="228600" cy="228600"/>
            </a:xfrm>
            <a:prstGeom prst="rect">
              <a:avLst/>
            </a:prstGeom>
            <a:solidFill>
              <a:srgbClr val="FF0000"/>
            </a:solidFill>
            <a:ln w="9525">
              <a:solidFill>
                <a:schemeClr val="tx1"/>
              </a:solidFill>
              <a:miter lim="800000"/>
              <a:headEnd/>
              <a:tailEnd/>
            </a:ln>
          </p:spPr>
          <p:txBody>
            <a:bodyPr wrap="none" anchor="ctr"/>
            <a:lstStyle/>
            <a:p>
              <a:endParaRPr lang="es-ES"/>
            </a:p>
          </p:txBody>
        </p:sp>
        <p:sp>
          <p:nvSpPr>
            <p:cNvPr id="19" name="Rectangle 29"/>
            <p:cNvSpPr>
              <a:spLocks noChangeArrowheads="1"/>
            </p:cNvSpPr>
            <p:nvPr/>
          </p:nvSpPr>
          <p:spPr bwMode="auto">
            <a:xfrm>
              <a:off x="3200400" y="3200400"/>
              <a:ext cx="228600" cy="228600"/>
            </a:xfrm>
            <a:prstGeom prst="rect">
              <a:avLst/>
            </a:prstGeom>
            <a:solidFill>
              <a:srgbClr val="FF0000"/>
            </a:solidFill>
            <a:ln w="9525">
              <a:solidFill>
                <a:schemeClr val="tx1"/>
              </a:solidFill>
              <a:miter lim="800000"/>
              <a:headEnd/>
              <a:tailEnd/>
            </a:ln>
          </p:spPr>
          <p:txBody>
            <a:bodyPr wrap="none" anchor="ctr"/>
            <a:lstStyle/>
            <a:p>
              <a:endParaRPr lang="es-ES"/>
            </a:p>
          </p:txBody>
        </p:sp>
        <p:sp>
          <p:nvSpPr>
            <p:cNvPr id="20" name="Rectangle 30"/>
            <p:cNvSpPr>
              <a:spLocks noChangeArrowheads="1"/>
            </p:cNvSpPr>
            <p:nvPr/>
          </p:nvSpPr>
          <p:spPr bwMode="auto">
            <a:xfrm>
              <a:off x="2362200" y="2667000"/>
              <a:ext cx="228600" cy="228600"/>
            </a:xfrm>
            <a:prstGeom prst="rect">
              <a:avLst/>
            </a:prstGeom>
            <a:solidFill>
              <a:srgbClr val="FF0000"/>
            </a:solidFill>
            <a:ln w="9525">
              <a:solidFill>
                <a:schemeClr val="tx1"/>
              </a:solidFill>
              <a:miter lim="800000"/>
              <a:headEnd/>
              <a:tailEnd/>
            </a:ln>
          </p:spPr>
          <p:txBody>
            <a:bodyPr wrap="none" anchor="ctr"/>
            <a:lstStyle/>
            <a:p>
              <a:endParaRPr lang="es-ES"/>
            </a:p>
          </p:txBody>
        </p:sp>
        <p:sp>
          <p:nvSpPr>
            <p:cNvPr id="21" name="Rectangle 31"/>
            <p:cNvSpPr>
              <a:spLocks noChangeArrowheads="1"/>
            </p:cNvSpPr>
            <p:nvPr/>
          </p:nvSpPr>
          <p:spPr bwMode="auto">
            <a:xfrm>
              <a:off x="6400800" y="2743200"/>
              <a:ext cx="228600" cy="228600"/>
            </a:xfrm>
            <a:prstGeom prst="rect">
              <a:avLst/>
            </a:prstGeom>
            <a:solidFill>
              <a:srgbClr val="FF0000"/>
            </a:solidFill>
            <a:ln w="9525">
              <a:solidFill>
                <a:schemeClr val="tx1"/>
              </a:solidFill>
              <a:miter lim="800000"/>
              <a:headEnd/>
              <a:tailEnd/>
            </a:ln>
          </p:spPr>
          <p:txBody>
            <a:bodyPr wrap="none" anchor="ctr"/>
            <a:lstStyle/>
            <a:p>
              <a:r>
                <a:rPr lang="es-ES" sz="1400" b="1"/>
                <a:t>F</a:t>
              </a:r>
            </a:p>
          </p:txBody>
        </p:sp>
        <p:grpSp>
          <p:nvGrpSpPr>
            <p:cNvPr id="22" name="57 Grupo"/>
            <p:cNvGrpSpPr>
              <a:grpSpLocks/>
            </p:cNvGrpSpPr>
            <p:nvPr/>
          </p:nvGrpSpPr>
          <p:grpSpPr bwMode="auto">
            <a:xfrm>
              <a:off x="2110859" y="-463573"/>
              <a:ext cx="509588" cy="5078439"/>
              <a:chOff x="3582988" y="560361"/>
              <a:chExt cx="509588" cy="5078439"/>
            </a:xfrm>
          </p:grpSpPr>
          <p:grpSp>
            <p:nvGrpSpPr>
              <p:cNvPr id="30" name="Group 37"/>
              <p:cNvGrpSpPr>
                <a:grpSpLocks/>
              </p:cNvGrpSpPr>
              <p:nvPr/>
            </p:nvGrpSpPr>
            <p:grpSpPr bwMode="auto">
              <a:xfrm>
                <a:off x="3582988" y="560361"/>
                <a:ext cx="509588" cy="365"/>
                <a:chOff x="2256" y="3153"/>
                <a:chExt cx="321" cy="365"/>
              </a:xfrm>
            </p:grpSpPr>
            <p:sp>
              <p:nvSpPr>
                <p:cNvPr id="34" name="Line 38"/>
                <p:cNvSpPr>
                  <a:spLocks noChangeShapeType="1"/>
                </p:cNvSpPr>
                <p:nvPr/>
              </p:nvSpPr>
              <p:spPr bwMode="auto">
                <a:xfrm>
                  <a:off x="2307" y="3209"/>
                  <a:ext cx="208" cy="0"/>
                </a:xfrm>
                <a:prstGeom prst="line">
                  <a:avLst/>
                </a:prstGeom>
                <a:noFill/>
                <a:ln w="28575">
                  <a:solidFill>
                    <a:schemeClr val="tx1"/>
                  </a:solidFill>
                  <a:round/>
                  <a:headEnd/>
                  <a:tailEnd/>
                </a:ln>
              </p:spPr>
              <p:txBody>
                <a:bodyPr wrap="none"/>
                <a:lstStyle/>
                <a:p>
                  <a:endParaRPr lang="en-US"/>
                </a:p>
              </p:txBody>
            </p:sp>
            <p:sp>
              <p:nvSpPr>
                <p:cNvPr id="35" name="Text Box 39"/>
                <p:cNvSpPr txBox="1">
                  <a:spLocks noChangeArrowheads="1"/>
                </p:cNvSpPr>
                <p:nvPr/>
              </p:nvSpPr>
              <p:spPr bwMode="auto">
                <a:xfrm>
                  <a:off x="2256" y="3153"/>
                  <a:ext cx="321" cy="365"/>
                </a:xfrm>
                <a:prstGeom prst="rect">
                  <a:avLst/>
                </a:prstGeom>
                <a:noFill/>
                <a:ln w="9525">
                  <a:noFill/>
                  <a:miter lim="800000"/>
                  <a:headEnd/>
                  <a:tailEnd/>
                </a:ln>
              </p:spPr>
              <p:txBody>
                <a:bodyPr>
                  <a:spAutoFit/>
                </a:bodyPr>
                <a:lstStyle/>
                <a:p>
                  <a:r>
                    <a:rPr lang="es-ES" sz="3200" b="1">
                      <a:sym typeface="Symbol" pitchFamily="18" charset="2"/>
                    </a:rPr>
                    <a:t></a:t>
                  </a:r>
                  <a:endParaRPr lang="es-ES" sz="3200" b="1"/>
                </a:p>
              </p:txBody>
            </p:sp>
          </p:grpSp>
          <p:grpSp>
            <p:nvGrpSpPr>
              <p:cNvPr id="31" name="56 Grupo"/>
              <p:cNvGrpSpPr>
                <a:grpSpLocks/>
              </p:cNvGrpSpPr>
              <p:nvPr/>
            </p:nvGrpSpPr>
            <p:grpSpPr bwMode="auto">
              <a:xfrm>
                <a:off x="3659188" y="4953000"/>
                <a:ext cx="228600" cy="685800"/>
                <a:chOff x="3659188" y="4953000"/>
                <a:chExt cx="228600" cy="685800"/>
              </a:xfrm>
            </p:grpSpPr>
            <p:sp>
              <p:nvSpPr>
                <p:cNvPr id="32" name="Line 36"/>
                <p:cNvSpPr>
                  <a:spLocks noChangeShapeType="1"/>
                </p:cNvSpPr>
                <p:nvPr/>
              </p:nvSpPr>
              <p:spPr bwMode="auto">
                <a:xfrm>
                  <a:off x="3811588" y="4953000"/>
                  <a:ext cx="0" cy="685800"/>
                </a:xfrm>
                <a:prstGeom prst="line">
                  <a:avLst/>
                </a:prstGeom>
                <a:noFill/>
                <a:ln w="9525">
                  <a:solidFill>
                    <a:schemeClr val="tx1"/>
                  </a:solidFill>
                  <a:round/>
                  <a:headEnd/>
                  <a:tailEnd/>
                </a:ln>
              </p:spPr>
              <p:txBody>
                <a:bodyPr wrap="none"/>
                <a:lstStyle/>
                <a:p>
                  <a:endParaRPr lang="en-US"/>
                </a:p>
              </p:txBody>
            </p:sp>
            <p:sp>
              <p:nvSpPr>
                <p:cNvPr id="33" name="Rectangle 47"/>
                <p:cNvSpPr>
                  <a:spLocks noChangeArrowheads="1"/>
                </p:cNvSpPr>
                <p:nvPr/>
              </p:nvSpPr>
              <p:spPr bwMode="auto">
                <a:xfrm>
                  <a:off x="3659188" y="5181600"/>
                  <a:ext cx="228600" cy="228600"/>
                </a:xfrm>
                <a:prstGeom prst="rect">
                  <a:avLst/>
                </a:prstGeom>
                <a:solidFill>
                  <a:srgbClr val="FF0000"/>
                </a:solidFill>
                <a:ln w="9525">
                  <a:solidFill>
                    <a:schemeClr val="tx1"/>
                  </a:solidFill>
                  <a:miter lim="800000"/>
                  <a:headEnd/>
                  <a:tailEnd/>
                </a:ln>
              </p:spPr>
              <p:txBody>
                <a:bodyPr wrap="none" anchor="ctr"/>
                <a:lstStyle/>
                <a:p>
                  <a:endParaRPr lang="es-ES"/>
                </a:p>
              </p:txBody>
            </p:sp>
          </p:grpSp>
        </p:grpSp>
        <p:sp>
          <p:nvSpPr>
            <p:cNvPr id="23" name="AutoShape 49"/>
            <p:cNvSpPr>
              <a:spLocks noChangeArrowheads="1"/>
            </p:cNvSpPr>
            <p:nvPr/>
          </p:nvSpPr>
          <p:spPr bwMode="auto">
            <a:xfrm>
              <a:off x="4500562" y="5357826"/>
              <a:ext cx="500066" cy="357190"/>
            </a:xfrm>
            <a:prstGeom prst="lightningBolt">
              <a:avLst/>
            </a:prstGeom>
            <a:solidFill>
              <a:srgbClr val="FFFF00"/>
            </a:solidFill>
            <a:ln w="9525">
              <a:solidFill>
                <a:schemeClr val="tx1"/>
              </a:solidFill>
              <a:miter lim="800000"/>
              <a:headEnd/>
              <a:tailEnd/>
            </a:ln>
          </p:spPr>
          <p:txBody>
            <a:bodyPr wrap="none" anchor="ctr"/>
            <a:lstStyle/>
            <a:p>
              <a:endParaRPr lang="es-ES"/>
            </a:p>
          </p:txBody>
        </p:sp>
        <p:sp>
          <p:nvSpPr>
            <p:cNvPr id="24" name="Rectangle 50"/>
            <p:cNvSpPr>
              <a:spLocks noChangeArrowheads="1"/>
            </p:cNvSpPr>
            <p:nvPr/>
          </p:nvSpPr>
          <p:spPr bwMode="auto">
            <a:xfrm>
              <a:off x="5562600" y="3429000"/>
              <a:ext cx="228600" cy="228600"/>
            </a:xfrm>
            <a:prstGeom prst="rect">
              <a:avLst/>
            </a:prstGeom>
            <a:solidFill>
              <a:srgbClr val="33CC33"/>
            </a:solidFill>
            <a:ln w="9525">
              <a:solidFill>
                <a:schemeClr val="tx1"/>
              </a:solidFill>
              <a:miter lim="800000"/>
              <a:headEnd/>
              <a:tailEnd/>
            </a:ln>
          </p:spPr>
          <p:txBody>
            <a:bodyPr wrap="none" anchor="ctr"/>
            <a:lstStyle/>
            <a:p>
              <a:r>
                <a:rPr lang="es-ES" sz="1400" b="1"/>
                <a:t>R</a:t>
              </a:r>
            </a:p>
          </p:txBody>
        </p:sp>
        <p:sp>
          <p:nvSpPr>
            <p:cNvPr id="25" name="Rectangle 51"/>
            <p:cNvSpPr>
              <a:spLocks noChangeArrowheads="1"/>
            </p:cNvSpPr>
            <p:nvPr/>
          </p:nvSpPr>
          <p:spPr bwMode="auto">
            <a:xfrm>
              <a:off x="3200400" y="3200400"/>
              <a:ext cx="228600" cy="228600"/>
            </a:xfrm>
            <a:prstGeom prst="rect">
              <a:avLst/>
            </a:prstGeom>
            <a:solidFill>
              <a:srgbClr val="FF0000"/>
            </a:solidFill>
            <a:ln w="9525">
              <a:solidFill>
                <a:schemeClr val="tx1"/>
              </a:solidFill>
              <a:miter lim="800000"/>
              <a:headEnd/>
              <a:tailEnd/>
            </a:ln>
          </p:spPr>
          <p:txBody>
            <a:bodyPr wrap="none" anchor="ctr"/>
            <a:lstStyle/>
            <a:p>
              <a:endParaRPr lang="es-ES"/>
            </a:p>
          </p:txBody>
        </p:sp>
        <p:cxnSp>
          <p:nvCxnSpPr>
            <p:cNvPr id="26" name="59 Conector recto"/>
            <p:cNvCxnSpPr>
              <a:cxnSpLocks noChangeShapeType="1"/>
            </p:cNvCxnSpPr>
            <p:nvPr/>
          </p:nvCxnSpPr>
          <p:spPr bwMode="auto">
            <a:xfrm>
              <a:off x="2357422" y="3929066"/>
              <a:ext cx="571504" cy="1588"/>
            </a:xfrm>
            <a:prstGeom prst="line">
              <a:avLst/>
            </a:prstGeom>
            <a:noFill/>
            <a:ln w="9525" algn="ctr">
              <a:solidFill>
                <a:schemeClr val="tx1"/>
              </a:solidFill>
              <a:round/>
              <a:headEnd/>
              <a:tailEnd/>
            </a:ln>
          </p:spPr>
        </p:cxnSp>
        <p:sp>
          <p:nvSpPr>
            <p:cNvPr id="27" name="60 CuadroTexto"/>
            <p:cNvSpPr txBox="1">
              <a:spLocks noChangeArrowheads="1"/>
            </p:cNvSpPr>
            <p:nvPr/>
          </p:nvSpPr>
          <p:spPr bwMode="auto">
            <a:xfrm>
              <a:off x="5572132" y="4214819"/>
              <a:ext cx="1928826" cy="1569660"/>
            </a:xfrm>
            <a:prstGeom prst="rect">
              <a:avLst/>
            </a:prstGeom>
            <a:noFill/>
            <a:ln w="9525">
              <a:noFill/>
              <a:miter lim="800000"/>
              <a:headEnd/>
              <a:tailEnd/>
            </a:ln>
          </p:spPr>
          <p:txBody>
            <a:bodyPr>
              <a:spAutoFit/>
            </a:bodyPr>
            <a:lstStyle/>
            <a:p>
              <a:r>
                <a:rPr lang="es-ES_tradnl">
                  <a:latin typeface="Comic Sans MS" pitchFamily="66" charset="0"/>
                </a:rPr>
                <a:t>No operan </a:t>
              </a:r>
            </a:p>
            <a:p>
              <a:r>
                <a:rPr lang="es-ES_tradnl">
                  <a:latin typeface="Comic Sans MS" pitchFamily="66" charset="0"/>
                </a:rPr>
                <a:t>fusibles  le gana el R</a:t>
              </a:r>
            </a:p>
            <a:p>
              <a:endParaRPr lang="es-ES">
                <a:latin typeface="Comic Sans MS" pitchFamily="66" charset="0"/>
              </a:endParaRPr>
            </a:p>
          </p:txBody>
        </p:sp>
        <p:sp>
          <p:nvSpPr>
            <p:cNvPr id="28" name="Rectangle 31"/>
            <p:cNvSpPr>
              <a:spLocks noChangeArrowheads="1"/>
            </p:cNvSpPr>
            <p:nvPr/>
          </p:nvSpPr>
          <p:spPr bwMode="auto">
            <a:xfrm>
              <a:off x="4429124" y="4786322"/>
              <a:ext cx="228600" cy="228600"/>
            </a:xfrm>
            <a:prstGeom prst="rect">
              <a:avLst/>
            </a:prstGeom>
            <a:solidFill>
              <a:srgbClr val="FF0000"/>
            </a:solidFill>
            <a:ln w="9525">
              <a:solidFill>
                <a:schemeClr val="tx1"/>
              </a:solidFill>
              <a:miter lim="800000"/>
              <a:headEnd/>
              <a:tailEnd/>
            </a:ln>
          </p:spPr>
          <p:txBody>
            <a:bodyPr wrap="none" anchor="ctr"/>
            <a:lstStyle/>
            <a:p>
              <a:r>
                <a:rPr lang="es-ES" sz="1400" b="1"/>
                <a:t>F</a:t>
              </a:r>
            </a:p>
          </p:txBody>
        </p:sp>
        <p:cxnSp>
          <p:nvCxnSpPr>
            <p:cNvPr id="29" name="63 Conector recto de flecha"/>
            <p:cNvCxnSpPr>
              <a:cxnSpLocks noChangeShapeType="1"/>
            </p:cNvCxnSpPr>
            <p:nvPr/>
          </p:nvCxnSpPr>
          <p:spPr bwMode="auto">
            <a:xfrm rot="16200000" flipV="1">
              <a:off x="5286380" y="4000504"/>
              <a:ext cx="571504" cy="142876"/>
            </a:xfrm>
            <a:prstGeom prst="straightConnector1">
              <a:avLst/>
            </a:prstGeom>
            <a:noFill/>
            <a:ln w="9525" algn="ctr">
              <a:solidFill>
                <a:schemeClr val="tx1"/>
              </a:solidFill>
              <a:round/>
              <a:headEnd/>
              <a:tailEnd type="arrow"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 name="Rectangle 3"/>
          <p:cNvSpPr>
            <a:spLocks noChangeArrowheads="1"/>
          </p:cNvSpPr>
          <p:nvPr/>
        </p:nvSpPr>
        <p:spPr bwMode="auto">
          <a:xfrm>
            <a:off x="1428750" y="1000125"/>
            <a:ext cx="6178550" cy="307975"/>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RESPALDO EN CIRCUITOS DE DISTRIBUCION </a:t>
            </a:r>
            <a:endParaRPr lang="es-ES" sz="2000">
              <a:latin typeface="Times New Roman" pitchFamily="18" charset="0"/>
            </a:endParaRPr>
          </a:p>
        </p:txBody>
      </p:sp>
      <p:grpSp>
        <p:nvGrpSpPr>
          <p:cNvPr id="5" name="26 Grupo"/>
          <p:cNvGrpSpPr>
            <a:grpSpLocks/>
          </p:cNvGrpSpPr>
          <p:nvPr/>
        </p:nvGrpSpPr>
        <p:grpSpPr bwMode="auto">
          <a:xfrm>
            <a:off x="503238" y="1701800"/>
            <a:ext cx="8137525" cy="3455988"/>
            <a:chOff x="539750" y="1773238"/>
            <a:chExt cx="8135938" cy="3455987"/>
          </a:xfrm>
        </p:grpSpPr>
        <p:sp>
          <p:nvSpPr>
            <p:cNvPr id="6" name="Line 2"/>
            <p:cNvSpPr>
              <a:spLocks noChangeShapeType="1"/>
            </p:cNvSpPr>
            <p:nvPr/>
          </p:nvSpPr>
          <p:spPr bwMode="auto">
            <a:xfrm>
              <a:off x="539750" y="3502025"/>
              <a:ext cx="7416800" cy="0"/>
            </a:xfrm>
            <a:prstGeom prst="line">
              <a:avLst/>
            </a:prstGeom>
            <a:noFill/>
            <a:ln w="9525">
              <a:solidFill>
                <a:schemeClr val="tx1"/>
              </a:solidFill>
              <a:round/>
              <a:headEnd/>
              <a:tailEnd/>
            </a:ln>
          </p:spPr>
          <p:txBody>
            <a:bodyPr/>
            <a:lstStyle/>
            <a:p>
              <a:endParaRPr lang="en-US"/>
            </a:p>
          </p:txBody>
        </p:sp>
        <p:sp>
          <p:nvSpPr>
            <p:cNvPr id="7" name="Line 3"/>
            <p:cNvSpPr>
              <a:spLocks noChangeShapeType="1"/>
            </p:cNvSpPr>
            <p:nvPr/>
          </p:nvSpPr>
          <p:spPr bwMode="auto">
            <a:xfrm>
              <a:off x="539750" y="2854325"/>
              <a:ext cx="0" cy="1223963"/>
            </a:xfrm>
            <a:prstGeom prst="line">
              <a:avLst/>
            </a:prstGeom>
            <a:noFill/>
            <a:ln w="38100">
              <a:solidFill>
                <a:schemeClr val="tx1"/>
              </a:solidFill>
              <a:round/>
              <a:headEnd/>
              <a:tailEnd/>
            </a:ln>
          </p:spPr>
          <p:txBody>
            <a:bodyPr/>
            <a:lstStyle/>
            <a:p>
              <a:endParaRPr lang="en-US"/>
            </a:p>
          </p:txBody>
        </p:sp>
        <p:sp>
          <p:nvSpPr>
            <p:cNvPr id="8" name="Rectangle 4"/>
            <p:cNvSpPr>
              <a:spLocks noChangeArrowheads="1"/>
            </p:cNvSpPr>
            <p:nvPr/>
          </p:nvSpPr>
          <p:spPr bwMode="auto">
            <a:xfrm>
              <a:off x="684213" y="3357563"/>
              <a:ext cx="287337" cy="288925"/>
            </a:xfrm>
            <a:prstGeom prst="rect">
              <a:avLst/>
            </a:prstGeom>
            <a:solidFill>
              <a:srgbClr val="00FF00"/>
            </a:solidFill>
            <a:ln w="38100">
              <a:solidFill>
                <a:schemeClr val="tx1"/>
              </a:solidFill>
              <a:miter lim="800000"/>
              <a:headEnd/>
              <a:tailEnd/>
            </a:ln>
          </p:spPr>
          <p:txBody>
            <a:bodyPr wrap="none" anchor="ctr"/>
            <a:lstStyle/>
            <a:p>
              <a:endParaRPr lang="es-MX">
                <a:latin typeface="Tahoma" pitchFamily="34" charset="0"/>
              </a:endParaRPr>
            </a:p>
          </p:txBody>
        </p:sp>
        <p:sp>
          <p:nvSpPr>
            <p:cNvPr id="9" name="Rectangle 5"/>
            <p:cNvSpPr>
              <a:spLocks noChangeArrowheads="1"/>
            </p:cNvSpPr>
            <p:nvPr/>
          </p:nvSpPr>
          <p:spPr bwMode="auto">
            <a:xfrm>
              <a:off x="7740650" y="3286125"/>
              <a:ext cx="935038" cy="431800"/>
            </a:xfrm>
            <a:prstGeom prst="rect">
              <a:avLst/>
            </a:prstGeom>
            <a:solidFill>
              <a:srgbClr val="00FF00"/>
            </a:solidFill>
            <a:ln w="9525">
              <a:solidFill>
                <a:schemeClr val="tx1"/>
              </a:solidFill>
              <a:miter lim="800000"/>
              <a:headEnd/>
              <a:tailEnd/>
            </a:ln>
          </p:spPr>
          <p:txBody>
            <a:bodyPr wrap="none" anchor="ctr"/>
            <a:lstStyle/>
            <a:p>
              <a:endParaRPr lang="es-MX">
                <a:latin typeface="Tahoma" pitchFamily="34" charset="0"/>
              </a:endParaRPr>
            </a:p>
          </p:txBody>
        </p:sp>
        <p:sp>
          <p:nvSpPr>
            <p:cNvPr id="10" name="Text Box 6"/>
            <p:cNvSpPr txBox="1">
              <a:spLocks noChangeArrowheads="1"/>
            </p:cNvSpPr>
            <p:nvPr/>
          </p:nvSpPr>
          <p:spPr bwMode="auto">
            <a:xfrm>
              <a:off x="7740650" y="3286125"/>
              <a:ext cx="863600" cy="366713"/>
            </a:xfrm>
            <a:prstGeom prst="rect">
              <a:avLst/>
            </a:prstGeom>
            <a:noFill/>
            <a:ln w="9525">
              <a:noFill/>
              <a:miter lim="800000"/>
              <a:headEnd/>
              <a:tailEnd/>
            </a:ln>
          </p:spPr>
          <p:txBody>
            <a:bodyPr>
              <a:spAutoFit/>
            </a:bodyPr>
            <a:lstStyle/>
            <a:p>
              <a:pPr>
                <a:spcBef>
                  <a:spcPct val="50000"/>
                </a:spcBef>
              </a:pPr>
              <a:r>
                <a:rPr lang="es-MX">
                  <a:solidFill>
                    <a:srgbClr val="000000"/>
                  </a:solidFill>
                  <a:latin typeface="Verdana" pitchFamily="34" charset="0"/>
                </a:rPr>
                <a:t>Carga</a:t>
              </a:r>
              <a:endParaRPr lang="es-ES">
                <a:solidFill>
                  <a:srgbClr val="000000"/>
                </a:solidFill>
                <a:latin typeface="Verdana" pitchFamily="34" charset="0"/>
              </a:endParaRPr>
            </a:p>
          </p:txBody>
        </p:sp>
        <p:sp>
          <p:nvSpPr>
            <p:cNvPr id="11" name="Line 7"/>
            <p:cNvSpPr>
              <a:spLocks noChangeShapeType="1"/>
            </p:cNvSpPr>
            <p:nvPr/>
          </p:nvSpPr>
          <p:spPr bwMode="auto">
            <a:xfrm flipV="1">
              <a:off x="2413000" y="2133600"/>
              <a:ext cx="0" cy="1368425"/>
            </a:xfrm>
            <a:prstGeom prst="line">
              <a:avLst/>
            </a:prstGeom>
            <a:noFill/>
            <a:ln w="9525">
              <a:solidFill>
                <a:schemeClr val="tx1"/>
              </a:solidFill>
              <a:round/>
              <a:headEnd/>
              <a:tailEnd/>
            </a:ln>
          </p:spPr>
          <p:txBody>
            <a:bodyPr/>
            <a:lstStyle/>
            <a:p>
              <a:endParaRPr lang="en-US"/>
            </a:p>
          </p:txBody>
        </p:sp>
        <p:sp>
          <p:nvSpPr>
            <p:cNvPr id="12" name="Line 8"/>
            <p:cNvSpPr>
              <a:spLocks noChangeShapeType="1"/>
            </p:cNvSpPr>
            <p:nvPr/>
          </p:nvSpPr>
          <p:spPr bwMode="auto">
            <a:xfrm>
              <a:off x="5508625" y="3502025"/>
              <a:ext cx="0" cy="1584325"/>
            </a:xfrm>
            <a:prstGeom prst="line">
              <a:avLst/>
            </a:prstGeom>
            <a:noFill/>
            <a:ln w="9525">
              <a:solidFill>
                <a:schemeClr val="tx1"/>
              </a:solidFill>
              <a:round/>
              <a:headEnd/>
              <a:tailEnd/>
            </a:ln>
          </p:spPr>
          <p:txBody>
            <a:bodyPr/>
            <a:lstStyle/>
            <a:p>
              <a:endParaRPr lang="en-US"/>
            </a:p>
          </p:txBody>
        </p:sp>
        <p:sp>
          <p:nvSpPr>
            <p:cNvPr id="13" name="Rectangle 9"/>
            <p:cNvSpPr>
              <a:spLocks noChangeArrowheads="1"/>
            </p:cNvSpPr>
            <p:nvPr/>
          </p:nvSpPr>
          <p:spPr bwMode="auto">
            <a:xfrm>
              <a:off x="1979613" y="1773238"/>
              <a:ext cx="935037" cy="431800"/>
            </a:xfrm>
            <a:prstGeom prst="rect">
              <a:avLst/>
            </a:prstGeom>
            <a:solidFill>
              <a:srgbClr val="00FF00"/>
            </a:solidFill>
            <a:ln w="9525">
              <a:solidFill>
                <a:schemeClr val="tx1"/>
              </a:solidFill>
              <a:miter lim="800000"/>
              <a:headEnd/>
              <a:tailEnd/>
            </a:ln>
          </p:spPr>
          <p:txBody>
            <a:bodyPr wrap="none" anchor="ctr"/>
            <a:lstStyle/>
            <a:p>
              <a:endParaRPr lang="es-MX">
                <a:latin typeface="Tahoma" pitchFamily="34" charset="0"/>
              </a:endParaRPr>
            </a:p>
          </p:txBody>
        </p:sp>
        <p:sp>
          <p:nvSpPr>
            <p:cNvPr id="14" name="Text Box 10"/>
            <p:cNvSpPr txBox="1">
              <a:spLocks noChangeArrowheads="1"/>
            </p:cNvSpPr>
            <p:nvPr/>
          </p:nvSpPr>
          <p:spPr bwMode="auto">
            <a:xfrm>
              <a:off x="1979613" y="1773238"/>
              <a:ext cx="863600" cy="366712"/>
            </a:xfrm>
            <a:prstGeom prst="rect">
              <a:avLst/>
            </a:prstGeom>
            <a:noFill/>
            <a:ln w="9525">
              <a:noFill/>
              <a:miter lim="800000"/>
              <a:headEnd/>
              <a:tailEnd/>
            </a:ln>
          </p:spPr>
          <p:txBody>
            <a:bodyPr>
              <a:spAutoFit/>
            </a:bodyPr>
            <a:lstStyle/>
            <a:p>
              <a:pPr>
                <a:spcBef>
                  <a:spcPct val="50000"/>
                </a:spcBef>
              </a:pPr>
              <a:r>
                <a:rPr lang="es-MX">
                  <a:solidFill>
                    <a:srgbClr val="000000"/>
                  </a:solidFill>
                  <a:latin typeface="Verdana" pitchFamily="34" charset="0"/>
                </a:rPr>
                <a:t>Carga</a:t>
              </a:r>
              <a:endParaRPr lang="es-ES">
                <a:solidFill>
                  <a:srgbClr val="000000"/>
                </a:solidFill>
                <a:latin typeface="Verdana" pitchFamily="34" charset="0"/>
              </a:endParaRPr>
            </a:p>
          </p:txBody>
        </p:sp>
        <p:sp>
          <p:nvSpPr>
            <p:cNvPr id="15" name="Rectangle 11"/>
            <p:cNvSpPr>
              <a:spLocks noChangeArrowheads="1"/>
            </p:cNvSpPr>
            <p:nvPr/>
          </p:nvSpPr>
          <p:spPr bwMode="auto">
            <a:xfrm>
              <a:off x="5076825" y="4797425"/>
              <a:ext cx="935038" cy="431800"/>
            </a:xfrm>
            <a:prstGeom prst="rect">
              <a:avLst/>
            </a:prstGeom>
            <a:solidFill>
              <a:srgbClr val="00FF00"/>
            </a:solidFill>
            <a:ln w="9525">
              <a:solidFill>
                <a:schemeClr val="tx1"/>
              </a:solidFill>
              <a:miter lim="800000"/>
              <a:headEnd/>
              <a:tailEnd/>
            </a:ln>
          </p:spPr>
          <p:txBody>
            <a:bodyPr wrap="none" anchor="ctr"/>
            <a:lstStyle/>
            <a:p>
              <a:endParaRPr lang="es-MX">
                <a:latin typeface="Tahoma" pitchFamily="34" charset="0"/>
              </a:endParaRPr>
            </a:p>
          </p:txBody>
        </p:sp>
        <p:sp>
          <p:nvSpPr>
            <p:cNvPr id="16" name="Text Box 12"/>
            <p:cNvSpPr txBox="1">
              <a:spLocks noChangeArrowheads="1"/>
            </p:cNvSpPr>
            <p:nvPr/>
          </p:nvSpPr>
          <p:spPr bwMode="auto">
            <a:xfrm>
              <a:off x="5076825" y="4797425"/>
              <a:ext cx="863600" cy="366713"/>
            </a:xfrm>
            <a:prstGeom prst="rect">
              <a:avLst/>
            </a:prstGeom>
            <a:noFill/>
            <a:ln w="9525">
              <a:noFill/>
              <a:miter lim="800000"/>
              <a:headEnd/>
              <a:tailEnd/>
            </a:ln>
          </p:spPr>
          <p:txBody>
            <a:bodyPr>
              <a:spAutoFit/>
            </a:bodyPr>
            <a:lstStyle/>
            <a:p>
              <a:pPr>
                <a:spcBef>
                  <a:spcPct val="50000"/>
                </a:spcBef>
              </a:pPr>
              <a:r>
                <a:rPr lang="es-MX">
                  <a:solidFill>
                    <a:srgbClr val="000000"/>
                  </a:solidFill>
                  <a:latin typeface="Verdana" pitchFamily="34" charset="0"/>
                </a:rPr>
                <a:t>Carga</a:t>
              </a:r>
              <a:endParaRPr lang="es-ES">
                <a:solidFill>
                  <a:srgbClr val="000000"/>
                </a:solidFill>
                <a:latin typeface="Verdana" pitchFamily="34" charset="0"/>
              </a:endParaRPr>
            </a:p>
          </p:txBody>
        </p:sp>
        <p:sp>
          <p:nvSpPr>
            <p:cNvPr id="17" name="Text Box 14"/>
            <p:cNvSpPr txBox="1">
              <a:spLocks noChangeArrowheads="1"/>
            </p:cNvSpPr>
            <p:nvPr/>
          </p:nvSpPr>
          <p:spPr bwMode="auto">
            <a:xfrm>
              <a:off x="4356100" y="2276475"/>
              <a:ext cx="3529013" cy="304800"/>
            </a:xfrm>
            <a:prstGeom prst="rect">
              <a:avLst/>
            </a:prstGeom>
            <a:noFill/>
            <a:ln w="9525">
              <a:noFill/>
              <a:miter lim="800000"/>
              <a:headEnd/>
              <a:tailEnd/>
            </a:ln>
          </p:spPr>
          <p:txBody>
            <a:bodyPr>
              <a:spAutoFit/>
            </a:bodyPr>
            <a:lstStyle/>
            <a:p>
              <a:pPr>
                <a:spcBef>
                  <a:spcPct val="50000"/>
                </a:spcBef>
              </a:pPr>
              <a:r>
                <a:rPr lang="es-MX" sz="1400" b="1">
                  <a:latin typeface="Verdana" pitchFamily="34" charset="0"/>
                </a:rPr>
                <a:t>CIRCUITO DE DISTRIBUCIÓN</a:t>
              </a:r>
              <a:endParaRPr lang="es-ES" sz="1400" b="1">
                <a:latin typeface="Verdana" pitchFamily="34" charset="0"/>
              </a:endParaRPr>
            </a:p>
          </p:txBody>
        </p:sp>
        <p:sp>
          <p:nvSpPr>
            <p:cNvPr id="18" name="AutoShape 15"/>
            <p:cNvSpPr>
              <a:spLocks noChangeArrowheads="1"/>
            </p:cNvSpPr>
            <p:nvPr/>
          </p:nvSpPr>
          <p:spPr bwMode="auto">
            <a:xfrm>
              <a:off x="7235825" y="2924175"/>
              <a:ext cx="360363" cy="506413"/>
            </a:xfrm>
            <a:prstGeom prst="lightningBolt">
              <a:avLst/>
            </a:prstGeom>
            <a:solidFill>
              <a:srgbClr val="FFCC00"/>
            </a:solidFill>
            <a:ln w="31750">
              <a:solidFill>
                <a:srgbClr val="FF0000"/>
              </a:solidFill>
              <a:miter lim="800000"/>
              <a:headEnd/>
              <a:tailEnd type="none" w="lg" len="lg"/>
            </a:ln>
          </p:spPr>
          <p:txBody>
            <a:bodyPr wrap="none" anchor="ctr"/>
            <a:lstStyle/>
            <a:p>
              <a:endParaRPr lang="es-MX">
                <a:latin typeface="Tahoma" pitchFamily="34" charset="0"/>
              </a:endParaRPr>
            </a:p>
          </p:txBody>
        </p:sp>
        <p:sp>
          <p:nvSpPr>
            <p:cNvPr id="19" name="Text Box 16"/>
            <p:cNvSpPr txBox="1">
              <a:spLocks noChangeArrowheads="1"/>
            </p:cNvSpPr>
            <p:nvPr/>
          </p:nvSpPr>
          <p:spPr bwMode="auto">
            <a:xfrm>
              <a:off x="6804025" y="3729038"/>
              <a:ext cx="1655763" cy="779462"/>
            </a:xfrm>
            <a:prstGeom prst="rect">
              <a:avLst/>
            </a:prstGeom>
            <a:noFill/>
            <a:ln w="9525">
              <a:noFill/>
              <a:miter lim="800000"/>
              <a:headEnd/>
              <a:tailEnd/>
            </a:ln>
          </p:spPr>
          <p:txBody>
            <a:bodyPr>
              <a:spAutoFit/>
            </a:bodyPr>
            <a:lstStyle/>
            <a:p>
              <a:pPr algn="ctr">
                <a:spcBef>
                  <a:spcPct val="50000"/>
                </a:spcBef>
              </a:pPr>
              <a:r>
                <a:rPr lang="es-MX">
                  <a:latin typeface="Verdana" pitchFamily="34" charset="0"/>
                </a:rPr>
                <a:t>Falla</a:t>
              </a:r>
            </a:p>
            <a:p>
              <a:pPr algn="ctr">
                <a:spcBef>
                  <a:spcPct val="50000"/>
                </a:spcBef>
              </a:pPr>
              <a:r>
                <a:rPr lang="es-MX">
                  <a:latin typeface="Verdana" pitchFamily="34" charset="0"/>
                </a:rPr>
                <a:t>Permanente</a:t>
              </a:r>
              <a:endParaRPr lang="es-ES">
                <a:latin typeface="Verdana" pitchFamily="34" charset="0"/>
              </a:endParaRPr>
            </a:p>
          </p:txBody>
        </p:sp>
        <p:sp>
          <p:nvSpPr>
            <p:cNvPr id="20" name="Rectangle 19"/>
            <p:cNvSpPr>
              <a:spLocks noChangeArrowheads="1"/>
            </p:cNvSpPr>
            <p:nvPr/>
          </p:nvSpPr>
          <p:spPr bwMode="auto">
            <a:xfrm>
              <a:off x="4859338" y="3357563"/>
              <a:ext cx="287337" cy="288925"/>
            </a:xfrm>
            <a:prstGeom prst="rect">
              <a:avLst/>
            </a:prstGeom>
            <a:solidFill>
              <a:srgbClr val="FF0000"/>
            </a:solidFill>
            <a:ln w="38100">
              <a:solidFill>
                <a:schemeClr val="tx1"/>
              </a:solidFill>
              <a:miter lim="800000"/>
              <a:headEnd/>
              <a:tailEnd/>
            </a:ln>
          </p:spPr>
          <p:txBody>
            <a:bodyPr wrap="none" anchor="ctr"/>
            <a:lstStyle/>
            <a:p>
              <a:endParaRPr lang="es-MX">
                <a:latin typeface="Tahoma" pitchFamily="34" charset="0"/>
              </a:endParaRPr>
            </a:p>
          </p:txBody>
        </p:sp>
        <p:sp>
          <p:nvSpPr>
            <p:cNvPr id="21" name="Text Box 20"/>
            <p:cNvSpPr txBox="1">
              <a:spLocks noChangeArrowheads="1"/>
            </p:cNvSpPr>
            <p:nvPr/>
          </p:nvSpPr>
          <p:spPr bwMode="auto">
            <a:xfrm>
              <a:off x="4859338" y="3357563"/>
              <a:ext cx="288925" cy="304800"/>
            </a:xfrm>
            <a:prstGeom prst="rect">
              <a:avLst/>
            </a:prstGeom>
            <a:noFill/>
            <a:ln w="9525">
              <a:noFill/>
              <a:miter lim="800000"/>
              <a:headEnd/>
              <a:tailEnd/>
            </a:ln>
          </p:spPr>
          <p:txBody>
            <a:bodyPr>
              <a:spAutoFit/>
            </a:bodyPr>
            <a:lstStyle/>
            <a:p>
              <a:pPr>
                <a:spcBef>
                  <a:spcPct val="50000"/>
                </a:spcBef>
              </a:pPr>
              <a:r>
                <a:rPr lang="es-MX" sz="1400">
                  <a:solidFill>
                    <a:srgbClr val="000000"/>
                  </a:solidFill>
                  <a:latin typeface="Verdana" pitchFamily="34" charset="0"/>
                </a:rPr>
                <a:t>R</a:t>
              </a:r>
              <a:endParaRPr lang="es-ES" sz="1400">
                <a:solidFill>
                  <a:srgbClr val="000000"/>
                </a:solidFill>
                <a:latin typeface="Verdana" pitchFamily="34" charset="0"/>
              </a:endParaRPr>
            </a:p>
          </p:txBody>
        </p:sp>
        <p:sp>
          <p:nvSpPr>
            <p:cNvPr id="22" name="Rectangle 21"/>
            <p:cNvSpPr>
              <a:spLocks noChangeArrowheads="1"/>
            </p:cNvSpPr>
            <p:nvPr/>
          </p:nvSpPr>
          <p:spPr bwMode="auto">
            <a:xfrm>
              <a:off x="2268538" y="3054350"/>
              <a:ext cx="358775" cy="288925"/>
            </a:xfrm>
            <a:prstGeom prst="rect">
              <a:avLst/>
            </a:prstGeom>
            <a:solidFill>
              <a:srgbClr val="FF0000"/>
            </a:solidFill>
            <a:ln w="9525">
              <a:solidFill>
                <a:schemeClr val="tx1"/>
              </a:solidFill>
              <a:miter lim="800000"/>
              <a:headEnd/>
              <a:tailEnd/>
            </a:ln>
          </p:spPr>
          <p:txBody>
            <a:bodyPr wrap="none" anchor="ctr"/>
            <a:lstStyle/>
            <a:p>
              <a:endParaRPr lang="es-MX">
                <a:latin typeface="Tahoma" pitchFamily="34" charset="0"/>
              </a:endParaRPr>
            </a:p>
          </p:txBody>
        </p:sp>
        <p:sp>
          <p:nvSpPr>
            <p:cNvPr id="23" name="Text Box 22"/>
            <p:cNvSpPr txBox="1">
              <a:spLocks noChangeArrowheads="1"/>
            </p:cNvSpPr>
            <p:nvPr/>
          </p:nvSpPr>
          <p:spPr bwMode="auto">
            <a:xfrm>
              <a:off x="2268538" y="3068638"/>
              <a:ext cx="358775" cy="274637"/>
            </a:xfrm>
            <a:prstGeom prst="rect">
              <a:avLst/>
            </a:prstGeom>
            <a:noFill/>
            <a:ln w="9525">
              <a:noFill/>
              <a:miter lim="800000"/>
              <a:headEnd/>
              <a:tailEnd/>
            </a:ln>
          </p:spPr>
          <p:txBody>
            <a:bodyPr>
              <a:spAutoFit/>
            </a:bodyPr>
            <a:lstStyle/>
            <a:p>
              <a:pPr algn="ctr">
                <a:spcBef>
                  <a:spcPct val="50000"/>
                </a:spcBef>
              </a:pPr>
              <a:r>
                <a:rPr lang="es-MX" sz="1200" b="1">
                  <a:latin typeface="Verdana" pitchFamily="34" charset="0"/>
                </a:rPr>
                <a:t>F</a:t>
              </a:r>
              <a:endParaRPr lang="es-ES" sz="1200" b="1">
                <a:latin typeface="Verdana" pitchFamily="34" charset="0"/>
              </a:endParaRPr>
            </a:p>
          </p:txBody>
        </p:sp>
        <p:sp>
          <p:nvSpPr>
            <p:cNvPr id="24" name="Rectangle 23"/>
            <p:cNvSpPr>
              <a:spLocks noChangeArrowheads="1"/>
            </p:cNvSpPr>
            <p:nvPr/>
          </p:nvSpPr>
          <p:spPr bwMode="auto">
            <a:xfrm>
              <a:off x="5292725" y="3702050"/>
              <a:ext cx="358775" cy="288925"/>
            </a:xfrm>
            <a:prstGeom prst="rect">
              <a:avLst/>
            </a:prstGeom>
            <a:solidFill>
              <a:srgbClr val="FF0000"/>
            </a:solidFill>
            <a:ln w="9525">
              <a:solidFill>
                <a:schemeClr val="tx1"/>
              </a:solidFill>
              <a:miter lim="800000"/>
              <a:headEnd/>
              <a:tailEnd/>
            </a:ln>
          </p:spPr>
          <p:txBody>
            <a:bodyPr wrap="none" anchor="ctr"/>
            <a:lstStyle/>
            <a:p>
              <a:endParaRPr lang="es-MX">
                <a:latin typeface="Tahoma" pitchFamily="34" charset="0"/>
              </a:endParaRPr>
            </a:p>
          </p:txBody>
        </p:sp>
        <p:sp>
          <p:nvSpPr>
            <p:cNvPr id="25" name="Text Box 24"/>
            <p:cNvSpPr txBox="1">
              <a:spLocks noChangeArrowheads="1"/>
            </p:cNvSpPr>
            <p:nvPr/>
          </p:nvSpPr>
          <p:spPr bwMode="auto">
            <a:xfrm>
              <a:off x="5292725" y="3716338"/>
              <a:ext cx="358775" cy="274637"/>
            </a:xfrm>
            <a:prstGeom prst="rect">
              <a:avLst/>
            </a:prstGeom>
            <a:noFill/>
            <a:ln w="9525">
              <a:noFill/>
              <a:miter lim="800000"/>
              <a:headEnd/>
              <a:tailEnd/>
            </a:ln>
          </p:spPr>
          <p:txBody>
            <a:bodyPr>
              <a:spAutoFit/>
            </a:bodyPr>
            <a:lstStyle/>
            <a:p>
              <a:pPr algn="ctr">
                <a:spcBef>
                  <a:spcPct val="50000"/>
                </a:spcBef>
              </a:pPr>
              <a:r>
                <a:rPr lang="es-MX" sz="1200" b="1">
                  <a:latin typeface="Verdana" pitchFamily="34" charset="0"/>
                </a:rPr>
                <a:t>F</a:t>
              </a:r>
              <a:endParaRPr lang="es-ES" sz="1200" b="1">
                <a:latin typeface="Verdana" pitchFamily="34" charset="0"/>
              </a:endParaRPr>
            </a:p>
          </p:txBody>
        </p:sp>
        <p:sp>
          <p:nvSpPr>
            <p:cNvPr id="26" name="Rectangle 25"/>
            <p:cNvSpPr>
              <a:spLocks noChangeArrowheads="1"/>
            </p:cNvSpPr>
            <p:nvPr/>
          </p:nvSpPr>
          <p:spPr bwMode="auto">
            <a:xfrm>
              <a:off x="7019925" y="3357563"/>
              <a:ext cx="358775" cy="288925"/>
            </a:xfrm>
            <a:prstGeom prst="rect">
              <a:avLst/>
            </a:prstGeom>
            <a:solidFill>
              <a:srgbClr val="FF0000"/>
            </a:solidFill>
            <a:ln w="9525">
              <a:solidFill>
                <a:schemeClr val="tx1"/>
              </a:solidFill>
              <a:miter lim="800000"/>
              <a:headEnd/>
              <a:tailEnd/>
            </a:ln>
          </p:spPr>
          <p:txBody>
            <a:bodyPr wrap="none" anchor="ctr"/>
            <a:lstStyle/>
            <a:p>
              <a:endParaRPr lang="es-MX">
                <a:latin typeface="Tahoma" pitchFamily="34" charset="0"/>
              </a:endParaRPr>
            </a:p>
          </p:txBody>
        </p:sp>
        <p:sp>
          <p:nvSpPr>
            <p:cNvPr id="27" name="Text Box 26"/>
            <p:cNvSpPr txBox="1">
              <a:spLocks noChangeArrowheads="1"/>
            </p:cNvSpPr>
            <p:nvPr/>
          </p:nvSpPr>
          <p:spPr bwMode="auto">
            <a:xfrm>
              <a:off x="7019925" y="3371850"/>
              <a:ext cx="358775" cy="274638"/>
            </a:xfrm>
            <a:prstGeom prst="rect">
              <a:avLst/>
            </a:prstGeom>
            <a:noFill/>
            <a:ln w="9525">
              <a:noFill/>
              <a:miter lim="800000"/>
              <a:headEnd/>
              <a:tailEnd/>
            </a:ln>
          </p:spPr>
          <p:txBody>
            <a:bodyPr>
              <a:spAutoFit/>
            </a:bodyPr>
            <a:lstStyle/>
            <a:p>
              <a:pPr algn="ctr">
                <a:spcBef>
                  <a:spcPct val="50000"/>
                </a:spcBef>
              </a:pPr>
              <a:r>
                <a:rPr lang="es-MX" sz="1200" b="1">
                  <a:latin typeface="Verdana" pitchFamily="34" charset="0"/>
                </a:rPr>
                <a:t>F</a:t>
              </a:r>
              <a:endParaRPr lang="es-ES" sz="1200" b="1">
                <a:latin typeface="Verdan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CuadroTexto"/>
          <p:cNvSpPr txBox="1">
            <a:spLocks noChangeArrowheads="1"/>
          </p:cNvSpPr>
          <p:nvPr/>
        </p:nvSpPr>
        <p:spPr bwMode="auto">
          <a:xfrm>
            <a:off x="1571625" y="2500313"/>
            <a:ext cx="6129819" cy="1200329"/>
          </a:xfrm>
          <a:prstGeom prst="rect">
            <a:avLst/>
          </a:prstGeom>
          <a:noFill/>
          <a:ln w="9525">
            <a:noFill/>
            <a:miter lim="800000"/>
            <a:headEnd/>
            <a:tailEnd/>
          </a:ln>
        </p:spPr>
        <p:txBody>
          <a:bodyPr wrap="none">
            <a:spAutoFit/>
          </a:bodyPr>
          <a:lstStyle/>
          <a:p>
            <a:pPr algn="ctr"/>
            <a:endParaRPr lang="en-US" dirty="0"/>
          </a:p>
          <a:p>
            <a:pPr algn="ctr"/>
            <a:r>
              <a:rPr lang="en-US" dirty="0"/>
              <a:t>CLASIFICACIÓN DE LOS RELEVADORES</a:t>
            </a:r>
          </a:p>
          <a:p>
            <a:pPr algn="ctr"/>
            <a:r>
              <a:rPr lang="en-US" dirty="0"/>
              <a:t> DE PROTECCIÓN</a:t>
            </a:r>
          </a:p>
        </p:txBody>
      </p:sp>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4067944" y="2420888"/>
            <a:ext cx="1417376" cy="461665"/>
          </a:xfrm>
          <a:prstGeom prst="rect">
            <a:avLst/>
          </a:prstGeom>
          <a:noFill/>
        </p:spPr>
        <p:txBody>
          <a:bodyPr wrap="none" rtlCol="0">
            <a:spAutoFit/>
          </a:bodyPr>
          <a:lstStyle/>
          <a:p>
            <a:r>
              <a:rPr lang="es-MX" dirty="0" smtClean="0"/>
              <a:t>UNIDD 1</a:t>
            </a:r>
            <a:endParaRPr lang="es-MX"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1514" name="Rectangle 10"/>
          <p:cNvSpPr>
            <a:spLocks noChangeArrowheads="1"/>
          </p:cNvSpPr>
          <p:nvPr/>
        </p:nvSpPr>
        <p:spPr bwMode="auto">
          <a:xfrm>
            <a:off x="457200" y="1676400"/>
            <a:ext cx="5965825" cy="304800"/>
          </a:xfrm>
          <a:prstGeom prst="rect">
            <a:avLst/>
          </a:prstGeom>
          <a:noFill/>
          <a:ln w="9525">
            <a:noFill/>
            <a:miter lim="800000"/>
            <a:headEnd/>
            <a:tailEnd/>
          </a:ln>
        </p:spPr>
        <p:txBody>
          <a:bodyPr wrap="none" lIns="0" tIns="0" rIns="0" bIns="0">
            <a:spAutoFit/>
          </a:bodyPr>
          <a:lstStyle/>
          <a:p>
            <a:r>
              <a:rPr lang="es-ES_tradnl" sz="2000" b="1">
                <a:solidFill>
                  <a:srgbClr val="99FF33"/>
                </a:solidFill>
                <a:latin typeface="Comic Sans MS" pitchFamily="66" charset="0"/>
              </a:rPr>
              <a:t>PRINCIPIOS DEL SIGLO XX  HASTA LOS 60’s</a:t>
            </a:r>
            <a:endParaRPr lang="es-ES" sz="2000">
              <a:latin typeface="Times New Roman" pitchFamily="18" charset="0"/>
            </a:endParaRPr>
          </a:p>
        </p:txBody>
      </p:sp>
      <p:sp>
        <p:nvSpPr>
          <p:cNvPr id="21525" name="Text Box 21"/>
          <p:cNvSpPr txBox="1">
            <a:spLocks noChangeArrowheads="1"/>
          </p:cNvSpPr>
          <p:nvPr/>
        </p:nvSpPr>
        <p:spPr bwMode="auto">
          <a:xfrm>
            <a:off x="1905000" y="2209800"/>
            <a:ext cx="5853113" cy="581025"/>
          </a:xfrm>
          <a:prstGeom prst="rect">
            <a:avLst/>
          </a:prstGeom>
          <a:noFill/>
          <a:ln w="9525">
            <a:noFill/>
            <a:miter lim="800000"/>
            <a:headEnd/>
            <a:tailEnd/>
          </a:ln>
        </p:spPr>
        <p:txBody>
          <a:bodyPr wrap="none">
            <a:spAutoFit/>
          </a:bodyPr>
          <a:lstStyle/>
          <a:p>
            <a:pPr>
              <a:buFontTx/>
              <a:buChar char="•"/>
            </a:pPr>
            <a:r>
              <a:rPr lang="es-ES_tradnl" sz="1600">
                <a:latin typeface="Comic Sans MS" pitchFamily="66" charset="0"/>
              </a:rPr>
              <a:t> </a:t>
            </a:r>
            <a:r>
              <a:rPr lang="es-ES_tradnl" sz="1600" b="1">
                <a:latin typeface="Comic Sans MS" pitchFamily="66" charset="0"/>
              </a:rPr>
              <a:t>RELEVADORES DE ATRACCION ELECTROMAGNETICA</a:t>
            </a:r>
          </a:p>
          <a:p>
            <a:pPr>
              <a:buFontTx/>
              <a:buChar char="•"/>
            </a:pPr>
            <a:r>
              <a:rPr lang="es-ES_tradnl" sz="1600" b="1">
                <a:latin typeface="Comic Sans MS" pitchFamily="66" charset="0"/>
              </a:rPr>
              <a:t> RELEVADORES DE INDUCCION ELECTROMAGNETICA</a:t>
            </a:r>
            <a:endParaRPr lang="es-ES" sz="1600" b="1">
              <a:latin typeface="Comic Sans MS" pitchFamily="66" charset="0"/>
            </a:endParaRPr>
          </a:p>
        </p:txBody>
      </p:sp>
      <p:sp>
        <p:nvSpPr>
          <p:cNvPr id="21529" name="Text Box 25"/>
          <p:cNvSpPr txBox="1">
            <a:spLocks noChangeArrowheads="1"/>
          </p:cNvSpPr>
          <p:nvPr/>
        </p:nvSpPr>
        <p:spPr bwMode="auto">
          <a:xfrm>
            <a:off x="395288" y="1066800"/>
            <a:ext cx="8353425" cy="457200"/>
          </a:xfrm>
          <a:prstGeom prst="rect">
            <a:avLst/>
          </a:prstGeom>
          <a:noFill/>
          <a:ln w="9525">
            <a:noFill/>
            <a:miter lim="800000"/>
            <a:headEnd/>
            <a:tailEnd/>
          </a:ln>
        </p:spPr>
        <p:txBody>
          <a:bodyPr>
            <a:spAutoFit/>
          </a:bodyPr>
          <a:lstStyle/>
          <a:p>
            <a:r>
              <a:rPr lang="es-ES_tradnl" b="1">
                <a:solidFill>
                  <a:srgbClr val="FF3300"/>
                </a:solidFill>
                <a:latin typeface="Comic Sans MS" pitchFamily="66" charset="0"/>
              </a:rPr>
              <a:t>DESARROLLO DE PROTECCIONES ELECTRICAS</a:t>
            </a:r>
            <a:r>
              <a:rPr lang="es-ES_tradnl" sz="2000" b="1">
                <a:solidFill>
                  <a:srgbClr val="FF3300"/>
                </a:solidFill>
                <a:latin typeface="Comic Sans MS" pitchFamily="66" charset="0"/>
              </a:rPr>
              <a:t>       </a:t>
            </a:r>
            <a:endParaRPr lang="es-ES" sz="2000" b="1">
              <a:solidFill>
                <a:srgbClr val="FF3300"/>
              </a:solidFill>
              <a:latin typeface="Comic Sans MS" pitchFamily="66" charset="0"/>
            </a:endParaRPr>
          </a:p>
        </p:txBody>
      </p:sp>
      <p:sp>
        <p:nvSpPr>
          <p:cNvPr id="21531" name="Rectangle 27"/>
          <p:cNvSpPr>
            <a:spLocks noChangeArrowheads="1"/>
          </p:cNvSpPr>
          <p:nvPr/>
        </p:nvSpPr>
        <p:spPr bwMode="auto">
          <a:xfrm>
            <a:off x="609600" y="3124200"/>
            <a:ext cx="3940175" cy="304800"/>
          </a:xfrm>
          <a:prstGeom prst="rect">
            <a:avLst/>
          </a:prstGeom>
          <a:noFill/>
          <a:ln w="9525">
            <a:noFill/>
            <a:miter lim="800000"/>
            <a:headEnd/>
            <a:tailEnd/>
          </a:ln>
        </p:spPr>
        <p:txBody>
          <a:bodyPr wrap="none" lIns="0" tIns="0" rIns="0" bIns="0">
            <a:spAutoFit/>
          </a:bodyPr>
          <a:lstStyle/>
          <a:p>
            <a:r>
              <a:rPr lang="es-ES_tradnl" sz="2000" b="1">
                <a:solidFill>
                  <a:srgbClr val="99FF33"/>
                </a:solidFill>
                <a:latin typeface="Comic Sans MS" pitchFamily="66" charset="0"/>
              </a:rPr>
              <a:t>DE LOS 60’s  HASTA LOS 80’s</a:t>
            </a:r>
            <a:endParaRPr lang="es-ES" sz="2000">
              <a:latin typeface="Times New Roman" pitchFamily="18" charset="0"/>
            </a:endParaRPr>
          </a:p>
        </p:txBody>
      </p:sp>
      <p:sp>
        <p:nvSpPr>
          <p:cNvPr id="21532" name="Text Box 28"/>
          <p:cNvSpPr txBox="1">
            <a:spLocks noChangeArrowheads="1"/>
          </p:cNvSpPr>
          <p:nvPr/>
        </p:nvSpPr>
        <p:spPr bwMode="auto">
          <a:xfrm>
            <a:off x="1295400" y="3581400"/>
            <a:ext cx="6853238" cy="581025"/>
          </a:xfrm>
          <a:prstGeom prst="rect">
            <a:avLst/>
          </a:prstGeom>
          <a:noFill/>
          <a:ln w="9525">
            <a:noFill/>
            <a:miter lim="800000"/>
            <a:headEnd/>
            <a:tailEnd/>
          </a:ln>
        </p:spPr>
        <p:txBody>
          <a:bodyPr wrap="none">
            <a:spAutoFit/>
          </a:bodyPr>
          <a:lstStyle/>
          <a:p>
            <a:pPr>
              <a:buFontTx/>
              <a:buChar char="•"/>
            </a:pPr>
            <a:r>
              <a:rPr lang="es-ES_tradnl" sz="1600" b="1">
                <a:latin typeface="Comic Sans MS" pitchFamily="66" charset="0"/>
              </a:rPr>
              <a:t> RELEVADORES DE INDUCCION ELECTROMAGNETICA</a:t>
            </a:r>
          </a:p>
          <a:p>
            <a:pPr>
              <a:buFontTx/>
              <a:buChar char="•"/>
            </a:pPr>
            <a:r>
              <a:rPr lang="es-ES_tradnl" sz="1600" b="1">
                <a:latin typeface="Comic Sans MS" pitchFamily="66" charset="0"/>
              </a:rPr>
              <a:t> RELEVADORES ANALOGO-DIGITALES(TAMAÑO Y ECONOMIA)</a:t>
            </a:r>
            <a:endParaRPr lang="es-ES" sz="1600" b="1">
              <a:latin typeface="Comic Sans MS" pitchFamily="66" charset="0"/>
            </a:endParaRPr>
          </a:p>
        </p:txBody>
      </p:sp>
      <p:sp>
        <p:nvSpPr>
          <p:cNvPr id="21533" name="Rectangle 29"/>
          <p:cNvSpPr>
            <a:spLocks noChangeArrowheads="1"/>
          </p:cNvSpPr>
          <p:nvPr/>
        </p:nvSpPr>
        <p:spPr bwMode="auto">
          <a:xfrm>
            <a:off x="762000" y="4648200"/>
            <a:ext cx="4105275" cy="304800"/>
          </a:xfrm>
          <a:prstGeom prst="rect">
            <a:avLst/>
          </a:prstGeom>
          <a:noFill/>
          <a:ln w="9525">
            <a:noFill/>
            <a:miter lim="800000"/>
            <a:headEnd/>
            <a:tailEnd/>
          </a:ln>
        </p:spPr>
        <p:txBody>
          <a:bodyPr wrap="none" lIns="0" tIns="0" rIns="0" bIns="0">
            <a:spAutoFit/>
          </a:bodyPr>
          <a:lstStyle/>
          <a:p>
            <a:r>
              <a:rPr lang="es-ES_tradnl" sz="2000" b="1">
                <a:solidFill>
                  <a:srgbClr val="99FF33"/>
                </a:solidFill>
                <a:latin typeface="Comic Sans MS" pitchFamily="66" charset="0"/>
              </a:rPr>
              <a:t>DE LOS 80’s  HASTA LA FECHA</a:t>
            </a:r>
            <a:endParaRPr lang="es-ES" sz="2000">
              <a:latin typeface="Times New Roman" pitchFamily="18" charset="0"/>
            </a:endParaRPr>
          </a:p>
        </p:txBody>
      </p:sp>
      <p:sp>
        <p:nvSpPr>
          <p:cNvPr id="21534" name="Text Box 30"/>
          <p:cNvSpPr txBox="1">
            <a:spLocks noChangeArrowheads="1"/>
          </p:cNvSpPr>
          <p:nvPr/>
        </p:nvSpPr>
        <p:spPr bwMode="auto">
          <a:xfrm>
            <a:off x="1524000" y="5029200"/>
            <a:ext cx="5875338" cy="581025"/>
          </a:xfrm>
          <a:prstGeom prst="rect">
            <a:avLst/>
          </a:prstGeom>
          <a:noFill/>
          <a:ln w="9525">
            <a:noFill/>
            <a:miter lim="800000"/>
            <a:headEnd/>
            <a:tailEnd/>
          </a:ln>
        </p:spPr>
        <p:txBody>
          <a:bodyPr wrap="none">
            <a:spAutoFit/>
          </a:bodyPr>
          <a:lstStyle/>
          <a:p>
            <a:pPr>
              <a:buFontTx/>
              <a:buChar char="•"/>
            </a:pPr>
            <a:r>
              <a:rPr lang="es-ES_tradnl" sz="1600" b="1">
                <a:latin typeface="Comic Sans MS" pitchFamily="66" charset="0"/>
              </a:rPr>
              <a:t> RELEVADORES DIGITALES</a:t>
            </a:r>
          </a:p>
          <a:p>
            <a:pPr>
              <a:buFontTx/>
              <a:buChar char="•"/>
            </a:pPr>
            <a:r>
              <a:rPr lang="es-ES_tradnl" sz="1600" b="1">
                <a:latin typeface="Comic Sans MS" pitchFamily="66" charset="0"/>
              </a:rPr>
              <a:t> RELEVADORES MULTIFUNCION(MICROPROCESADOS)</a:t>
            </a:r>
            <a:endParaRPr lang="es-ES" sz="16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14"/>
                                        </p:tgtEl>
                                        <p:attrNameLst>
                                          <p:attrName>style.visibility</p:attrName>
                                        </p:attrNameLst>
                                      </p:cBhvr>
                                      <p:to>
                                        <p:strVal val="visible"/>
                                      </p:to>
                                    </p:set>
                                    <p:anim calcmode="lin" valueType="num">
                                      <p:cBhvr additive="base">
                                        <p:cTn id="7" dur="500" fill="hold"/>
                                        <p:tgtEl>
                                          <p:spTgt spid="21514"/>
                                        </p:tgtEl>
                                        <p:attrNameLst>
                                          <p:attrName>ppt_x</p:attrName>
                                        </p:attrNameLst>
                                      </p:cBhvr>
                                      <p:tavLst>
                                        <p:tav tm="0">
                                          <p:val>
                                            <p:strVal val="0-#ppt_w/2"/>
                                          </p:val>
                                        </p:tav>
                                        <p:tav tm="100000">
                                          <p:val>
                                            <p:strVal val="#ppt_x"/>
                                          </p:val>
                                        </p:tav>
                                      </p:tavLst>
                                    </p:anim>
                                    <p:anim calcmode="lin" valueType="num">
                                      <p:cBhvr additive="base">
                                        <p:cTn id="8" dur="500" fill="hold"/>
                                        <p:tgtEl>
                                          <p:spTgt spid="215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29"/>
                                        </p:tgtEl>
                                        <p:attrNameLst>
                                          <p:attrName>style.visibility</p:attrName>
                                        </p:attrNameLst>
                                      </p:cBhvr>
                                      <p:to>
                                        <p:strVal val="visible"/>
                                      </p:to>
                                    </p:set>
                                    <p:anim calcmode="lin" valueType="num">
                                      <p:cBhvr additive="base">
                                        <p:cTn id="13" dur="500" fill="hold"/>
                                        <p:tgtEl>
                                          <p:spTgt spid="21529"/>
                                        </p:tgtEl>
                                        <p:attrNameLst>
                                          <p:attrName>ppt_x</p:attrName>
                                        </p:attrNameLst>
                                      </p:cBhvr>
                                      <p:tavLst>
                                        <p:tav tm="0">
                                          <p:val>
                                            <p:strVal val="0-#ppt_w/2"/>
                                          </p:val>
                                        </p:tav>
                                        <p:tav tm="100000">
                                          <p:val>
                                            <p:strVal val="#ppt_x"/>
                                          </p:val>
                                        </p:tav>
                                      </p:tavLst>
                                    </p:anim>
                                    <p:anim calcmode="lin" valueType="num">
                                      <p:cBhvr additive="base">
                                        <p:cTn id="14" dur="500" fill="hold"/>
                                        <p:tgtEl>
                                          <p:spTgt spid="2152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25"/>
                                        </p:tgtEl>
                                        <p:attrNameLst>
                                          <p:attrName>style.visibility</p:attrName>
                                        </p:attrNameLst>
                                      </p:cBhvr>
                                      <p:to>
                                        <p:strVal val="visible"/>
                                      </p:to>
                                    </p:set>
                                    <p:anim calcmode="lin" valueType="num">
                                      <p:cBhvr additive="base">
                                        <p:cTn id="19" dur="500" fill="hold"/>
                                        <p:tgtEl>
                                          <p:spTgt spid="21525"/>
                                        </p:tgtEl>
                                        <p:attrNameLst>
                                          <p:attrName>ppt_x</p:attrName>
                                        </p:attrNameLst>
                                      </p:cBhvr>
                                      <p:tavLst>
                                        <p:tav tm="0">
                                          <p:val>
                                            <p:strVal val="0-#ppt_w/2"/>
                                          </p:val>
                                        </p:tav>
                                        <p:tav tm="100000">
                                          <p:val>
                                            <p:strVal val="#ppt_x"/>
                                          </p:val>
                                        </p:tav>
                                      </p:tavLst>
                                    </p:anim>
                                    <p:anim calcmode="lin" valueType="num">
                                      <p:cBhvr additive="base">
                                        <p:cTn id="20" dur="500" fill="hold"/>
                                        <p:tgtEl>
                                          <p:spTgt spid="215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31"/>
                                        </p:tgtEl>
                                        <p:attrNameLst>
                                          <p:attrName>style.visibility</p:attrName>
                                        </p:attrNameLst>
                                      </p:cBhvr>
                                      <p:to>
                                        <p:strVal val="visible"/>
                                      </p:to>
                                    </p:set>
                                    <p:anim calcmode="lin" valueType="num">
                                      <p:cBhvr additive="base">
                                        <p:cTn id="25" dur="500" fill="hold"/>
                                        <p:tgtEl>
                                          <p:spTgt spid="21531"/>
                                        </p:tgtEl>
                                        <p:attrNameLst>
                                          <p:attrName>ppt_x</p:attrName>
                                        </p:attrNameLst>
                                      </p:cBhvr>
                                      <p:tavLst>
                                        <p:tav tm="0">
                                          <p:val>
                                            <p:strVal val="0-#ppt_w/2"/>
                                          </p:val>
                                        </p:tav>
                                        <p:tav tm="100000">
                                          <p:val>
                                            <p:strVal val="#ppt_x"/>
                                          </p:val>
                                        </p:tav>
                                      </p:tavLst>
                                    </p:anim>
                                    <p:anim calcmode="lin" valueType="num">
                                      <p:cBhvr additive="base">
                                        <p:cTn id="26" dur="500" fill="hold"/>
                                        <p:tgtEl>
                                          <p:spTgt spid="2153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32"/>
                                        </p:tgtEl>
                                        <p:attrNameLst>
                                          <p:attrName>style.visibility</p:attrName>
                                        </p:attrNameLst>
                                      </p:cBhvr>
                                      <p:to>
                                        <p:strVal val="visible"/>
                                      </p:to>
                                    </p:set>
                                    <p:anim calcmode="lin" valueType="num">
                                      <p:cBhvr additive="base">
                                        <p:cTn id="31" dur="500" fill="hold"/>
                                        <p:tgtEl>
                                          <p:spTgt spid="21532"/>
                                        </p:tgtEl>
                                        <p:attrNameLst>
                                          <p:attrName>ppt_x</p:attrName>
                                        </p:attrNameLst>
                                      </p:cBhvr>
                                      <p:tavLst>
                                        <p:tav tm="0">
                                          <p:val>
                                            <p:strVal val="0-#ppt_w/2"/>
                                          </p:val>
                                        </p:tav>
                                        <p:tav tm="100000">
                                          <p:val>
                                            <p:strVal val="#ppt_x"/>
                                          </p:val>
                                        </p:tav>
                                      </p:tavLst>
                                    </p:anim>
                                    <p:anim calcmode="lin" valueType="num">
                                      <p:cBhvr additive="base">
                                        <p:cTn id="32" dur="500" fill="hold"/>
                                        <p:tgtEl>
                                          <p:spTgt spid="2153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33"/>
                                        </p:tgtEl>
                                        <p:attrNameLst>
                                          <p:attrName>style.visibility</p:attrName>
                                        </p:attrNameLst>
                                      </p:cBhvr>
                                      <p:to>
                                        <p:strVal val="visible"/>
                                      </p:to>
                                    </p:set>
                                    <p:anim calcmode="lin" valueType="num">
                                      <p:cBhvr additive="base">
                                        <p:cTn id="37" dur="500" fill="hold"/>
                                        <p:tgtEl>
                                          <p:spTgt spid="21533"/>
                                        </p:tgtEl>
                                        <p:attrNameLst>
                                          <p:attrName>ppt_x</p:attrName>
                                        </p:attrNameLst>
                                      </p:cBhvr>
                                      <p:tavLst>
                                        <p:tav tm="0">
                                          <p:val>
                                            <p:strVal val="0-#ppt_w/2"/>
                                          </p:val>
                                        </p:tav>
                                        <p:tav tm="100000">
                                          <p:val>
                                            <p:strVal val="#ppt_x"/>
                                          </p:val>
                                        </p:tav>
                                      </p:tavLst>
                                    </p:anim>
                                    <p:anim calcmode="lin" valueType="num">
                                      <p:cBhvr additive="base">
                                        <p:cTn id="38" dur="500" fill="hold"/>
                                        <p:tgtEl>
                                          <p:spTgt spid="2153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534"/>
                                        </p:tgtEl>
                                        <p:attrNameLst>
                                          <p:attrName>style.visibility</p:attrName>
                                        </p:attrNameLst>
                                      </p:cBhvr>
                                      <p:to>
                                        <p:strVal val="visible"/>
                                      </p:to>
                                    </p:set>
                                    <p:anim calcmode="lin" valueType="num">
                                      <p:cBhvr additive="base">
                                        <p:cTn id="43" dur="500" fill="hold"/>
                                        <p:tgtEl>
                                          <p:spTgt spid="21534"/>
                                        </p:tgtEl>
                                        <p:attrNameLst>
                                          <p:attrName>ppt_x</p:attrName>
                                        </p:attrNameLst>
                                      </p:cBhvr>
                                      <p:tavLst>
                                        <p:tav tm="0">
                                          <p:val>
                                            <p:strVal val="0-#ppt_w/2"/>
                                          </p:val>
                                        </p:tav>
                                        <p:tav tm="100000">
                                          <p:val>
                                            <p:strVal val="#ppt_x"/>
                                          </p:val>
                                        </p:tav>
                                      </p:tavLst>
                                    </p:anim>
                                    <p:anim calcmode="lin" valueType="num">
                                      <p:cBhvr additive="base">
                                        <p:cTn id="44" dur="500" fill="hold"/>
                                        <p:tgtEl>
                                          <p:spTgt spid="215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4" grpId="0" autoUpdateAnimBg="0"/>
      <p:bldP spid="21525" grpId="0" autoUpdateAnimBg="0"/>
      <p:bldP spid="21529" grpId="0" autoUpdateAnimBg="0"/>
      <p:bldP spid="21531" grpId="0" autoUpdateAnimBg="0"/>
      <p:bldP spid="21532" grpId="0" autoUpdateAnimBg="0"/>
      <p:bldP spid="21533" grpId="0" autoUpdateAnimBg="0"/>
      <p:bldP spid="2153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35843" name="Rectangle 3"/>
          <p:cNvSpPr>
            <a:spLocks noChangeArrowheads="1"/>
          </p:cNvSpPr>
          <p:nvPr/>
        </p:nvSpPr>
        <p:spPr bwMode="auto">
          <a:xfrm>
            <a:off x="1266825" y="990600"/>
            <a:ext cx="6661150"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CLASIFICACION DE LAS PROTECCIONES DE </a:t>
            </a:r>
            <a:r>
              <a:rPr lang="es-ES_tradnl" sz="2000" b="1" dirty="0" err="1">
                <a:solidFill>
                  <a:srgbClr val="99FF33"/>
                </a:solidFill>
                <a:latin typeface="Comic Sans MS" pitchFamily="66" charset="0"/>
              </a:rPr>
              <a:t>SEP’s</a:t>
            </a:r>
            <a:r>
              <a:rPr lang="es-ES_tradnl" sz="2000" b="1" dirty="0">
                <a:solidFill>
                  <a:srgbClr val="99FF33"/>
                </a:solidFill>
                <a:latin typeface="Comic Sans MS" pitchFamily="66" charset="0"/>
              </a:rPr>
              <a:t> </a:t>
            </a:r>
            <a:endParaRPr lang="es-ES" sz="2000" dirty="0">
              <a:latin typeface="Times New Roman" pitchFamily="18" charset="0"/>
            </a:endParaRPr>
          </a:p>
        </p:txBody>
      </p:sp>
      <p:sp>
        <p:nvSpPr>
          <p:cNvPr id="35846" name="Text Box 6"/>
          <p:cNvSpPr txBox="1">
            <a:spLocks noChangeArrowheads="1"/>
          </p:cNvSpPr>
          <p:nvPr/>
        </p:nvSpPr>
        <p:spPr bwMode="auto">
          <a:xfrm>
            <a:off x="228600" y="1447800"/>
            <a:ext cx="1710725" cy="369332"/>
          </a:xfrm>
          <a:prstGeom prst="rect">
            <a:avLst/>
          </a:prstGeom>
          <a:noFill/>
          <a:ln w="9525">
            <a:noFill/>
            <a:miter lim="800000"/>
            <a:headEnd/>
            <a:tailEnd/>
          </a:ln>
        </p:spPr>
        <p:txBody>
          <a:bodyPr wrap="none">
            <a:spAutoFit/>
          </a:bodyPr>
          <a:lstStyle/>
          <a:p>
            <a:r>
              <a:rPr lang="es-ES_tradnl" sz="1800" b="1" dirty="0">
                <a:solidFill>
                  <a:srgbClr val="33CC33"/>
                </a:solidFill>
              </a:rPr>
              <a:t>POR SU </a:t>
            </a:r>
            <a:r>
              <a:rPr lang="es-ES_tradnl" sz="1800" b="1" dirty="0" smtClean="0">
                <a:solidFill>
                  <a:srgbClr val="33CC33"/>
                </a:solidFill>
              </a:rPr>
              <a:t>USO:</a:t>
            </a:r>
            <a:endParaRPr lang="es-ES" sz="1800" dirty="0">
              <a:solidFill>
                <a:srgbClr val="33CC33"/>
              </a:solidFill>
            </a:endParaRPr>
          </a:p>
        </p:txBody>
      </p:sp>
      <p:sp>
        <p:nvSpPr>
          <p:cNvPr id="31759" name="Text Box 7"/>
          <p:cNvSpPr txBox="1">
            <a:spLocks noChangeArrowheads="1"/>
          </p:cNvSpPr>
          <p:nvPr/>
        </p:nvSpPr>
        <p:spPr bwMode="auto">
          <a:xfrm>
            <a:off x="237927" y="2721243"/>
            <a:ext cx="4373826" cy="369332"/>
          </a:xfrm>
          <a:prstGeom prst="rect">
            <a:avLst/>
          </a:prstGeom>
          <a:noFill/>
          <a:ln w="9525">
            <a:noFill/>
            <a:miter lim="800000"/>
            <a:headEnd/>
            <a:tailEnd/>
          </a:ln>
        </p:spPr>
        <p:txBody>
          <a:bodyPr wrap="none">
            <a:spAutoFit/>
          </a:bodyPr>
          <a:lstStyle/>
          <a:p>
            <a:pPr marL="457200" indent="-457200">
              <a:buFontTx/>
              <a:buAutoNum type="alphaUcParenR"/>
            </a:pPr>
            <a:r>
              <a:rPr lang="es-ES_tradnl" sz="1800" b="1" dirty="0" smtClean="0">
                <a:solidFill>
                  <a:srgbClr val="009900"/>
                </a:solidFill>
              </a:rPr>
              <a:t>RELEVADORES DE PROTECCION</a:t>
            </a:r>
            <a:endParaRPr lang="es-ES_tradnl" sz="1800" b="1" dirty="0">
              <a:solidFill>
                <a:srgbClr val="009900"/>
              </a:solidFill>
            </a:endParaRPr>
          </a:p>
        </p:txBody>
      </p:sp>
      <p:sp>
        <p:nvSpPr>
          <p:cNvPr id="4" name="3 CuadroTexto"/>
          <p:cNvSpPr txBox="1"/>
          <p:nvPr/>
        </p:nvSpPr>
        <p:spPr>
          <a:xfrm>
            <a:off x="611561" y="1817132"/>
            <a:ext cx="8352928" cy="830997"/>
          </a:xfrm>
          <a:prstGeom prst="rect">
            <a:avLst/>
          </a:prstGeom>
          <a:noFill/>
        </p:spPr>
        <p:txBody>
          <a:bodyPr wrap="square" rtlCol="0">
            <a:spAutoFit/>
          </a:bodyPr>
          <a:lstStyle/>
          <a:p>
            <a:r>
              <a:rPr lang="es-MX" dirty="0" smtClean="0"/>
              <a:t>Los relevadores se pueden clasificar de varias formas, pero la clasificación por su uso o función es la más general:</a:t>
            </a:r>
            <a:endParaRPr lang="es-MX" dirty="0"/>
          </a:p>
        </p:txBody>
      </p:sp>
      <p:sp>
        <p:nvSpPr>
          <p:cNvPr id="5" name="4 CuadroTexto"/>
          <p:cNvSpPr txBox="1"/>
          <p:nvPr/>
        </p:nvSpPr>
        <p:spPr>
          <a:xfrm>
            <a:off x="4611753" y="2727740"/>
            <a:ext cx="3504486" cy="461665"/>
          </a:xfrm>
          <a:prstGeom prst="rect">
            <a:avLst/>
          </a:prstGeom>
          <a:noFill/>
        </p:spPr>
        <p:txBody>
          <a:bodyPr wrap="none" rtlCol="0">
            <a:spAutoFit/>
          </a:bodyPr>
          <a:lstStyle/>
          <a:p>
            <a:r>
              <a:rPr lang="es-MX" dirty="0" smtClean="0"/>
              <a:t>Es el tema de la materia</a:t>
            </a:r>
            <a:endParaRPr lang="es-MX" dirty="0"/>
          </a:p>
        </p:txBody>
      </p:sp>
      <p:sp>
        <p:nvSpPr>
          <p:cNvPr id="19" name="Text Box 7"/>
          <p:cNvSpPr txBox="1">
            <a:spLocks noChangeArrowheads="1"/>
          </p:cNvSpPr>
          <p:nvPr/>
        </p:nvSpPr>
        <p:spPr bwMode="auto">
          <a:xfrm>
            <a:off x="310770" y="3335633"/>
            <a:ext cx="5677580" cy="369332"/>
          </a:xfrm>
          <a:prstGeom prst="rect">
            <a:avLst/>
          </a:prstGeom>
          <a:noFill/>
          <a:ln w="9525">
            <a:noFill/>
            <a:miter lim="800000"/>
            <a:headEnd/>
            <a:tailEnd/>
          </a:ln>
        </p:spPr>
        <p:txBody>
          <a:bodyPr wrap="none">
            <a:spAutoFit/>
          </a:bodyPr>
          <a:lstStyle/>
          <a:p>
            <a:r>
              <a:rPr lang="es-ES_tradnl" sz="1800" b="1" dirty="0" smtClean="0">
                <a:solidFill>
                  <a:srgbClr val="FFC000"/>
                </a:solidFill>
              </a:rPr>
              <a:t>B) RELEVADORES DE REGULACION O CONTROL</a:t>
            </a:r>
            <a:endParaRPr lang="es-ES_tradnl" sz="1800" b="1" dirty="0">
              <a:solidFill>
                <a:srgbClr val="FFC000"/>
              </a:solidFill>
            </a:endParaRPr>
          </a:p>
        </p:txBody>
      </p:sp>
      <p:sp>
        <p:nvSpPr>
          <p:cNvPr id="6" name="5 CuadroTexto"/>
          <p:cNvSpPr txBox="1"/>
          <p:nvPr/>
        </p:nvSpPr>
        <p:spPr>
          <a:xfrm>
            <a:off x="776145" y="3721681"/>
            <a:ext cx="8298268" cy="830997"/>
          </a:xfrm>
          <a:prstGeom prst="rect">
            <a:avLst/>
          </a:prstGeom>
          <a:noFill/>
        </p:spPr>
        <p:txBody>
          <a:bodyPr wrap="square" rtlCol="0">
            <a:spAutoFit/>
          </a:bodyPr>
          <a:lstStyle/>
          <a:p>
            <a:r>
              <a:rPr lang="es-MX" dirty="0" smtClean="0"/>
              <a:t>Cambiadores de </a:t>
            </a:r>
            <a:r>
              <a:rPr lang="es-MX" dirty="0" err="1" smtClean="0"/>
              <a:t>Tap’s</a:t>
            </a:r>
            <a:r>
              <a:rPr lang="es-MX" dirty="0" smtClean="0"/>
              <a:t>, reguladores de voltaje, control de temperatura, control A/C </a:t>
            </a:r>
            <a:r>
              <a:rPr lang="es-MX" dirty="0" err="1" smtClean="0"/>
              <a:t>interrupotres</a:t>
            </a:r>
            <a:r>
              <a:rPr lang="es-MX" dirty="0" smtClean="0"/>
              <a:t>, etc.</a:t>
            </a:r>
            <a:endParaRPr lang="es-MX" dirty="0"/>
          </a:p>
        </p:txBody>
      </p:sp>
      <p:sp>
        <p:nvSpPr>
          <p:cNvPr id="21" name="Text Box 7"/>
          <p:cNvSpPr txBox="1">
            <a:spLocks noChangeArrowheads="1"/>
          </p:cNvSpPr>
          <p:nvPr/>
        </p:nvSpPr>
        <p:spPr bwMode="auto">
          <a:xfrm>
            <a:off x="253453" y="4590137"/>
            <a:ext cx="8494826" cy="369332"/>
          </a:xfrm>
          <a:prstGeom prst="rect">
            <a:avLst/>
          </a:prstGeom>
          <a:noFill/>
          <a:ln w="9525">
            <a:noFill/>
            <a:miter lim="800000"/>
            <a:headEnd/>
            <a:tailEnd/>
          </a:ln>
        </p:spPr>
        <p:txBody>
          <a:bodyPr wrap="none">
            <a:spAutoFit/>
          </a:bodyPr>
          <a:lstStyle/>
          <a:p>
            <a:r>
              <a:rPr lang="es-ES_tradnl" sz="1800" b="1" dirty="0" smtClean="0">
                <a:solidFill>
                  <a:srgbClr val="FFC000"/>
                </a:solidFill>
              </a:rPr>
              <a:t>C) RELEVADORES DE RECIERRE, SINCRONIZACION Y VERIFICACION de S</a:t>
            </a:r>
            <a:endParaRPr lang="es-ES_tradnl" sz="1800" b="1" dirty="0">
              <a:solidFill>
                <a:srgbClr val="FFC000"/>
              </a:solidFill>
            </a:endParaRPr>
          </a:p>
        </p:txBody>
      </p:sp>
      <p:sp>
        <p:nvSpPr>
          <p:cNvPr id="7" name="6 CuadroTexto"/>
          <p:cNvSpPr txBox="1"/>
          <p:nvPr/>
        </p:nvSpPr>
        <p:spPr>
          <a:xfrm>
            <a:off x="1465278" y="5001515"/>
            <a:ext cx="5973110" cy="461665"/>
          </a:xfrm>
          <a:prstGeom prst="rect">
            <a:avLst/>
          </a:prstGeom>
          <a:noFill/>
        </p:spPr>
        <p:txBody>
          <a:bodyPr wrap="none" rtlCol="0">
            <a:spAutoFit/>
          </a:bodyPr>
          <a:lstStyle/>
          <a:p>
            <a:r>
              <a:rPr lang="es-MX" dirty="0" smtClean="0"/>
              <a:t>Son necesarios para la operación del SEP</a:t>
            </a:r>
            <a:endParaRPr lang="es-MX" dirty="0"/>
          </a:p>
        </p:txBody>
      </p:sp>
      <p:sp>
        <p:nvSpPr>
          <p:cNvPr id="23" name="Text Box 7"/>
          <p:cNvSpPr txBox="1">
            <a:spLocks noChangeArrowheads="1"/>
          </p:cNvSpPr>
          <p:nvPr/>
        </p:nvSpPr>
        <p:spPr bwMode="auto">
          <a:xfrm>
            <a:off x="336393" y="5522294"/>
            <a:ext cx="4164473" cy="369332"/>
          </a:xfrm>
          <a:prstGeom prst="rect">
            <a:avLst/>
          </a:prstGeom>
          <a:noFill/>
          <a:ln w="9525">
            <a:noFill/>
            <a:miter lim="800000"/>
            <a:headEnd/>
            <a:tailEnd/>
          </a:ln>
        </p:spPr>
        <p:txBody>
          <a:bodyPr wrap="none">
            <a:spAutoFit/>
          </a:bodyPr>
          <a:lstStyle/>
          <a:p>
            <a:r>
              <a:rPr lang="es-ES_tradnl" sz="1800" b="1" dirty="0" smtClean="0">
                <a:solidFill>
                  <a:srgbClr val="7030A0"/>
                </a:solidFill>
              </a:rPr>
              <a:t>D)  RELEVADORES DE MONITOREO</a:t>
            </a:r>
            <a:endParaRPr lang="es-ES_tradnl" sz="1800" b="1" dirty="0">
              <a:solidFill>
                <a:srgbClr val="7030A0"/>
              </a:solidFill>
            </a:endParaRPr>
          </a:p>
        </p:txBody>
      </p:sp>
      <p:sp>
        <p:nvSpPr>
          <p:cNvPr id="24" name="Text Box 7"/>
          <p:cNvSpPr txBox="1">
            <a:spLocks noChangeArrowheads="1"/>
          </p:cNvSpPr>
          <p:nvPr/>
        </p:nvSpPr>
        <p:spPr bwMode="auto">
          <a:xfrm>
            <a:off x="365900" y="6185648"/>
            <a:ext cx="3736857" cy="369332"/>
          </a:xfrm>
          <a:prstGeom prst="rect">
            <a:avLst/>
          </a:prstGeom>
          <a:noFill/>
          <a:ln w="9525">
            <a:noFill/>
            <a:miter lim="800000"/>
            <a:headEnd/>
            <a:tailEnd/>
          </a:ln>
        </p:spPr>
        <p:txBody>
          <a:bodyPr wrap="none">
            <a:spAutoFit/>
          </a:bodyPr>
          <a:lstStyle/>
          <a:p>
            <a:r>
              <a:rPr lang="es-ES_tradnl" sz="1800" b="1" dirty="0">
                <a:solidFill>
                  <a:srgbClr val="FF0000"/>
                </a:solidFill>
              </a:rPr>
              <a:t>E</a:t>
            </a:r>
            <a:r>
              <a:rPr lang="es-ES_tradnl" sz="1800" b="1" dirty="0" smtClean="0">
                <a:solidFill>
                  <a:srgbClr val="FF0000"/>
                </a:solidFill>
              </a:rPr>
              <a:t>)  RELEVADORES AUXILIARES</a:t>
            </a:r>
            <a:endParaRPr lang="es-ES_tradnl" sz="1800" b="1" dirty="0">
              <a:solidFill>
                <a:srgbClr val="FF0000"/>
              </a:solidFill>
            </a:endParaRPr>
          </a:p>
        </p:txBody>
      </p:sp>
    </p:spTree>
    <p:extLst>
      <p:ext uri="{BB962C8B-B14F-4D97-AF65-F5344CB8AC3E}">
        <p14:creationId xmlns:p14="http://schemas.microsoft.com/office/powerpoint/2010/main" val="150387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0-#ppt_w/2"/>
                                          </p:val>
                                        </p:tav>
                                        <p:tav tm="100000">
                                          <p:val>
                                            <p:strVal val="#ppt_x"/>
                                          </p:val>
                                        </p:tav>
                                      </p:tavLst>
                                    </p:anim>
                                    <p:anim calcmode="lin" valueType="num">
                                      <p:cBhvr additive="base">
                                        <p:cTn id="8" dur="500" fill="hold"/>
                                        <p:tgtEl>
                                          <p:spTgt spid="358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846"/>
                                        </p:tgtEl>
                                        <p:attrNameLst>
                                          <p:attrName>style.visibility</p:attrName>
                                        </p:attrNameLst>
                                      </p:cBhvr>
                                      <p:to>
                                        <p:strVal val="visible"/>
                                      </p:to>
                                    </p:set>
                                    <p:anim calcmode="lin" valueType="num">
                                      <p:cBhvr additive="base">
                                        <p:cTn id="13" dur="500" fill="hold"/>
                                        <p:tgtEl>
                                          <p:spTgt spid="35846"/>
                                        </p:tgtEl>
                                        <p:attrNameLst>
                                          <p:attrName>ppt_x</p:attrName>
                                        </p:attrNameLst>
                                      </p:cBhvr>
                                      <p:tavLst>
                                        <p:tav tm="0">
                                          <p:val>
                                            <p:strVal val="0-#ppt_w/2"/>
                                          </p:val>
                                        </p:tav>
                                        <p:tav tm="100000">
                                          <p:val>
                                            <p:strVal val="#ppt_x"/>
                                          </p:val>
                                        </p:tav>
                                      </p:tavLst>
                                    </p:anim>
                                    <p:anim calcmode="lin" valueType="num">
                                      <p:cBhvr additive="base">
                                        <p:cTn id="14" dur="500" fill="hold"/>
                                        <p:tgtEl>
                                          <p:spTgt spid="358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utoUpdateAnimBg="0"/>
      <p:bldP spid="35846"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13" name="Rectangle 3"/>
          <p:cNvSpPr>
            <a:spLocks noChangeArrowheads="1"/>
          </p:cNvSpPr>
          <p:nvPr/>
        </p:nvSpPr>
        <p:spPr bwMode="auto">
          <a:xfrm>
            <a:off x="1976438" y="990600"/>
            <a:ext cx="5249862"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TIPOS DE PROTECCIONES ELECTRICAS </a:t>
            </a:r>
            <a:endParaRPr lang="es-ES" sz="2000">
              <a:latin typeface="Times New Roman" pitchFamily="18" charset="0"/>
            </a:endParaRPr>
          </a:p>
        </p:txBody>
      </p:sp>
      <p:pic>
        <p:nvPicPr>
          <p:cNvPr id="14" name="Picture 6" descr="IBC Directional Overcurrent Relay"/>
          <p:cNvPicPr>
            <a:picLocks noChangeAspect="1" noChangeArrowheads="1"/>
          </p:cNvPicPr>
          <p:nvPr/>
        </p:nvPicPr>
        <p:blipFill>
          <a:blip r:embed="rId2"/>
          <a:srcRect/>
          <a:stretch>
            <a:fillRect/>
          </a:stretch>
        </p:blipFill>
        <p:spPr bwMode="auto">
          <a:xfrm>
            <a:off x="3714750" y="1428750"/>
            <a:ext cx="1619250" cy="3168650"/>
          </a:xfrm>
          <a:prstGeom prst="rect">
            <a:avLst/>
          </a:prstGeom>
          <a:noFill/>
          <a:ln w="9525">
            <a:noFill/>
            <a:miter lim="800000"/>
            <a:headEnd/>
            <a:tailEnd/>
          </a:ln>
        </p:spPr>
      </p:pic>
      <p:sp>
        <p:nvSpPr>
          <p:cNvPr id="15" name="Text Box 7"/>
          <p:cNvSpPr txBox="1">
            <a:spLocks noChangeArrowheads="1"/>
          </p:cNvSpPr>
          <p:nvPr/>
        </p:nvSpPr>
        <p:spPr bwMode="auto">
          <a:xfrm>
            <a:off x="1428750" y="2786063"/>
            <a:ext cx="1909763" cy="304800"/>
          </a:xfrm>
          <a:prstGeom prst="rect">
            <a:avLst/>
          </a:prstGeom>
          <a:noFill/>
          <a:ln w="9525">
            <a:noFill/>
            <a:miter lim="800000"/>
            <a:headEnd/>
            <a:tailEnd/>
          </a:ln>
        </p:spPr>
        <p:txBody>
          <a:bodyPr wrap="none">
            <a:spAutoFit/>
          </a:bodyPr>
          <a:lstStyle/>
          <a:p>
            <a:r>
              <a:rPr lang="es-MX" sz="1400"/>
              <a:t>www.geindustrial.com</a:t>
            </a:r>
            <a:endParaRPr lang="es-ES" sz="1400"/>
          </a:p>
        </p:txBody>
      </p:sp>
      <p:pic>
        <p:nvPicPr>
          <p:cNvPr id="16" name="Picture 9" descr="CFD High Speed Differential Relay"/>
          <p:cNvPicPr>
            <a:picLocks noChangeAspect="1" noChangeArrowheads="1"/>
          </p:cNvPicPr>
          <p:nvPr/>
        </p:nvPicPr>
        <p:blipFill>
          <a:blip r:embed="rId3"/>
          <a:srcRect/>
          <a:stretch>
            <a:fillRect/>
          </a:stretch>
        </p:blipFill>
        <p:spPr bwMode="auto">
          <a:xfrm>
            <a:off x="0" y="2214563"/>
            <a:ext cx="1457325" cy="1714500"/>
          </a:xfrm>
          <a:prstGeom prst="rect">
            <a:avLst/>
          </a:prstGeom>
          <a:noFill/>
          <a:ln w="9525">
            <a:noFill/>
            <a:miter lim="800000"/>
            <a:headEnd/>
            <a:tailEnd/>
          </a:ln>
        </p:spPr>
      </p:pic>
      <p:sp>
        <p:nvSpPr>
          <p:cNvPr id="17" name="Text Box 10"/>
          <p:cNvSpPr txBox="1">
            <a:spLocks noChangeArrowheads="1"/>
          </p:cNvSpPr>
          <p:nvPr/>
        </p:nvSpPr>
        <p:spPr bwMode="auto">
          <a:xfrm>
            <a:off x="0" y="3857625"/>
            <a:ext cx="3070225" cy="304800"/>
          </a:xfrm>
          <a:prstGeom prst="rect">
            <a:avLst/>
          </a:prstGeom>
          <a:noFill/>
          <a:ln w="9525">
            <a:noFill/>
            <a:miter lim="800000"/>
            <a:headEnd/>
            <a:tailEnd/>
          </a:ln>
        </p:spPr>
        <p:txBody>
          <a:bodyPr wrap="none">
            <a:spAutoFit/>
          </a:bodyPr>
          <a:lstStyle/>
          <a:p>
            <a:r>
              <a:rPr lang="es-ES" sz="1400" b="1"/>
              <a:t>CFD High Speed Differential Relay</a:t>
            </a:r>
          </a:p>
        </p:txBody>
      </p:sp>
      <p:sp>
        <p:nvSpPr>
          <p:cNvPr id="18" name="Text Box 11"/>
          <p:cNvSpPr txBox="1">
            <a:spLocks noChangeArrowheads="1"/>
          </p:cNvSpPr>
          <p:nvPr/>
        </p:nvSpPr>
        <p:spPr bwMode="auto">
          <a:xfrm>
            <a:off x="5143500" y="1714500"/>
            <a:ext cx="3043238" cy="304800"/>
          </a:xfrm>
          <a:prstGeom prst="rect">
            <a:avLst/>
          </a:prstGeom>
          <a:noFill/>
          <a:ln w="9525">
            <a:noFill/>
            <a:miter lim="800000"/>
            <a:headEnd/>
            <a:tailEnd/>
          </a:ln>
        </p:spPr>
        <p:txBody>
          <a:bodyPr wrap="none">
            <a:spAutoFit/>
          </a:bodyPr>
          <a:lstStyle/>
          <a:p>
            <a:r>
              <a:rPr lang="es-ES" sz="1400" b="1"/>
              <a:t>IBC Directional Overcurrent Relay</a:t>
            </a:r>
          </a:p>
        </p:txBody>
      </p:sp>
      <p:pic>
        <p:nvPicPr>
          <p:cNvPr id="19" name="Picture 13" descr="BUS1000/2000 Bus Bar Protection"/>
          <p:cNvPicPr>
            <a:picLocks noChangeAspect="1" noChangeArrowheads="1"/>
          </p:cNvPicPr>
          <p:nvPr/>
        </p:nvPicPr>
        <p:blipFill>
          <a:blip r:embed="rId4"/>
          <a:srcRect/>
          <a:stretch>
            <a:fillRect/>
          </a:stretch>
        </p:blipFill>
        <p:spPr bwMode="auto">
          <a:xfrm>
            <a:off x="6357938" y="3429000"/>
            <a:ext cx="1905000" cy="1466850"/>
          </a:xfrm>
          <a:prstGeom prst="rect">
            <a:avLst/>
          </a:prstGeom>
          <a:noFill/>
          <a:ln w="9525">
            <a:noFill/>
            <a:miter lim="800000"/>
            <a:headEnd/>
            <a:tailEnd/>
          </a:ln>
        </p:spPr>
      </p:pic>
      <p:sp>
        <p:nvSpPr>
          <p:cNvPr id="20" name="Text Box 14"/>
          <p:cNvSpPr txBox="1">
            <a:spLocks noChangeArrowheads="1"/>
          </p:cNvSpPr>
          <p:nvPr/>
        </p:nvSpPr>
        <p:spPr bwMode="auto">
          <a:xfrm>
            <a:off x="5786438" y="4929188"/>
            <a:ext cx="3052762" cy="304800"/>
          </a:xfrm>
          <a:prstGeom prst="rect">
            <a:avLst/>
          </a:prstGeom>
          <a:noFill/>
          <a:ln w="9525">
            <a:noFill/>
            <a:miter lim="800000"/>
            <a:headEnd/>
            <a:tailEnd/>
          </a:ln>
        </p:spPr>
        <p:txBody>
          <a:bodyPr wrap="none">
            <a:spAutoFit/>
          </a:bodyPr>
          <a:lstStyle/>
          <a:p>
            <a:r>
              <a:rPr lang="es-ES" sz="1400" b="1"/>
              <a:t>BUS1000/2000 Bus Bar Protection</a:t>
            </a:r>
          </a:p>
        </p:txBody>
      </p:sp>
      <p:pic>
        <p:nvPicPr>
          <p:cNvPr id="21" name="Picture 16" descr="DMS Digital Multifunction System"/>
          <p:cNvPicPr>
            <a:picLocks noChangeAspect="1" noChangeArrowheads="1"/>
          </p:cNvPicPr>
          <p:nvPr/>
        </p:nvPicPr>
        <p:blipFill>
          <a:blip r:embed="rId5"/>
          <a:srcRect/>
          <a:stretch>
            <a:fillRect/>
          </a:stretch>
        </p:blipFill>
        <p:spPr bwMode="auto">
          <a:xfrm>
            <a:off x="642938" y="5541963"/>
            <a:ext cx="3095625" cy="1316037"/>
          </a:xfrm>
          <a:prstGeom prst="rect">
            <a:avLst/>
          </a:prstGeom>
          <a:noFill/>
          <a:ln w="9525">
            <a:noFill/>
            <a:miter lim="800000"/>
            <a:headEnd/>
            <a:tailEnd/>
          </a:ln>
        </p:spPr>
      </p:pic>
      <p:sp>
        <p:nvSpPr>
          <p:cNvPr id="22" name="Text Box 17"/>
          <p:cNvSpPr txBox="1">
            <a:spLocks noChangeArrowheads="1"/>
          </p:cNvSpPr>
          <p:nvPr/>
        </p:nvSpPr>
        <p:spPr bwMode="auto">
          <a:xfrm>
            <a:off x="3786188" y="5702300"/>
            <a:ext cx="4484687" cy="1155700"/>
          </a:xfrm>
          <a:prstGeom prst="rect">
            <a:avLst/>
          </a:prstGeom>
          <a:noFill/>
          <a:ln w="9525">
            <a:noFill/>
            <a:miter lim="800000"/>
            <a:headEnd/>
            <a:tailEnd/>
          </a:ln>
        </p:spPr>
        <p:txBody>
          <a:bodyPr>
            <a:spAutoFit/>
          </a:bodyPr>
          <a:lstStyle/>
          <a:p>
            <a:r>
              <a:rPr lang="es-ES" sz="1400" b="1"/>
              <a:t>DMS Digital Multifunction System</a:t>
            </a:r>
          </a:p>
          <a:p>
            <a:r>
              <a:rPr lang="es-ES" sz="1400" b="1"/>
              <a:t>The DMS Feeder Management System is a microprocessor based multifunction protection, control, and measurement unit part of GE's DDS Product Family</a:t>
            </a:r>
            <a:r>
              <a:rPr lang="es-ES" sz="1400"/>
              <a:t> </a:t>
            </a:r>
          </a:p>
        </p:txBody>
      </p:sp>
      <p:sp>
        <p:nvSpPr>
          <p:cNvPr id="23" name="14 CuadroTexto"/>
          <p:cNvSpPr txBox="1">
            <a:spLocks noChangeArrowheads="1"/>
          </p:cNvSpPr>
          <p:nvPr/>
        </p:nvSpPr>
        <p:spPr bwMode="auto">
          <a:xfrm>
            <a:off x="214313" y="5072063"/>
            <a:ext cx="1768475" cy="461962"/>
          </a:xfrm>
          <a:prstGeom prst="rect">
            <a:avLst/>
          </a:prstGeom>
          <a:noFill/>
          <a:ln w="9525">
            <a:noFill/>
            <a:miter lim="800000"/>
            <a:headEnd/>
            <a:tailEnd/>
          </a:ln>
        </p:spPr>
        <p:txBody>
          <a:bodyPr wrap="none">
            <a:spAutoFit/>
          </a:bodyPr>
          <a:lstStyle/>
          <a:p>
            <a:r>
              <a:rPr lang="es-ES"/>
              <a:t>DIGITALES</a:t>
            </a:r>
          </a:p>
        </p:txBody>
      </p:sp>
      <p:sp>
        <p:nvSpPr>
          <p:cNvPr id="24" name="15 CuadroTexto"/>
          <p:cNvSpPr txBox="1">
            <a:spLocks noChangeArrowheads="1"/>
          </p:cNvSpPr>
          <p:nvPr/>
        </p:nvSpPr>
        <p:spPr bwMode="auto">
          <a:xfrm>
            <a:off x="5572125" y="2928938"/>
            <a:ext cx="3392488" cy="461962"/>
          </a:xfrm>
          <a:prstGeom prst="rect">
            <a:avLst/>
          </a:prstGeom>
          <a:noFill/>
          <a:ln w="9525">
            <a:noFill/>
            <a:miter lim="800000"/>
            <a:headEnd/>
            <a:tailEnd/>
          </a:ln>
        </p:spPr>
        <p:txBody>
          <a:bodyPr wrap="none">
            <a:spAutoFit/>
          </a:bodyPr>
          <a:lstStyle/>
          <a:p>
            <a:r>
              <a:rPr lang="es-ES"/>
              <a:t>ANALOGO-DIGITALES</a:t>
            </a:r>
          </a:p>
        </p:txBody>
      </p:sp>
      <p:sp>
        <p:nvSpPr>
          <p:cNvPr id="25" name="16 CuadroTexto"/>
          <p:cNvSpPr txBox="1">
            <a:spLocks noChangeArrowheads="1"/>
          </p:cNvSpPr>
          <p:nvPr/>
        </p:nvSpPr>
        <p:spPr bwMode="auto">
          <a:xfrm>
            <a:off x="0" y="1357313"/>
            <a:ext cx="3554413" cy="461962"/>
          </a:xfrm>
          <a:prstGeom prst="rect">
            <a:avLst/>
          </a:prstGeom>
          <a:noFill/>
          <a:ln w="9525">
            <a:noFill/>
            <a:miter lim="800000"/>
            <a:headEnd/>
            <a:tailEnd/>
          </a:ln>
        </p:spPr>
        <p:txBody>
          <a:bodyPr wrap="none">
            <a:spAutoFit/>
          </a:bodyPr>
          <a:lstStyle/>
          <a:p>
            <a:r>
              <a:rPr lang="es-ES"/>
              <a:t>ELECTRO MECANICAS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 name="Rectangle 3"/>
          <p:cNvSpPr>
            <a:spLocks noChangeArrowheads="1"/>
          </p:cNvSpPr>
          <p:nvPr/>
        </p:nvSpPr>
        <p:spPr bwMode="auto">
          <a:xfrm>
            <a:off x="2000250" y="785813"/>
            <a:ext cx="5249863"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TIPOS DE PROTECCIONES ELECTRICAS </a:t>
            </a:r>
            <a:endParaRPr lang="es-ES" sz="2000">
              <a:latin typeface="Times New Roman" pitchFamily="18" charset="0"/>
            </a:endParaRPr>
          </a:p>
        </p:txBody>
      </p:sp>
      <p:pic>
        <p:nvPicPr>
          <p:cNvPr id="5" name="Picture 6" descr="IBC Directional Overcurrent Relay"/>
          <p:cNvPicPr>
            <a:picLocks noChangeAspect="1" noChangeArrowheads="1"/>
          </p:cNvPicPr>
          <p:nvPr/>
        </p:nvPicPr>
        <p:blipFill>
          <a:blip r:embed="rId2"/>
          <a:srcRect/>
          <a:stretch>
            <a:fillRect/>
          </a:stretch>
        </p:blipFill>
        <p:spPr bwMode="auto">
          <a:xfrm>
            <a:off x="0" y="3500438"/>
            <a:ext cx="1619250" cy="3168650"/>
          </a:xfrm>
          <a:prstGeom prst="rect">
            <a:avLst/>
          </a:prstGeom>
          <a:noFill/>
          <a:ln w="9525">
            <a:noFill/>
            <a:miter lim="800000"/>
            <a:headEnd/>
            <a:tailEnd/>
          </a:ln>
        </p:spPr>
      </p:pic>
      <p:sp>
        <p:nvSpPr>
          <p:cNvPr id="6" name="Text Box 7"/>
          <p:cNvSpPr txBox="1">
            <a:spLocks noChangeArrowheads="1"/>
          </p:cNvSpPr>
          <p:nvPr/>
        </p:nvSpPr>
        <p:spPr bwMode="auto">
          <a:xfrm>
            <a:off x="1428750" y="6143625"/>
            <a:ext cx="1909763" cy="304800"/>
          </a:xfrm>
          <a:prstGeom prst="rect">
            <a:avLst/>
          </a:prstGeom>
          <a:noFill/>
          <a:ln w="9525">
            <a:noFill/>
            <a:miter lim="800000"/>
            <a:headEnd/>
            <a:tailEnd/>
          </a:ln>
        </p:spPr>
        <p:txBody>
          <a:bodyPr wrap="none">
            <a:spAutoFit/>
          </a:bodyPr>
          <a:lstStyle/>
          <a:p>
            <a:r>
              <a:rPr lang="es-MX" sz="1400"/>
              <a:t>www.geindustrial.com</a:t>
            </a:r>
            <a:endParaRPr lang="es-ES" sz="1400"/>
          </a:p>
        </p:txBody>
      </p:sp>
      <p:pic>
        <p:nvPicPr>
          <p:cNvPr id="7" name="Picture 9" descr="CFD High Speed Differential Relay"/>
          <p:cNvPicPr>
            <a:picLocks noChangeAspect="1" noChangeArrowheads="1"/>
          </p:cNvPicPr>
          <p:nvPr/>
        </p:nvPicPr>
        <p:blipFill>
          <a:blip r:embed="rId3"/>
          <a:srcRect/>
          <a:stretch>
            <a:fillRect/>
          </a:stretch>
        </p:blipFill>
        <p:spPr bwMode="auto">
          <a:xfrm>
            <a:off x="0" y="1571625"/>
            <a:ext cx="1457325" cy="1714500"/>
          </a:xfrm>
          <a:prstGeom prst="rect">
            <a:avLst/>
          </a:prstGeom>
          <a:noFill/>
          <a:ln w="9525">
            <a:noFill/>
            <a:miter lim="800000"/>
            <a:headEnd/>
            <a:tailEnd/>
          </a:ln>
        </p:spPr>
      </p:pic>
      <p:sp>
        <p:nvSpPr>
          <p:cNvPr id="8" name="Text Box 10"/>
          <p:cNvSpPr txBox="1">
            <a:spLocks noChangeArrowheads="1"/>
          </p:cNvSpPr>
          <p:nvPr/>
        </p:nvSpPr>
        <p:spPr bwMode="auto">
          <a:xfrm>
            <a:off x="0" y="3286125"/>
            <a:ext cx="3070225" cy="304800"/>
          </a:xfrm>
          <a:prstGeom prst="rect">
            <a:avLst/>
          </a:prstGeom>
          <a:noFill/>
          <a:ln w="9525">
            <a:noFill/>
            <a:miter lim="800000"/>
            <a:headEnd/>
            <a:tailEnd/>
          </a:ln>
        </p:spPr>
        <p:txBody>
          <a:bodyPr wrap="none">
            <a:spAutoFit/>
          </a:bodyPr>
          <a:lstStyle/>
          <a:p>
            <a:r>
              <a:rPr lang="es-ES" sz="1400" b="1"/>
              <a:t>CFD High Speed Differential Relay</a:t>
            </a:r>
          </a:p>
        </p:txBody>
      </p:sp>
      <p:sp>
        <p:nvSpPr>
          <p:cNvPr id="9" name="Text Box 11"/>
          <p:cNvSpPr txBox="1">
            <a:spLocks noChangeArrowheads="1"/>
          </p:cNvSpPr>
          <p:nvPr/>
        </p:nvSpPr>
        <p:spPr bwMode="auto">
          <a:xfrm>
            <a:off x="0" y="6553200"/>
            <a:ext cx="3043238" cy="304800"/>
          </a:xfrm>
          <a:prstGeom prst="rect">
            <a:avLst/>
          </a:prstGeom>
          <a:noFill/>
          <a:ln w="9525">
            <a:noFill/>
            <a:miter lim="800000"/>
            <a:headEnd/>
            <a:tailEnd/>
          </a:ln>
        </p:spPr>
        <p:txBody>
          <a:bodyPr wrap="none">
            <a:spAutoFit/>
          </a:bodyPr>
          <a:lstStyle/>
          <a:p>
            <a:r>
              <a:rPr lang="es-ES" sz="1400" b="1"/>
              <a:t>IBC Directional Overcurrent Relay</a:t>
            </a:r>
          </a:p>
        </p:txBody>
      </p:sp>
      <p:sp>
        <p:nvSpPr>
          <p:cNvPr id="10" name="16 CuadroTexto"/>
          <p:cNvSpPr txBox="1">
            <a:spLocks noChangeArrowheads="1"/>
          </p:cNvSpPr>
          <p:nvPr/>
        </p:nvSpPr>
        <p:spPr bwMode="auto">
          <a:xfrm>
            <a:off x="0" y="1214438"/>
            <a:ext cx="3554413" cy="461962"/>
          </a:xfrm>
          <a:prstGeom prst="rect">
            <a:avLst/>
          </a:prstGeom>
          <a:noFill/>
          <a:ln w="9525">
            <a:noFill/>
            <a:miter lim="800000"/>
            <a:headEnd/>
            <a:tailEnd/>
          </a:ln>
        </p:spPr>
        <p:txBody>
          <a:bodyPr wrap="none">
            <a:spAutoFit/>
          </a:bodyPr>
          <a:lstStyle/>
          <a:p>
            <a:r>
              <a:rPr lang="es-ES"/>
              <a:t>ELECTRO MECANICAS</a:t>
            </a:r>
          </a:p>
        </p:txBody>
      </p:sp>
      <p:sp>
        <p:nvSpPr>
          <p:cNvPr id="11" name="17 CuadroTexto"/>
          <p:cNvSpPr txBox="1">
            <a:spLocks noChangeArrowheads="1"/>
          </p:cNvSpPr>
          <p:nvPr/>
        </p:nvSpPr>
        <p:spPr bwMode="auto">
          <a:xfrm>
            <a:off x="1857375" y="1714500"/>
            <a:ext cx="5768975" cy="461963"/>
          </a:xfrm>
          <a:prstGeom prst="rect">
            <a:avLst/>
          </a:prstGeom>
          <a:noFill/>
          <a:ln w="9525">
            <a:noFill/>
            <a:miter lim="800000"/>
            <a:headEnd/>
            <a:tailEnd/>
          </a:ln>
        </p:spPr>
        <p:txBody>
          <a:bodyPr wrap="none">
            <a:spAutoFit/>
          </a:bodyPr>
          <a:lstStyle/>
          <a:p>
            <a:r>
              <a:rPr lang="es-ES">
                <a:solidFill>
                  <a:srgbClr val="FFFF00"/>
                </a:solidFill>
              </a:rPr>
              <a:t>1.- ATRACCIÓN ELECTROMAGNETICA</a:t>
            </a:r>
          </a:p>
        </p:txBody>
      </p:sp>
      <p:sp>
        <p:nvSpPr>
          <p:cNvPr id="12" name="18 CuadroTexto"/>
          <p:cNvSpPr txBox="1">
            <a:spLocks noChangeArrowheads="1"/>
          </p:cNvSpPr>
          <p:nvPr/>
        </p:nvSpPr>
        <p:spPr bwMode="auto">
          <a:xfrm>
            <a:off x="2143125" y="3643313"/>
            <a:ext cx="5741988" cy="461962"/>
          </a:xfrm>
          <a:prstGeom prst="rect">
            <a:avLst/>
          </a:prstGeom>
          <a:noFill/>
          <a:ln w="9525">
            <a:noFill/>
            <a:miter lim="800000"/>
            <a:headEnd/>
            <a:tailEnd/>
          </a:ln>
        </p:spPr>
        <p:txBody>
          <a:bodyPr wrap="none">
            <a:spAutoFit/>
          </a:bodyPr>
          <a:lstStyle/>
          <a:p>
            <a:r>
              <a:rPr lang="es-ES">
                <a:solidFill>
                  <a:srgbClr val="FFFF00"/>
                </a:solidFill>
              </a:rPr>
              <a:t>2.- INDUCCIÓN ELECTROMAGNETICA</a:t>
            </a:r>
          </a:p>
        </p:txBody>
      </p:sp>
      <p:pic>
        <p:nvPicPr>
          <p:cNvPr id="13" name="Picture 24" descr="4-6"/>
          <p:cNvPicPr>
            <a:picLocks noChangeAspect="1" noChangeArrowheads="1"/>
          </p:cNvPicPr>
          <p:nvPr/>
        </p:nvPicPr>
        <p:blipFill>
          <a:blip r:embed="rId4"/>
          <a:srcRect/>
          <a:stretch>
            <a:fillRect/>
          </a:stretch>
        </p:blipFill>
        <p:spPr bwMode="auto">
          <a:xfrm>
            <a:off x="6429375" y="2214563"/>
            <a:ext cx="2714625" cy="1357312"/>
          </a:xfrm>
          <a:prstGeom prst="rect">
            <a:avLst/>
          </a:prstGeom>
          <a:noFill/>
          <a:ln w="9525">
            <a:noFill/>
            <a:miter lim="800000"/>
            <a:headEnd/>
            <a:tailEnd/>
          </a:ln>
        </p:spPr>
      </p:pic>
      <p:pic>
        <p:nvPicPr>
          <p:cNvPr id="14" name="Picture 22" descr="4-3"/>
          <p:cNvPicPr>
            <a:picLocks noChangeAspect="1" noChangeArrowheads="1"/>
          </p:cNvPicPr>
          <p:nvPr/>
        </p:nvPicPr>
        <p:blipFill>
          <a:blip r:embed="rId5"/>
          <a:srcRect/>
          <a:stretch>
            <a:fillRect/>
          </a:stretch>
        </p:blipFill>
        <p:spPr bwMode="auto">
          <a:xfrm>
            <a:off x="3786188" y="2214563"/>
            <a:ext cx="2143125" cy="1285875"/>
          </a:xfrm>
          <a:prstGeom prst="rect">
            <a:avLst/>
          </a:prstGeom>
          <a:noFill/>
          <a:ln w="9525">
            <a:noFill/>
            <a:miter lim="800000"/>
            <a:headEnd/>
            <a:tailEnd/>
          </a:ln>
        </p:spPr>
      </p:pic>
      <p:pic>
        <p:nvPicPr>
          <p:cNvPr id="15" name="Picture 30" descr="4-14"/>
          <p:cNvPicPr>
            <a:picLocks noChangeAspect="1" noChangeArrowheads="1"/>
          </p:cNvPicPr>
          <p:nvPr/>
        </p:nvPicPr>
        <p:blipFill>
          <a:blip r:embed="rId6"/>
          <a:srcRect/>
          <a:stretch>
            <a:fillRect/>
          </a:stretch>
        </p:blipFill>
        <p:spPr bwMode="auto">
          <a:xfrm>
            <a:off x="4071938" y="4286250"/>
            <a:ext cx="2214562" cy="1714500"/>
          </a:xfrm>
          <a:prstGeom prst="rect">
            <a:avLst/>
          </a:prstGeom>
          <a:noFill/>
          <a:ln w="9525">
            <a:noFill/>
            <a:miter lim="800000"/>
            <a:headEnd/>
            <a:tailEnd/>
          </a:ln>
        </p:spPr>
      </p:pic>
      <p:pic>
        <p:nvPicPr>
          <p:cNvPr id="16" name="Picture 27" descr="4-11"/>
          <p:cNvPicPr>
            <a:picLocks noChangeAspect="1" noChangeArrowheads="1"/>
          </p:cNvPicPr>
          <p:nvPr/>
        </p:nvPicPr>
        <p:blipFill>
          <a:blip r:embed="rId7"/>
          <a:srcRect/>
          <a:stretch>
            <a:fillRect/>
          </a:stretch>
        </p:blipFill>
        <p:spPr bwMode="auto">
          <a:xfrm>
            <a:off x="1928813" y="4286250"/>
            <a:ext cx="2000250" cy="1600200"/>
          </a:xfrm>
          <a:prstGeom prst="rect">
            <a:avLst/>
          </a:prstGeom>
          <a:noFill/>
          <a:ln w="9525">
            <a:noFill/>
            <a:miter lim="800000"/>
            <a:headEnd/>
            <a:tailEnd/>
          </a:ln>
        </p:spPr>
      </p:pic>
      <p:pic>
        <p:nvPicPr>
          <p:cNvPr id="17" name="Picture 31" descr="4-15"/>
          <p:cNvPicPr>
            <a:picLocks noChangeAspect="1" noChangeArrowheads="1"/>
          </p:cNvPicPr>
          <p:nvPr/>
        </p:nvPicPr>
        <p:blipFill>
          <a:blip r:embed="rId8"/>
          <a:srcRect/>
          <a:stretch>
            <a:fillRect/>
          </a:stretch>
        </p:blipFill>
        <p:spPr bwMode="auto">
          <a:xfrm>
            <a:off x="6429375" y="4286250"/>
            <a:ext cx="2714625" cy="20716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 name="Rectangle 3"/>
          <p:cNvSpPr>
            <a:spLocks noChangeArrowheads="1"/>
          </p:cNvSpPr>
          <p:nvPr/>
        </p:nvSpPr>
        <p:spPr bwMode="auto">
          <a:xfrm>
            <a:off x="1976438" y="990600"/>
            <a:ext cx="5249862"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TIPOS DE PROTECCIONES ELECTRICAS </a:t>
            </a:r>
            <a:endParaRPr lang="es-ES" sz="2000">
              <a:latin typeface="Times New Roman" pitchFamily="18" charset="0"/>
            </a:endParaRPr>
          </a:p>
        </p:txBody>
      </p:sp>
      <p:pic>
        <p:nvPicPr>
          <p:cNvPr id="5" name="Picture 13" descr="BUS1000/2000 Bus Bar Protection"/>
          <p:cNvPicPr>
            <a:picLocks noChangeAspect="1" noChangeArrowheads="1"/>
          </p:cNvPicPr>
          <p:nvPr/>
        </p:nvPicPr>
        <p:blipFill>
          <a:blip r:embed="rId2"/>
          <a:srcRect/>
          <a:stretch>
            <a:fillRect/>
          </a:stretch>
        </p:blipFill>
        <p:spPr bwMode="auto">
          <a:xfrm>
            <a:off x="214313" y="2000250"/>
            <a:ext cx="1905000" cy="1466850"/>
          </a:xfrm>
          <a:prstGeom prst="rect">
            <a:avLst/>
          </a:prstGeom>
          <a:noFill/>
          <a:ln w="9525">
            <a:noFill/>
            <a:miter lim="800000"/>
            <a:headEnd/>
            <a:tailEnd/>
          </a:ln>
        </p:spPr>
      </p:pic>
      <p:sp>
        <p:nvSpPr>
          <p:cNvPr id="6" name="Text Box 14"/>
          <p:cNvSpPr txBox="1">
            <a:spLocks noChangeArrowheads="1"/>
          </p:cNvSpPr>
          <p:nvPr/>
        </p:nvSpPr>
        <p:spPr bwMode="auto">
          <a:xfrm>
            <a:off x="0" y="3429000"/>
            <a:ext cx="3052763" cy="304800"/>
          </a:xfrm>
          <a:prstGeom prst="rect">
            <a:avLst/>
          </a:prstGeom>
          <a:noFill/>
          <a:ln w="9525">
            <a:noFill/>
            <a:miter lim="800000"/>
            <a:headEnd/>
            <a:tailEnd/>
          </a:ln>
        </p:spPr>
        <p:txBody>
          <a:bodyPr wrap="none">
            <a:spAutoFit/>
          </a:bodyPr>
          <a:lstStyle/>
          <a:p>
            <a:r>
              <a:rPr lang="es-ES" sz="1400" b="1"/>
              <a:t>BUS1000/2000 Bus Bar Protection</a:t>
            </a:r>
          </a:p>
        </p:txBody>
      </p:sp>
      <p:sp>
        <p:nvSpPr>
          <p:cNvPr id="7" name="15 CuadroTexto"/>
          <p:cNvSpPr txBox="1">
            <a:spLocks noChangeArrowheads="1"/>
          </p:cNvSpPr>
          <p:nvPr/>
        </p:nvSpPr>
        <p:spPr bwMode="auto">
          <a:xfrm>
            <a:off x="0" y="1428750"/>
            <a:ext cx="3392488" cy="461963"/>
          </a:xfrm>
          <a:prstGeom prst="rect">
            <a:avLst/>
          </a:prstGeom>
          <a:noFill/>
          <a:ln w="9525">
            <a:noFill/>
            <a:miter lim="800000"/>
            <a:headEnd/>
            <a:tailEnd/>
          </a:ln>
        </p:spPr>
        <p:txBody>
          <a:bodyPr wrap="none">
            <a:spAutoFit/>
          </a:bodyPr>
          <a:lstStyle/>
          <a:p>
            <a:r>
              <a:rPr lang="es-ES"/>
              <a:t>ANALOGO-DIGITALES</a:t>
            </a:r>
          </a:p>
        </p:txBody>
      </p:sp>
      <p:pic>
        <p:nvPicPr>
          <p:cNvPr id="8" name="Picture 304"/>
          <p:cNvPicPr>
            <a:picLocks noChangeAspect="1" noChangeArrowheads="1"/>
          </p:cNvPicPr>
          <p:nvPr/>
        </p:nvPicPr>
        <p:blipFill>
          <a:blip r:embed="rId3"/>
          <a:srcRect/>
          <a:stretch>
            <a:fillRect/>
          </a:stretch>
        </p:blipFill>
        <p:spPr bwMode="auto">
          <a:xfrm>
            <a:off x="3214688" y="1857375"/>
            <a:ext cx="5486400" cy="1925638"/>
          </a:xfrm>
          <a:prstGeom prst="rect">
            <a:avLst/>
          </a:prstGeom>
          <a:noFill/>
          <a:ln w="9525">
            <a:noFill/>
            <a:miter lim="800000"/>
            <a:headEnd/>
            <a:tailEnd/>
          </a:ln>
        </p:spPr>
      </p:pic>
      <p:sp>
        <p:nvSpPr>
          <p:cNvPr id="9" name="18 Rectángulo"/>
          <p:cNvSpPr>
            <a:spLocks noChangeArrowheads="1"/>
          </p:cNvSpPr>
          <p:nvPr/>
        </p:nvSpPr>
        <p:spPr bwMode="auto">
          <a:xfrm>
            <a:off x="1357313" y="4214813"/>
            <a:ext cx="7286625" cy="2308225"/>
          </a:xfrm>
          <a:prstGeom prst="rect">
            <a:avLst/>
          </a:prstGeom>
          <a:noFill/>
          <a:ln w="9525">
            <a:noFill/>
            <a:miter lim="800000"/>
            <a:headEnd/>
            <a:tailEnd/>
          </a:ln>
        </p:spPr>
        <p:txBody>
          <a:bodyPr>
            <a:spAutoFit/>
          </a:bodyPr>
          <a:lstStyle/>
          <a:p>
            <a:r>
              <a:rPr lang="es-ES">
                <a:solidFill>
                  <a:srgbClr val="FFFF00"/>
                </a:solidFill>
              </a:rPr>
              <a:t>Los integradores y/o derivadores usan elementos analógicos como resistencias, inductancias y capacitancias,  y digitales como amplificadores operacionales, contadores análogo digital, flip-flops y transistores, para procesar la señal y ejecutar las funciones de alarma, disparo, y ajustes.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 name="Rectangle 3"/>
          <p:cNvSpPr>
            <a:spLocks noChangeArrowheads="1"/>
          </p:cNvSpPr>
          <p:nvPr/>
        </p:nvSpPr>
        <p:spPr bwMode="auto">
          <a:xfrm>
            <a:off x="2000250" y="785813"/>
            <a:ext cx="5249863"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TIPOS DE PROTECCIONES ELECTRICAS </a:t>
            </a:r>
            <a:endParaRPr lang="es-ES" sz="2000">
              <a:latin typeface="Times New Roman" pitchFamily="18" charset="0"/>
            </a:endParaRPr>
          </a:p>
        </p:txBody>
      </p:sp>
      <p:pic>
        <p:nvPicPr>
          <p:cNvPr id="5" name="Picture 16" descr="DMS Digital Multifunction System"/>
          <p:cNvPicPr>
            <a:picLocks noChangeAspect="1" noChangeArrowheads="1"/>
          </p:cNvPicPr>
          <p:nvPr/>
        </p:nvPicPr>
        <p:blipFill>
          <a:blip r:embed="rId2"/>
          <a:srcRect/>
          <a:stretch>
            <a:fillRect/>
          </a:stretch>
        </p:blipFill>
        <p:spPr bwMode="auto">
          <a:xfrm>
            <a:off x="5429250" y="1285875"/>
            <a:ext cx="3095625" cy="1316038"/>
          </a:xfrm>
          <a:prstGeom prst="rect">
            <a:avLst/>
          </a:prstGeom>
          <a:noFill/>
          <a:ln w="9525">
            <a:noFill/>
            <a:miter lim="800000"/>
            <a:headEnd/>
            <a:tailEnd/>
          </a:ln>
        </p:spPr>
      </p:pic>
      <p:sp>
        <p:nvSpPr>
          <p:cNvPr id="6" name="Text Box 17"/>
          <p:cNvSpPr txBox="1">
            <a:spLocks noChangeArrowheads="1"/>
          </p:cNvSpPr>
          <p:nvPr/>
        </p:nvSpPr>
        <p:spPr bwMode="auto">
          <a:xfrm>
            <a:off x="0" y="1571625"/>
            <a:ext cx="5341938" cy="954088"/>
          </a:xfrm>
          <a:prstGeom prst="rect">
            <a:avLst/>
          </a:prstGeom>
          <a:noFill/>
          <a:ln w="9525">
            <a:noFill/>
            <a:miter lim="800000"/>
            <a:headEnd/>
            <a:tailEnd/>
          </a:ln>
        </p:spPr>
        <p:txBody>
          <a:bodyPr>
            <a:spAutoFit/>
          </a:bodyPr>
          <a:lstStyle/>
          <a:p>
            <a:r>
              <a:rPr lang="es-ES" sz="1400" b="1"/>
              <a:t>DMS Digital Multifunction System</a:t>
            </a:r>
          </a:p>
          <a:p>
            <a:r>
              <a:rPr lang="es-ES" sz="1400" b="1"/>
              <a:t>The DMS Feeder Management System is a microprocessor based multifunction protection, control, and measurement unit part of GE's DDS Product Family</a:t>
            </a:r>
            <a:r>
              <a:rPr lang="es-ES" sz="1400"/>
              <a:t> </a:t>
            </a:r>
          </a:p>
        </p:txBody>
      </p:sp>
      <p:sp>
        <p:nvSpPr>
          <p:cNvPr id="7" name="14 CuadroTexto"/>
          <p:cNvSpPr txBox="1">
            <a:spLocks noChangeArrowheads="1"/>
          </p:cNvSpPr>
          <p:nvPr/>
        </p:nvSpPr>
        <p:spPr bwMode="auto">
          <a:xfrm>
            <a:off x="357188" y="1143000"/>
            <a:ext cx="1801812" cy="461963"/>
          </a:xfrm>
          <a:prstGeom prst="rect">
            <a:avLst/>
          </a:prstGeom>
          <a:noFill/>
          <a:ln w="9525">
            <a:noFill/>
            <a:miter lim="800000"/>
            <a:headEnd/>
            <a:tailEnd/>
          </a:ln>
        </p:spPr>
        <p:txBody>
          <a:bodyPr wrap="none">
            <a:spAutoFit/>
          </a:bodyPr>
          <a:lstStyle/>
          <a:p>
            <a:r>
              <a:rPr lang="es-ES" b="1"/>
              <a:t>DIGITALES</a:t>
            </a:r>
          </a:p>
        </p:txBody>
      </p:sp>
      <p:pic>
        <p:nvPicPr>
          <p:cNvPr id="8" name="Picture 305"/>
          <p:cNvPicPr>
            <a:picLocks noChangeAspect="1" noChangeArrowheads="1"/>
          </p:cNvPicPr>
          <p:nvPr/>
        </p:nvPicPr>
        <p:blipFill>
          <a:blip r:embed="rId3"/>
          <a:srcRect/>
          <a:stretch>
            <a:fillRect/>
          </a:stretch>
        </p:blipFill>
        <p:spPr bwMode="auto">
          <a:xfrm>
            <a:off x="3571875" y="2786063"/>
            <a:ext cx="5572125" cy="4071937"/>
          </a:xfrm>
          <a:prstGeom prst="rect">
            <a:avLst/>
          </a:prstGeom>
          <a:noFill/>
          <a:ln w="9525">
            <a:noFill/>
            <a:miter lim="800000"/>
            <a:headEnd/>
            <a:tailEnd/>
          </a:ln>
        </p:spPr>
      </p:pic>
      <p:sp>
        <p:nvSpPr>
          <p:cNvPr id="9" name="10 CuadroTexto"/>
          <p:cNvSpPr txBox="1">
            <a:spLocks noChangeArrowheads="1"/>
          </p:cNvSpPr>
          <p:nvPr/>
        </p:nvSpPr>
        <p:spPr bwMode="auto">
          <a:xfrm>
            <a:off x="0" y="2571750"/>
            <a:ext cx="3500438" cy="1200150"/>
          </a:xfrm>
          <a:prstGeom prst="rect">
            <a:avLst/>
          </a:prstGeom>
          <a:noFill/>
          <a:ln w="9525">
            <a:noFill/>
            <a:miter lim="800000"/>
            <a:headEnd/>
            <a:tailEnd/>
          </a:ln>
        </p:spPr>
        <p:txBody>
          <a:bodyPr>
            <a:spAutoFit/>
          </a:bodyPr>
          <a:lstStyle/>
          <a:p>
            <a:r>
              <a:rPr lang="es-ES">
                <a:solidFill>
                  <a:srgbClr val="FFFF00"/>
                </a:solidFill>
              </a:rPr>
              <a:t>Filtros anti-aleasing</a:t>
            </a:r>
          </a:p>
          <a:p>
            <a:r>
              <a:rPr lang="es-ES">
                <a:solidFill>
                  <a:srgbClr val="FFFF00"/>
                </a:solidFill>
              </a:rPr>
              <a:t> eliminan harmónicas de orden superior </a:t>
            </a:r>
          </a:p>
        </p:txBody>
      </p:sp>
      <p:sp>
        <p:nvSpPr>
          <p:cNvPr id="10" name="11 CuadroTexto"/>
          <p:cNvSpPr txBox="1">
            <a:spLocks noChangeArrowheads="1"/>
          </p:cNvSpPr>
          <p:nvPr/>
        </p:nvSpPr>
        <p:spPr bwMode="auto">
          <a:xfrm>
            <a:off x="0" y="3811588"/>
            <a:ext cx="3500438" cy="3046412"/>
          </a:xfrm>
          <a:prstGeom prst="rect">
            <a:avLst/>
          </a:prstGeom>
          <a:noFill/>
          <a:ln w="9525">
            <a:noFill/>
            <a:miter lim="800000"/>
            <a:headEnd/>
            <a:tailEnd/>
          </a:ln>
        </p:spPr>
        <p:txBody>
          <a:bodyPr>
            <a:spAutoFit/>
          </a:bodyPr>
          <a:lstStyle/>
          <a:p>
            <a:r>
              <a:rPr lang="es-ES">
                <a:solidFill>
                  <a:srgbClr val="FF3300"/>
                </a:solidFill>
              </a:rPr>
              <a:t>Muestreadas por medio de convertidores </a:t>
            </a:r>
          </a:p>
          <a:p>
            <a:r>
              <a:rPr lang="es-ES">
                <a:solidFill>
                  <a:srgbClr val="FF3300"/>
                </a:solidFill>
              </a:rPr>
              <a:t>analógicos -digitales;</a:t>
            </a:r>
          </a:p>
          <a:p>
            <a:r>
              <a:rPr lang="es-ES">
                <a:solidFill>
                  <a:srgbClr val="FF3300"/>
                </a:solidFill>
              </a:rPr>
              <a:t>se produce la </a:t>
            </a:r>
          </a:p>
          <a:p>
            <a:r>
              <a:rPr lang="es-ES">
                <a:solidFill>
                  <a:srgbClr val="FF3300"/>
                </a:solidFill>
              </a:rPr>
              <a:t>conversión de  </a:t>
            </a:r>
          </a:p>
          <a:p>
            <a:r>
              <a:rPr lang="es-ES">
                <a:solidFill>
                  <a:srgbClr val="FF3300"/>
                </a:solidFill>
              </a:rPr>
              <a:t>señales analógicas </a:t>
            </a:r>
          </a:p>
          <a:p>
            <a:r>
              <a:rPr lang="es-ES">
                <a:solidFill>
                  <a:srgbClr val="FF3300"/>
                </a:solidFill>
              </a:rPr>
              <a:t>continuas a valores </a:t>
            </a:r>
          </a:p>
          <a:p>
            <a:r>
              <a:rPr lang="es-ES">
                <a:solidFill>
                  <a:srgbClr val="FF3300"/>
                </a:solidFill>
              </a:rPr>
              <a:t>numéricos digitales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35843" name="Rectangle 3"/>
          <p:cNvSpPr>
            <a:spLocks noChangeArrowheads="1"/>
          </p:cNvSpPr>
          <p:nvPr/>
        </p:nvSpPr>
        <p:spPr bwMode="auto">
          <a:xfrm>
            <a:off x="1266825" y="990600"/>
            <a:ext cx="66611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CLASIFICACION DE LAS PROTECCIONES DE SEP’s </a:t>
            </a:r>
            <a:endParaRPr lang="es-ES" sz="2000">
              <a:latin typeface="Times New Roman" pitchFamily="18" charset="0"/>
            </a:endParaRPr>
          </a:p>
        </p:txBody>
      </p:sp>
      <p:sp>
        <p:nvSpPr>
          <p:cNvPr id="35846" name="Text Box 6"/>
          <p:cNvSpPr txBox="1">
            <a:spLocks noChangeArrowheads="1"/>
          </p:cNvSpPr>
          <p:nvPr/>
        </p:nvSpPr>
        <p:spPr bwMode="auto">
          <a:xfrm>
            <a:off x="228600" y="1447800"/>
            <a:ext cx="3536950" cy="366713"/>
          </a:xfrm>
          <a:prstGeom prst="rect">
            <a:avLst/>
          </a:prstGeom>
          <a:noFill/>
          <a:ln w="9525">
            <a:noFill/>
            <a:miter lim="800000"/>
            <a:headEnd/>
            <a:tailEnd/>
          </a:ln>
        </p:spPr>
        <p:txBody>
          <a:bodyPr wrap="none">
            <a:spAutoFit/>
          </a:bodyPr>
          <a:lstStyle/>
          <a:p>
            <a:r>
              <a:rPr lang="es-ES_tradnl" sz="1800" b="1">
                <a:solidFill>
                  <a:srgbClr val="33CC33"/>
                </a:solidFill>
              </a:rPr>
              <a:t>POR SU SEÑAL DE ENTRADA:</a:t>
            </a:r>
            <a:endParaRPr lang="es-ES" sz="1800">
              <a:solidFill>
                <a:srgbClr val="33CC33"/>
              </a:solidFill>
            </a:endParaRPr>
          </a:p>
        </p:txBody>
      </p:sp>
      <p:grpSp>
        <p:nvGrpSpPr>
          <p:cNvPr id="2" name="Group 18"/>
          <p:cNvGrpSpPr>
            <a:grpSpLocks/>
          </p:cNvGrpSpPr>
          <p:nvPr/>
        </p:nvGrpSpPr>
        <p:grpSpPr bwMode="auto">
          <a:xfrm>
            <a:off x="457200" y="1828800"/>
            <a:ext cx="2393950" cy="1708150"/>
            <a:chOff x="288" y="1824"/>
            <a:chExt cx="1508" cy="1076"/>
          </a:xfrm>
        </p:grpSpPr>
        <p:sp>
          <p:nvSpPr>
            <p:cNvPr id="31759" name="Text Box 7"/>
            <p:cNvSpPr txBox="1">
              <a:spLocks noChangeArrowheads="1"/>
            </p:cNvSpPr>
            <p:nvPr/>
          </p:nvSpPr>
          <p:spPr bwMode="auto">
            <a:xfrm>
              <a:off x="288" y="1824"/>
              <a:ext cx="1508" cy="577"/>
            </a:xfrm>
            <a:prstGeom prst="rect">
              <a:avLst/>
            </a:prstGeom>
            <a:noFill/>
            <a:ln w="9525">
              <a:noFill/>
              <a:miter lim="800000"/>
              <a:headEnd/>
              <a:tailEnd/>
            </a:ln>
          </p:spPr>
          <p:txBody>
            <a:bodyPr wrap="none">
              <a:spAutoFit/>
            </a:bodyPr>
            <a:lstStyle/>
            <a:p>
              <a:pPr marL="457200" indent="-457200">
                <a:buFontTx/>
                <a:buAutoNum type="alphaUcParenR"/>
              </a:pPr>
              <a:r>
                <a:rPr lang="es-ES_tradnl" sz="1800" b="1"/>
                <a:t>CORRIENTE</a:t>
              </a:r>
            </a:p>
            <a:p>
              <a:pPr marL="457200" indent="-457200">
                <a:buFontTx/>
                <a:buAutoNum type="alphaUcParenR"/>
              </a:pPr>
              <a:r>
                <a:rPr lang="es-ES_tradnl" sz="1800" b="1"/>
                <a:t>VOLTAJE</a:t>
              </a:r>
            </a:p>
            <a:p>
              <a:pPr marL="457200" indent="-457200">
                <a:buFontTx/>
                <a:buAutoNum type="alphaUcParenR"/>
              </a:pPr>
              <a:r>
                <a:rPr lang="es-ES_tradnl" sz="1800" b="1"/>
                <a:t>TEMPERATURA</a:t>
              </a:r>
              <a:endParaRPr lang="es-ES" sz="1800" b="1"/>
            </a:p>
          </p:txBody>
        </p:sp>
        <p:sp>
          <p:nvSpPr>
            <p:cNvPr id="31760" name="Text Box 8"/>
            <p:cNvSpPr txBox="1">
              <a:spLocks noChangeArrowheads="1"/>
            </p:cNvSpPr>
            <p:nvPr/>
          </p:nvSpPr>
          <p:spPr bwMode="auto">
            <a:xfrm>
              <a:off x="288" y="2304"/>
              <a:ext cx="1348" cy="596"/>
            </a:xfrm>
            <a:prstGeom prst="rect">
              <a:avLst/>
            </a:prstGeom>
            <a:noFill/>
            <a:ln w="9525">
              <a:noFill/>
              <a:miter lim="800000"/>
              <a:headEnd/>
              <a:tailEnd/>
            </a:ln>
          </p:spPr>
          <p:txBody>
            <a:bodyPr wrap="none">
              <a:spAutoFit/>
            </a:bodyPr>
            <a:lstStyle/>
            <a:p>
              <a:pPr marL="457200" indent="-457200"/>
              <a:r>
                <a:rPr lang="es-ES_tradnl" sz="2000" b="1"/>
                <a:t>D)  </a:t>
              </a:r>
              <a:r>
                <a:rPr lang="es-ES_tradnl" sz="1800" b="1"/>
                <a:t>PRESION</a:t>
              </a:r>
            </a:p>
            <a:p>
              <a:pPr marL="457200" indent="-457200">
                <a:buFontTx/>
                <a:buAutoNum type="alphaUcParenR" startAt="5"/>
              </a:pPr>
              <a:r>
                <a:rPr lang="es-ES_tradnl" sz="1800" b="1"/>
                <a:t>FRECUENCIA</a:t>
              </a:r>
            </a:p>
            <a:p>
              <a:pPr marL="457200" indent="-457200">
                <a:buFontTx/>
                <a:buAutoNum type="alphaUcParenR" startAt="5"/>
              </a:pPr>
              <a:r>
                <a:rPr lang="es-ES_tradnl" sz="1800" b="1"/>
                <a:t>POTENCIA</a:t>
              </a:r>
              <a:endParaRPr lang="es-ES" sz="1800" b="1"/>
            </a:p>
          </p:txBody>
        </p:sp>
      </p:grpSp>
      <p:sp>
        <p:nvSpPr>
          <p:cNvPr id="35849" name="Text Box 9"/>
          <p:cNvSpPr txBox="1">
            <a:spLocks noChangeArrowheads="1"/>
          </p:cNvSpPr>
          <p:nvPr/>
        </p:nvSpPr>
        <p:spPr bwMode="auto">
          <a:xfrm>
            <a:off x="228600" y="4419600"/>
            <a:ext cx="4197350" cy="366713"/>
          </a:xfrm>
          <a:prstGeom prst="rect">
            <a:avLst/>
          </a:prstGeom>
          <a:noFill/>
          <a:ln w="9525">
            <a:noFill/>
            <a:miter lim="800000"/>
            <a:headEnd/>
            <a:tailEnd/>
          </a:ln>
        </p:spPr>
        <p:txBody>
          <a:bodyPr wrap="none">
            <a:spAutoFit/>
          </a:bodyPr>
          <a:lstStyle/>
          <a:p>
            <a:r>
              <a:rPr lang="es-ES_tradnl" sz="1800" b="1">
                <a:solidFill>
                  <a:schemeClr val="accent2"/>
                </a:solidFill>
              </a:rPr>
              <a:t>POR SU PRINCIPIO DE OPERACION:</a:t>
            </a:r>
            <a:endParaRPr lang="es-ES" sz="1800">
              <a:solidFill>
                <a:schemeClr val="accent2"/>
              </a:solidFill>
            </a:endParaRPr>
          </a:p>
        </p:txBody>
      </p:sp>
      <p:sp>
        <p:nvSpPr>
          <p:cNvPr id="35850" name="Text Box 10"/>
          <p:cNvSpPr txBox="1">
            <a:spLocks noChangeArrowheads="1"/>
          </p:cNvSpPr>
          <p:nvPr/>
        </p:nvSpPr>
        <p:spPr bwMode="auto">
          <a:xfrm>
            <a:off x="4343400" y="2057400"/>
            <a:ext cx="4044950" cy="2289175"/>
          </a:xfrm>
          <a:prstGeom prst="rect">
            <a:avLst/>
          </a:prstGeom>
          <a:noFill/>
          <a:ln w="9525">
            <a:noFill/>
            <a:miter lim="800000"/>
            <a:headEnd/>
            <a:tailEnd/>
          </a:ln>
        </p:spPr>
        <p:txBody>
          <a:bodyPr wrap="none">
            <a:spAutoFit/>
          </a:bodyPr>
          <a:lstStyle/>
          <a:p>
            <a:pPr marL="457200" indent="-457200">
              <a:buFontTx/>
              <a:buAutoNum type="alphaUcParenR"/>
            </a:pPr>
            <a:r>
              <a:rPr lang="es-ES_tradnl" sz="1800" b="1"/>
              <a:t>TIEMPO DEFINIDO</a:t>
            </a:r>
          </a:p>
          <a:p>
            <a:pPr marL="457200" indent="-457200">
              <a:buFontTx/>
              <a:buAutoNum type="alphaUcParenR"/>
            </a:pPr>
            <a:r>
              <a:rPr lang="es-ES_tradnl" sz="1800" b="1"/>
              <a:t>TIEMPO INVERSO</a:t>
            </a:r>
          </a:p>
          <a:p>
            <a:pPr marL="457200" indent="-457200">
              <a:buFontTx/>
              <a:buAutoNum type="alphaUcParenR"/>
            </a:pPr>
            <a:r>
              <a:rPr lang="es-ES_tradnl" sz="1800" b="1"/>
              <a:t>DIRECCIONAL </a:t>
            </a:r>
          </a:p>
          <a:p>
            <a:pPr marL="457200" indent="-457200">
              <a:buFontTx/>
              <a:buAutoNum type="alphaUcParenR"/>
            </a:pPr>
            <a:r>
              <a:rPr lang="es-ES_tradnl" sz="1800" b="1"/>
              <a:t>BAJO/ALTO VOLTAJE</a:t>
            </a:r>
          </a:p>
          <a:p>
            <a:pPr marL="457200" indent="-457200">
              <a:buFontTx/>
              <a:buAutoNum type="alphaUcParenR"/>
            </a:pPr>
            <a:r>
              <a:rPr lang="es-ES_tradnl" sz="1800" b="1"/>
              <a:t>COMPARACION DE FASE</a:t>
            </a:r>
          </a:p>
          <a:p>
            <a:pPr marL="457200" indent="-457200">
              <a:buFontTx/>
              <a:buAutoNum type="alphaUcParenR"/>
            </a:pPr>
            <a:r>
              <a:rPr lang="es-ES_tradnl" sz="1800" b="1"/>
              <a:t>DE DISTANCIA</a:t>
            </a:r>
          </a:p>
          <a:p>
            <a:pPr marL="457200" indent="-457200">
              <a:buFontTx/>
              <a:buAutoNum type="alphaUcParenR"/>
            </a:pPr>
            <a:r>
              <a:rPr lang="es-ES_tradnl" sz="1800" b="1"/>
              <a:t>COMPARACION DIRECCIONAL</a:t>
            </a:r>
          </a:p>
          <a:p>
            <a:pPr marL="457200" indent="-457200">
              <a:buFontTx/>
              <a:buAutoNum type="alphaUcParenR"/>
            </a:pPr>
            <a:r>
              <a:rPr lang="es-ES_tradnl" sz="1800" b="1"/>
              <a:t>FASE / TIERRA</a:t>
            </a:r>
            <a:endParaRPr lang="es-ES" sz="1800" b="1"/>
          </a:p>
        </p:txBody>
      </p:sp>
      <p:grpSp>
        <p:nvGrpSpPr>
          <p:cNvPr id="3" name="Group 14"/>
          <p:cNvGrpSpPr>
            <a:grpSpLocks/>
          </p:cNvGrpSpPr>
          <p:nvPr/>
        </p:nvGrpSpPr>
        <p:grpSpPr bwMode="auto">
          <a:xfrm>
            <a:off x="533400" y="4800600"/>
            <a:ext cx="3803650" cy="1784350"/>
            <a:chOff x="336" y="3024"/>
            <a:chExt cx="2396" cy="1124"/>
          </a:xfrm>
        </p:grpSpPr>
        <p:sp>
          <p:nvSpPr>
            <p:cNvPr id="31757" name="Text Box 11"/>
            <p:cNvSpPr txBox="1">
              <a:spLocks noChangeArrowheads="1"/>
            </p:cNvSpPr>
            <p:nvPr/>
          </p:nvSpPr>
          <p:spPr bwMode="auto">
            <a:xfrm>
              <a:off x="336" y="3024"/>
              <a:ext cx="2396" cy="577"/>
            </a:xfrm>
            <a:prstGeom prst="rect">
              <a:avLst/>
            </a:prstGeom>
            <a:noFill/>
            <a:ln w="9525">
              <a:noFill/>
              <a:miter lim="800000"/>
              <a:headEnd/>
              <a:tailEnd/>
            </a:ln>
          </p:spPr>
          <p:txBody>
            <a:bodyPr wrap="none">
              <a:spAutoFit/>
            </a:bodyPr>
            <a:lstStyle/>
            <a:p>
              <a:pPr marL="457200" indent="-457200">
                <a:buFontTx/>
                <a:buAutoNum type="alphaUcParenR"/>
              </a:pPr>
              <a:r>
                <a:rPr lang="es-ES_tradnl" sz="1800" b="1"/>
                <a:t>PORCENTAJE DIFERENCIAL</a:t>
              </a:r>
            </a:p>
            <a:p>
              <a:pPr marL="457200" indent="-457200">
                <a:buFontTx/>
                <a:buAutoNum type="alphaUcParenR"/>
              </a:pPr>
              <a:r>
                <a:rPr lang="es-ES_tradnl" sz="1800" b="1"/>
                <a:t>RESTRICCION MULTIPLE</a:t>
              </a:r>
            </a:p>
            <a:p>
              <a:pPr marL="457200" indent="-457200">
                <a:buFontTx/>
                <a:buAutoNum type="alphaUcParenR"/>
              </a:pPr>
              <a:r>
                <a:rPr lang="es-ES_tradnl" sz="1800" b="1"/>
                <a:t>ELECTROMECANICO</a:t>
              </a:r>
              <a:endParaRPr lang="es-ES" sz="1800" b="1"/>
            </a:p>
          </p:txBody>
        </p:sp>
        <p:sp>
          <p:nvSpPr>
            <p:cNvPr id="31758" name="Text Box 12"/>
            <p:cNvSpPr txBox="1">
              <a:spLocks noChangeArrowheads="1"/>
            </p:cNvSpPr>
            <p:nvPr/>
          </p:nvSpPr>
          <p:spPr bwMode="auto">
            <a:xfrm>
              <a:off x="336" y="3552"/>
              <a:ext cx="1596" cy="596"/>
            </a:xfrm>
            <a:prstGeom prst="rect">
              <a:avLst/>
            </a:prstGeom>
            <a:noFill/>
            <a:ln w="9525">
              <a:noFill/>
              <a:miter lim="800000"/>
              <a:headEnd/>
              <a:tailEnd/>
            </a:ln>
          </p:spPr>
          <p:txBody>
            <a:bodyPr wrap="none">
              <a:spAutoFit/>
            </a:bodyPr>
            <a:lstStyle/>
            <a:p>
              <a:pPr marL="457200" indent="-457200"/>
              <a:r>
                <a:rPr lang="es-ES_tradnl" sz="2000" b="1"/>
                <a:t>D)  </a:t>
              </a:r>
              <a:r>
                <a:rPr lang="es-ES_tradnl" sz="1800" b="1"/>
                <a:t>DIGITAL</a:t>
              </a:r>
            </a:p>
            <a:p>
              <a:pPr marL="457200" indent="-457200">
                <a:buFontTx/>
                <a:buAutoNum type="alphaUcParenR" startAt="5"/>
              </a:pPr>
              <a:r>
                <a:rPr lang="es-ES_tradnl" sz="1800" b="1"/>
                <a:t>ESTADO SÓLIDO</a:t>
              </a:r>
            </a:p>
            <a:p>
              <a:pPr marL="457200" indent="-457200">
                <a:buFontTx/>
                <a:buAutoNum type="alphaUcParenR" startAt="5"/>
              </a:pPr>
              <a:r>
                <a:rPr lang="es-ES_tradnl" sz="1800" b="1"/>
                <a:t>TERMICO</a:t>
              </a:r>
              <a:endParaRPr lang="es-ES" sz="1800" b="1"/>
            </a:p>
          </p:txBody>
        </p:sp>
      </p:grpSp>
      <p:sp>
        <p:nvSpPr>
          <p:cNvPr id="35853" name="Text Box 13"/>
          <p:cNvSpPr txBox="1">
            <a:spLocks noChangeArrowheads="1"/>
          </p:cNvSpPr>
          <p:nvPr/>
        </p:nvSpPr>
        <p:spPr bwMode="auto">
          <a:xfrm>
            <a:off x="4191000" y="1447800"/>
            <a:ext cx="3219450" cy="641350"/>
          </a:xfrm>
          <a:prstGeom prst="rect">
            <a:avLst/>
          </a:prstGeom>
          <a:noFill/>
          <a:ln w="9525">
            <a:noFill/>
            <a:miter lim="800000"/>
            <a:headEnd/>
            <a:tailEnd/>
          </a:ln>
        </p:spPr>
        <p:txBody>
          <a:bodyPr wrap="none">
            <a:spAutoFit/>
          </a:bodyPr>
          <a:lstStyle/>
          <a:p>
            <a:r>
              <a:rPr lang="es-ES_tradnl" sz="1800" b="1">
                <a:solidFill>
                  <a:schemeClr val="hlink"/>
                </a:solidFill>
              </a:rPr>
              <a:t>POR CARACTERISTICA DE </a:t>
            </a:r>
          </a:p>
          <a:p>
            <a:r>
              <a:rPr lang="es-ES_tradnl" sz="1800" b="1">
                <a:solidFill>
                  <a:schemeClr val="hlink"/>
                </a:solidFill>
              </a:rPr>
              <a:t>COMPORTAMIENTO:</a:t>
            </a:r>
            <a:endParaRPr lang="es-ES" sz="1800">
              <a:solidFill>
                <a:schemeClr val="hlink"/>
              </a:solidFill>
            </a:endParaRPr>
          </a:p>
        </p:txBody>
      </p:sp>
      <p:sp>
        <p:nvSpPr>
          <p:cNvPr id="35855" name="Text Box 15"/>
          <p:cNvSpPr txBox="1">
            <a:spLocks noChangeArrowheads="1"/>
          </p:cNvSpPr>
          <p:nvPr/>
        </p:nvSpPr>
        <p:spPr bwMode="auto">
          <a:xfrm>
            <a:off x="4495800" y="4953000"/>
            <a:ext cx="4410075" cy="1311275"/>
          </a:xfrm>
          <a:prstGeom prst="rect">
            <a:avLst/>
          </a:prstGeom>
          <a:noFill/>
          <a:ln w="9525">
            <a:noFill/>
            <a:miter lim="800000"/>
            <a:headEnd/>
            <a:tailEnd/>
          </a:ln>
        </p:spPr>
        <p:txBody>
          <a:bodyPr wrap="none">
            <a:spAutoFit/>
          </a:bodyPr>
          <a:lstStyle/>
          <a:p>
            <a:r>
              <a:rPr lang="es-ES_tradnl" sz="2000" b="1">
                <a:solidFill>
                  <a:srgbClr val="FF3300"/>
                </a:solidFill>
                <a:latin typeface="Comic Sans MS" pitchFamily="66" charset="0"/>
              </a:rPr>
              <a:t>PERO TODAS LAS </a:t>
            </a:r>
          </a:p>
          <a:p>
            <a:r>
              <a:rPr lang="es-ES_tradnl" sz="2000" b="1">
                <a:solidFill>
                  <a:srgbClr val="FF3300"/>
                </a:solidFill>
                <a:latin typeface="Comic Sans MS" pitchFamily="66" charset="0"/>
              </a:rPr>
              <a:t>PROTECCIONES ELECTRICAS</a:t>
            </a:r>
          </a:p>
          <a:p>
            <a:r>
              <a:rPr lang="es-ES_tradnl" sz="2000" b="1">
                <a:solidFill>
                  <a:srgbClr val="FF3300"/>
                </a:solidFill>
                <a:latin typeface="Comic Sans MS" pitchFamily="66" charset="0"/>
              </a:rPr>
              <a:t>NECESITAN ALIMENTARSE</a:t>
            </a:r>
          </a:p>
          <a:p>
            <a:r>
              <a:rPr lang="es-ES_tradnl" sz="2000" b="1">
                <a:solidFill>
                  <a:srgbClr val="FF3300"/>
                </a:solidFill>
                <a:latin typeface="Comic Sans MS" pitchFamily="66" charset="0"/>
              </a:rPr>
              <a:t>CON  VOLTAJE Y/O CORRIENTE</a:t>
            </a:r>
            <a:endParaRPr lang="es-ES" sz="2000" b="1">
              <a:solidFill>
                <a:srgbClr val="FF3300"/>
              </a:solidFill>
              <a:latin typeface="Comic Sans MS" pitchFamily="66" charset="0"/>
            </a:endParaRPr>
          </a:p>
        </p:txBody>
      </p:sp>
      <p:sp>
        <p:nvSpPr>
          <p:cNvPr id="35856" name="Line 16"/>
          <p:cNvSpPr>
            <a:spLocks noChangeShapeType="1"/>
          </p:cNvSpPr>
          <p:nvPr/>
        </p:nvSpPr>
        <p:spPr bwMode="auto">
          <a:xfrm>
            <a:off x="5334000" y="6172200"/>
            <a:ext cx="1295400" cy="0"/>
          </a:xfrm>
          <a:prstGeom prst="line">
            <a:avLst/>
          </a:prstGeom>
          <a:noFill/>
          <a:ln w="9525">
            <a:solidFill>
              <a:schemeClr val="tx1"/>
            </a:solidFill>
            <a:round/>
            <a:headEnd/>
            <a:tailEnd/>
          </a:ln>
        </p:spPr>
        <p:txBody>
          <a:bodyPr wrap="none"/>
          <a:lstStyle/>
          <a:p>
            <a:endParaRPr lang="en-US"/>
          </a:p>
        </p:txBody>
      </p:sp>
      <p:sp>
        <p:nvSpPr>
          <p:cNvPr id="35857" name="Line 17"/>
          <p:cNvSpPr>
            <a:spLocks noChangeShapeType="1"/>
          </p:cNvSpPr>
          <p:nvPr/>
        </p:nvSpPr>
        <p:spPr bwMode="auto">
          <a:xfrm>
            <a:off x="7239000" y="6172200"/>
            <a:ext cx="1524000" cy="0"/>
          </a:xfrm>
          <a:prstGeom prst="line">
            <a:avLst/>
          </a:prstGeom>
          <a:noFill/>
          <a:ln w="9525">
            <a:solidFill>
              <a:schemeClr val="tx1"/>
            </a:solidFill>
            <a:round/>
            <a:headEnd/>
            <a:tailEnd/>
          </a:ln>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0-#ppt_w/2"/>
                                          </p:val>
                                        </p:tav>
                                        <p:tav tm="100000">
                                          <p:val>
                                            <p:strVal val="#ppt_x"/>
                                          </p:val>
                                        </p:tav>
                                      </p:tavLst>
                                    </p:anim>
                                    <p:anim calcmode="lin" valueType="num">
                                      <p:cBhvr additive="base">
                                        <p:cTn id="8" dur="500" fill="hold"/>
                                        <p:tgtEl>
                                          <p:spTgt spid="358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846"/>
                                        </p:tgtEl>
                                        <p:attrNameLst>
                                          <p:attrName>style.visibility</p:attrName>
                                        </p:attrNameLst>
                                      </p:cBhvr>
                                      <p:to>
                                        <p:strVal val="visible"/>
                                      </p:to>
                                    </p:set>
                                    <p:anim calcmode="lin" valueType="num">
                                      <p:cBhvr additive="base">
                                        <p:cTn id="13" dur="500" fill="hold"/>
                                        <p:tgtEl>
                                          <p:spTgt spid="35846"/>
                                        </p:tgtEl>
                                        <p:attrNameLst>
                                          <p:attrName>ppt_x</p:attrName>
                                        </p:attrNameLst>
                                      </p:cBhvr>
                                      <p:tavLst>
                                        <p:tav tm="0">
                                          <p:val>
                                            <p:strVal val="0-#ppt_w/2"/>
                                          </p:val>
                                        </p:tav>
                                        <p:tav tm="100000">
                                          <p:val>
                                            <p:strVal val="#ppt_x"/>
                                          </p:val>
                                        </p:tav>
                                      </p:tavLst>
                                    </p:anim>
                                    <p:anim calcmode="lin" valueType="num">
                                      <p:cBhvr additive="base">
                                        <p:cTn id="14" dur="500" fill="hold"/>
                                        <p:tgtEl>
                                          <p:spTgt spid="358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849"/>
                                        </p:tgtEl>
                                        <p:attrNameLst>
                                          <p:attrName>style.visibility</p:attrName>
                                        </p:attrNameLst>
                                      </p:cBhvr>
                                      <p:to>
                                        <p:strVal val="visible"/>
                                      </p:to>
                                    </p:set>
                                    <p:anim calcmode="lin" valueType="num">
                                      <p:cBhvr additive="base">
                                        <p:cTn id="25" dur="500" fill="hold"/>
                                        <p:tgtEl>
                                          <p:spTgt spid="35849"/>
                                        </p:tgtEl>
                                        <p:attrNameLst>
                                          <p:attrName>ppt_x</p:attrName>
                                        </p:attrNameLst>
                                      </p:cBhvr>
                                      <p:tavLst>
                                        <p:tav tm="0">
                                          <p:val>
                                            <p:strVal val="0-#ppt_w/2"/>
                                          </p:val>
                                        </p:tav>
                                        <p:tav tm="100000">
                                          <p:val>
                                            <p:strVal val="#ppt_x"/>
                                          </p:val>
                                        </p:tav>
                                      </p:tavLst>
                                    </p:anim>
                                    <p:anim calcmode="lin" valueType="num">
                                      <p:cBhvr additive="base">
                                        <p:cTn id="26" dur="500" fill="hold"/>
                                        <p:tgtEl>
                                          <p:spTgt spid="3584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853"/>
                                        </p:tgtEl>
                                        <p:attrNameLst>
                                          <p:attrName>style.visibility</p:attrName>
                                        </p:attrNameLst>
                                      </p:cBhvr>
                                      <p:to>
                                        <p:strVal val="visible"/>
                                      </p:to>
                                    </p:set>
                                    <p:anim calcmode="lin" valueType="num">
                                      <p:cBhvr additive="base">
                                        <p:cTn id="37" dur="500" fill="hold"/>
                                        <p:tgtEl>
                                          <p:spTgt spid="35853"/>
                                        </p:tgtEl>
                                        <p:attrNameLst>
                                          <p:attrName>ppt_x</p:attrName>
                                        </p:attrNameLst>
                                      </p:cBhvr>
                                      <p:tavLst>
                                        <p:tav tm="0">
                                          <p:val>
                                            <p:strVal val="0-#ppt_w/2"/>
                                          </p:val>
                                        </p:tav>
                                        <p:tav tm="100000">
                                          <p:val>
                                            <p:strVal val="#ppt_x"/>
                                          </p:val>
                                        </p:tav>
                                      </p:tavLst>
                                    </p:anim>
                                    <p:anim calcmode="lin" valueType="num">
                                      <p:cBhvr additive="base">
                                        <p:cTn id="38" dur="500" fill="hold"/>
                                        <p:tgtEl>
                                          <p:spTgt spid="3585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850"/>
                                        </p:tgtEl>
                                        <p:attrNameLst>
                                          <p:attrName>style.visibility</p:attrName>
                                        </p:attrNameLst>
                                      </p:cBhvr>
                                      <p:to>
                                        <p:strVal val="visible"/>
                                      </p:to>
                                    </p:set>
                                    <p:anim calcmode="lin" valueType="num">
                                      <p:cBhvr additive="base">
                                        <p:cTn id="43" dur="500" fill="hold"/>
                                        <p:tgtEl>
                                          <p:spTgt spid="35850"/>
                                        </p:tgtEl>
                                        <p:attrNameLst>
                                          <p:attrName>ppt_x</p:attrName>
                                        </p:attrNameLst>
                                      </p:cBhvr>
                                      <p:tavLst>
                                        <p:tav tm="0">
                                          <p:val>
                                            <p:strVal val="0-#ppt_w/2"/>
                                          </p:val>
                                        </p:tav>
                                        <p:tav tm="100000">
                                          <p:val>
                                            <p:strVal val="#ppt_x"/>
                                          </p:val>
                                        </p:tav>
                                      </p:tavLst>
                                    </p:anim>
                                    <p:anim calcmode="lin" valueType="num">
                                      <p:cBhvr additive="base">
                                        <p:cTn id="44" dur="500" fill="hold"/>
                                        <p:tgtEl>
                                          <p:spTgt spid="3585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855"/>
                                        </p:tgtEl>
                                        <p:attrNameLst>
                                          <p:attrName>style.visibility</p:attrName>
                                        </p:attrNameLst>
                                      </p:cBhvr>
                                      <p:to>
                                        <p:strVal val="visible"/>
                                      </p:to>
                                    </p:set>
                                    <p:anim calcmode="lin" valueType="num">
                                      <p:cBhvr additive="base">
                                        <p:cTn id="49" dur="500" fill="hold"/>
                                        <p:tgtEl>
                                          <p:spTgt spid="35855"/>
                                        </p:tgtEl>
                                        <p:attrNameLst>
                                          <p:attrName>ppt_x</p:attrName>
                                        </p:attrNameLst>
                                      </p:cBhvr>
                                      <p:tavLst>
                                        <p:tav tm="0">
                                          <p:val>
                                            <p:strVal val="0-#ppt_w/2"/>
                                          </p:val>
                                        </p:tav>
                                        <p:tav tm="100000">
                                          <p:val>
                                            <p:strVal val="#ppt_x"/>
                                          </p:val>
                                        </p:tav>
                                      </p:tavLst>
                                    </p:anim>
                                    <p:anim calcmode="lin" valueType="num">
                                      <p:cBhvr additive="base">
                                        <p:cTn id="50" dur="500" fill="hold"/>
                                        <p:tgtEl>
                                          <p:spTgt spid="35855"/>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2" presetClass="entr" presetSubtype="8" fill="hold" grpId="0" nodeType="afterEffect">
                                  <p:stCondLst>
                                    <p:cond delay="0"/>
                                  </p:stCondLst>
                                  <p:childTnLst>
                                    <p:set>
                                      <p:cBhvr>
                                        <p:cTn id="53" dur="1" fill="hold">
                                          <p:stCondLst>
                                            <p:cond delay="0"/>
                                          </p:stCondLst>
                                        </p:cTn>
                                        <p:tgtEl>
                                          <p:spTgt spid="35856"/>
                                        </p:tgtEl>
                                        <p:attrNameLst>
                                          <p:attrName>style.visibility</p:attrName>
                                        </p:attrNameLst>
                                      </p:cBhvr>
                                      <p:to>
                                        <p:strVal val="visible"/>
                                      </p:to>
                                    </p:set>
                                    <p:anim calcmode="lin" valueType="num">
                                      <p:cBhvr additive="base">
                                        <p:cTn id="54" dur="500" fill="hold"/>
                                        <p:tgtEl>
                                          <p:spTgt spid="35856"/>
                                        </p:tgtEl>
                                        <p:attrNameLst>
                                          <p:attrName>ppt_x</p:attrName>
                                        </p:attrNameLst>
                                      </p:cBhvr>
                                      <p:tavLst>
                                        <p:tav tm="0">
                                          <p:val>
                                            <p:strVal val="0-#ppt_w/2"/>
                                          </p:val>
                                        </p:tav>
                                        <p:tav tm="100000">
                                          <p:val>
                                            <p:strVal val="#ppt_x"/>
                                          </p:val>
                                        </p:tav>
                                      </p:tavLst>
                                    </p:anim>
                                    <p:anim calcmode="lin" valueType="num">
                                      <p:cBhvr additive="base">
                                        <p:cTn id="55" dur="500" fill="hold"/>
                                        <p:tgtEl>
                                          <p:spTgt spid="35856"/>
                                        </p:tgtEl>
                                        <p:attrNameLst>
                                          <p:attrName>ppt_y</p:attrName>
                                        </p:attrNameLst>
                                      </p:cBhvr>
                                      <p:tavLst>
                                        <p:tav tm="0">
                                          <p:val>
                                            <p:strVal val="#ppt_y"/>
                                          </p:val>
                                        </p:tav>
                                        <p:tav tm="100000">
                                          <p:val>
                                            <p:strVal val="#ppt_y"/>
                                          </p:val>
                                        </p:tav>
                                      </p:tavLst>
                                    </p:anim>
                                  </p:childTnLst>
                                </p:cTn>
                              </p:par>
                            </p:childTnLst>
                          </p:cTn>
                        </p:par>
                        <p:par>
                          <p:cTn id="56" fill="hold">
                            <p:stCondLst>
                              <p:cond delay="1000"/>
                            </p:stCondLst>
                            <p:childTnLst>
                              <p:par>
                                <p:cTn id="57" presetID="2" presetClass="entr" presetSubtype="8" fill="hold" grpId="0" nodeType="afterEffect">
                                  <p:stCondLst>
                                    <p:cond delay="0"/>
                                  </p:stCondLst>
                                  <p:childTnLst>
                                    <p:set>
                                      <p:cBhvr>
                                        <p:cTn id="58" dur="1" fill="hold">
                                          <p:stCondLst>
                                            <p:cond delay="0"/>
                                          </p:stCondLst>
                                        </p:cTn>
                                        <p:tgtEl>
                                          <p:spTgt spid="35857"/>
                                        </p:tgtEl>
                                        <p:attrNameLst>
                                          <p:attrName>style.visibility</p:attrName>
                                        </p:attrNameLst>
                                      </p:cBhvr>
                                      <p:to>
                                        <p:strVal val="visible"/>
                                      </p:to>
                                    </p:set>
                                    <p:anim calcmode="lin" valueType="num">
                                      <p:cBhvr additive="base">
                                        <p:cTn id="59" dur="500" fill="hold"/>
                                        <p:tgtEl>
                                          <p:spTgt spid="35857"/>
                                        </p:tgtEl>
                                        <p:attrNameLst>
                                          <p:attrName>ppt_x</p:attrName>
                                        </p:attrNameLst>
                                      </p:cBhvr>
                                      <p:tavLst>
                                        <p:tav tm="0">
                                          <p:val>
                                            <p:strVal val="0-#ppt_w/2"/>
                                          </p:val>
                                        </p:tav>
                                        <p:tav tm="100000">
                                          <p:val>
                                            <p:strVal val="#ppt_x"/>
                                          </p:val>
                                        </p:tav>
                                      </p:tavLst>
                                    </p:anim>
                                    <p:anim calcmode="lin" valueType="num">
                                      <p:cBhvr additive="base">
                                        <p:cTn id="60" dur="500" fill="hold"/>
                                        <p:tgtEl>
                                          <p:spTgt spid="358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utoUpdateAnimBg="0"/>
      <p:bldP spid="35846" grpId="0" autoUpdateAnimBg="0"/>
      <p:bldP spid="35849" grpId="0" autoUpdateAnimBg="0"/>
      <p:bldP spid="35850" grpId="0" autoUpdateAnimBg="0"/>
      <p:bldP spid="35853" grpId="0" autoUpdateAnimBg="0"/>
      <p:bldP spid="35855" grpId="0" autoUpdateAnimBg="0"/>
      <p:bldP spid="35856" grpId="0" animBg="1"/>
      <p:bldP spid="35857"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9699" name="Text Box 18"/>
          <p:cNvSpPr txBox="1">
            <a:spLocks noChangeArrowheads="1"/>
          </p:cNvSpPr>
          <p:nvPr/>
        </p:nvSpPr>
        <p:spPr bwMode="auto">
          <a:xfrm>
            <a:off x="368300" y="1862138"/>
            <a:ext cx="533400" cy="2682875"/>
          </a:xfrm>
          <a:prstGeom prst="rect">
            <a:avLst/>
          </a:prstGeom>
          <a:noFill/>
          <a:ln w="9525">
            <a:noFill/>
            <a:miter lim="800000"/>
            <a:headEnd/>
            <a:tailEnd/>
          </a:ln>
        </p:spPr>
        <p:txBody>
          <a:bodyPr>
            <a:spAutoFit/>
          </a:bodyPr>
          <a:lstStyle/>
          <a:p>
            <a:pPr>
              <a:spcBef>
                <a:spcPct val="50000"/>
              </a:spcBef>
            </a:pPr>
            <a:r>
              <a:rPr lang="es-ES_tradnl" sz="2000" b="1">
                <a:solidFill>
                  <a:srgbClr val="009900"/>
                </a:solidFill>
                <a:latin typeface="Comic Sans MS" pitchFamily="66" charset="0"/>
              </a:rPr>
              <a:t>V</a:t>
            </a:r>
          </a:p>
          <a:p>
            <a:pPr>
              <a:spcBef>
                <a:spcPct val="50000"/>
              </a:spcBef>
            </a:pPr>
            <a:endParaRPr lang="es-ES_tradnl" sz="2000" b="1">
              <a:solidFill>
                <a:srgbClr val="009900"/>
              </a:solidFill>
              <a:latin typeface="Comic Sans MS" pitchFamily="66" charset="0"/>
            </a:endParaRPr>
          </a:p>
          <a:p>
            <a:pPr>
              <a:spcBef>
                <a:spcPct val="50000"/>
              </a:spcBef>
            </a:pPr>
            <a:endParaRPr lang="es-ES_tradnl" sz="2000" b="1">
              <a:solidFill>
                <a:srgbClr val="009900"/>
              </a:solidFill>
              <a:latin typeface="Comic Sans MS" pitchFamily="66" charset="0"/>
            </a:endParaRPr>
          </a:p>
          <a:p>
            <a:pPr>
              <a:spcBef>
                <a:spcPct val="50000"/>
              </a:spcBef>
            </a:pPr>
            <a:endParaRPr lang="es-ES_tradnl" sz="2000" b="1">
              <a:solidFill>
                <a:srgbClr val="009900"/>
              </a:solidFill>
              <a:latin typeface="Comic Sans MS" pitchFamily="66" charset="0"/>
            </a:endParaRPr>
          </a:p>
          <a:p>
            <a:pPr>
              <a:spcBef>
                <a:spcPct val="50000"/>
              </a:spcBef>
            </a:pPr>
            <a:endParaRPr lang="es-ES_tradnl" sz="2000" b="1">
              <a:solidFill>
                <a:srgbClr val="009900"/>
              </a:solidFill>
              <a:latin typeface="Comic Sans MS" pitchFamily="66" charset="0"/>
            </a:endParaRPr>
          </a:p>
          <a:p>
            <a:pPr>
              <a:spcBef>
                <a:spcPct val="50000"/>
              </a:spcBef>
            </a:pPr>
            <a:r>
              <a:rPr lang="es-ES_tradnl" sz="2000" b="1">
                <a:solidFill>
                  <a:srgbClr val="009900"/>
                </a:solidFill>
                <a:latin typeface="Comic Sans MS" pitchFamily="66" charset="0"/>
              </a:rPr>
              <a:t>I</a:t>
            </a:r>
            <a:endParaRPr lang="es-ES" sz="2000" b="1">
              <a:solidFill>
                <a:srgbClr val="009900"/>
              </a:solidFill>
              <a:latin typeface="Comic Sans MS" pitchFamily="66" charset="0"/>
            </a:endParaRPr>
          </a:p>
        </p:txBody>
      </p:sp>
      <p:sp>
        <p:nvSpPr>
          <p:cNvPr id="29700" name="Rectangle 19"/>
          <p:cNvSpPr>
            <a:spLocks noChangeArrowheads="1"/>
          </p:cNvSpPr>
          <p:nvPr/>
        </p:nvSpPr>
        <p:spPr bwMode="auto">
          <a:xfrm>
            <a:off x="2501900" y="1557338"/>
            <a:ext cx="1143000" cy="2895600"/>
          </a:xfrm>
          <a:prstGeom prst="rect">
            <a:avLst/>
          </a:prstGeom>
          <a:solidFill>
            <a:schemeClr val="accent1"/>
          </a:solidFill>
          <a:ln w="9525">
            <a:solidFill>
              <a:schemeClr val="tx1"/>
            </a:solidFill>
            <a:miter lim="800000"/>
            <a:headEnd/>
            <a:tailEnd/>
          </a:ln>
        </p:spPr>
        <p:txBody>
          <a:bodyPr wrap="none" anchor="ctr"/>
          <a:lstStyle/>
          <a:p>
            <a:pPr algn="ctr"/>
            <a:r>
              <a:rPr lang="es-ES_tradnl" sz="1600">
                <a:latin typeface="Comic Sans MS" pitchFamily="66" charset="0"/>
              </a:rPr>
              <a:t>ELE</a:t>
            </a:r>
          </a:p>
          <a:p>
            <a:pPr algn="ctr"/>
            <a:r>
              <a:rPr lang="es-ES_tradnl" sz="1600">
                <a:latin typeface="Comic Sans MS" pitchFamily="66" charset="0"/>
              </a:rPr>
              <a:t>MEN</a:t>
            </a:r>
          </a:p>
          <a:p>
            <a:pPr algn="ctr"/>
            <a:r>
              <a:rPr lang="es-ES_tradnl" sz="1600">
                <a:latin typeface="Comic Sans MS" pitchFamily="66" charset="0"/>
              </a:rPr>
              <a:t>TOS </a:t>
            </a:r>
          </a:p>
          <a:p>
            <a:pPr algn="ctr"/>
            <a:endParaRPr lang="es-ES_tradnl" sz="1600">
              <a:latin typeface="Comic Sans MS" pitchFamily="66" charset="0"/>
            </a:endParaRPr>
          </a:p>
          <a:p>
            <a:pPr algn="ctr"/>
            <a:r>
              <a:rPr lang="es-ES_tradnl" sz="1600">
                <a:latin typeface="Comic Sans MS" pitchFamily="66" charset="0"/>
              </a:rPr>
              <a:t>DE </a:t>
            </a:r>
          </a:p>
          <a:p>
            <a:pPr algn="ctr"/>
            <a:endParaRPr lang="es-ES_tradnl" sz="1600">
              <a:latin typeface="Comic Sans MS" pitchFamily="66" charset="0"/>
            </a:endParaRPr>
          </a:p>
          <a:p>
            <a:pPr algn="ctr"/>
            <a:r>
              <a:rPr lang="es-ES_tradnl" sz="1600">
                <a:latin typeface="Comic Sans MS" pitchFamily="66" charset="0"/>
              </a:rPr>
              <a:t>CON</a:t>
            </a:r>
          </a:p>
          <a:p>
            <a:pPr algn="ctr"/>
            <a:r>
              <a:rPr lang="es-ES_tradnl" sz="1600">
                <a:latin typeface="Comic Sans MS" pitchFamily="66" charset="0"/>
              </a:rPr>
              <a:t>VER</a:t>
            </a:r>
          </a:p>
          <a:p>
            <a:pPr algn="ctr"/>
            <a:r>
              <a:rPr lang="es-ES_tradnl" sz="1600">
                <a:latin typeface="Comic Sans MS" pitchFamily="66" charset="0"/>
              </a:rPr>
              <a:t>SION </a:t>
            </a:r>
          </a:p>
          <a:p>
            <a:pPr algn="ctr"/>
            <a:endParaRPr lang="es-ES" sz="1600">
              <a:latin typeface="Comic Sans MS" pitchFamily="66" charset="0"/>
            </a:endParaRPr>
          </a:p>
        </p:txBody>
      </p:sp>
      <p:sp>
        <p:nvSpPr>
          <p:cNvPr id="29701" name="Rectangle 20"/>
          <p:cNvSpPr>
            <a:spLocks noChangeArrowheads="1"/>
          </p:cNvSpPr>
          <p:nvPr/>
        </p:nvSpPr>
        <p:spPr bwMode="auto">
          <a:xfrm>
            <a:off x="1739900" y="1557338"/>
            <a:ext cx="762000" cy="2895600"/>
          </a:xfrm>
          <a:prstGeom prst="rect">
            <a:avLst/>
          </a:prstGeom>
          <a:solidFill>
            <a:srgbClr val="00FF00"/>
          </a:solidFill>
          <a:ln w="9525">
            <a:solidFill>
              <a:schemeClr val="tx1"/>
            </a:solidFill>
            <a:miter lim="800000"/>
            <a:headEnd/>
            <a:tailEnd/>
          </a:ln>
        </p:spPr>
        <p:txBody>
          <a:bodyPr wrap="none" anchor="ctr"/>
          <a:lstStyle/>
          <a:p>
            <a:pPr algn="ctr"/>
            <a:r>
              <a:rPr lang="en-US" sz="1600" b="1">
                <a:solidFill>
                  <a:srgbClr val="FF3300"/>
                </a:solidFill>
                <a:latin typeface="Comic Sans MS" pitchFamily="66" charset="0"/>
              </a:rPr>
              <a:t>ELE</a:t>
            </a:r>
          </a:p>
          <a:p>
            <a:pPr algn="ctr"/>
            <a:r>
              <a:rPr lang="en-US" sz="1600" b="1">
                <a:solidFill>
                  <a:srgbClr val="FF3300"/>
                </a:solidFill>
                <a:latin typeface="Comic Sans MS" pitchFamily="66" charset="0"/>
              </a:rPr>
              <a:t>MEN</a:t>
            </a:r>
          </a:p>
          <a:p>
            <a:pPr algn="ctr"/>
            <a:r>
              <a:rPr lang="en-US" sz="1600" b="1">
                <a:solidFill>
                  <a:srgbClr val="FF3300"/>
                </a:solidFill>
                <a:latin typeface="Comic Sans MS" pitchFamily="66" charset="0"/>
              </a:rPr>
              <a:t>TOS </a:t>
            </a:r>
          </a:p>
          <a:p>
            <a:pPr algn="ctr"/>
            <a:endParaRPr lang="en-US" sz="1600" b="1">
              <a:solidFill>
                <a:srgbClr val="FF3300"/>
              </a:solidFill>
              <a:latin typeface="Comic Sans MS" pitchFamily="66" charset="0"/>
            </a:endParaRPr>
          </a:p>
          <a:p>
            <a:pPr algn="ctr"/>
            <a:r>
              <a:rPr lang="en-US" sz="1600" b="1">
                <a:solidFill>
                  <a:srgbClr val="FF3300"/>
                </a:solidFill>
                <a:latin typeface="Comic Sans MS" pitchFamily="66" charset="0"/>
              </a:rPr>
              <a:t>DE </a:t>
            </a:r>
          </a:p>
          <a:p>
            <a:pPr algn="ctr"/>
            <a:endParaRPr lang="en-US" sz="1600" b="1">
              <a:solidFill>
                <a:srgbClr val="FF3300"/>
              </a:solidFill>
              <a:latin typeface="Comic Sans MS" pitchFamily="66" charset="0"/>
            </a:endParaRPr>
          </a:p>
          <a:p>
            <a:pPr algn="ctr"/>
            <a:r>
              <a:rPr lang="en-US" sz="1600" b="1">
                <a:solidFill>
                  <a:srgbClr val="FF3300"/>
                </a:solidFill>
                <a:latin typeface="Comic Sans MS" pitchFamily="66" charset="0"/>
              </a:rPr>
              <a:t>EN</a:t>
            </a:r>
          </a:p>
          <a:p>
            <a:pPr algn="ctr"/>
            <a:r>
              <a:rPr lang="en-US" sz="1600" b="1">
                <a:solidFill>
                  <a:srgbClr val="FF3300"/>
                </a:solidFill>
                <a:latin typeface="Comic Sans MS" pitchFamily="66" charset="0"/>
              </a:rPr>
              <a:t>TRADA</a:t>
            </a:r>
            <a:endParaRPr lang="es-ES" sz="1600" b="1">
              <a:solidFill>
                <a:srgbClr val="FF3300"/>
              </a:solidFill>
              <a:latin typeface="Comic Sans MS" pitchFamily="66" charset="0"/>
            </a:endParaRPr>
          </a:p>
        </p:txBody>
      </p:sp>
      <p:sp>
        <p:nvSpPr>
          <p:cNvPr id="29702" name="Line 21"/>
          <p:cNvSpPr>
            <a:spLocks noChangeShapeType="1"/>
          </p:cNvSpPr>
          <p:nvPr/>
        </p:nvSpPr>
        <p:spPr bwMode="auto">
          <a:xfrm>
            <a:off x="977900" y="2014538"/>
            <a:ext cx="762000" cy="0"/>
          </a:xfrm>
          <a:prstGeom prst="line">
            <a:avLst/>
          </a:prstGeom>
          <a:noFill/>
          <a:ln w="9525">
            <a:solidFill>
              <a:srgbClr val="FF3300"/>
            </a:solidFill>
            <a:round/>
            <a:headEnd/>
            <a:tailEnd type="triangle" w="med" len="med"/>
          </a:ln>
        </p:spPr>
        <p:txBody>
          <a:bodyPr wrap="none"/>
          <a:lstStyle/>
          <a:p>
            <a:endParaRPr lang="en-US"/>
          </a:p>
        </p:txBody>
      </p:sp>
      <p:sp>
        <p:nvSpPr>
          <p:cNvPr id="29703" name="Line 22"/>
          <p:cNvSpPr>
            <a:spLocks noChangeShapeType="1"/>
          </p:cNvSpPr>
          <p:nvPr/>
        </p:nvSpPr>
        <p:spPr bwMode="auto">
          <a:xfrm>
            <a:off x="977900" y="4376738"/>
            <a:ext cx="685800" cy="0"/>
          </a:xfrm>
          <a:prstGeom prst="line">
            <a:avLst/>
          </a:prstGeom>
          <a:noFill/>
          <a:ln w="9525">
            <a:solidFill>
              <a:srgbClr val="FF3300"/>
            </a:solidFill>
            <a:round/>
            <a:headEnd/>
            <a:tailEnd type="triangle" w="med" len="med"/>
          </a:ln>
        </p:spPr>
        <p:txBody>
          <a:bodyPr wrap="none"/>
          <a:lstStyle/>
          <a:p>
            <a:endParaRPr lang="en-US"/>
          </a:p>
        </p:txBody>
      </p:sp>
      <p:sp>
        <p:nvSpPr>
          <p:cNvPr id="29704" name="Rectangle 23"/>
          <p:cNvSpPr>
            <a:spLocks noChangeArrowheads="1"/>
          </p:cNvSpPr>
          <p:nvPr/>
        </p:nvSpPr>
        <p:spPr bwMode="auto">
          <a:xfrm>
            <a:off x="6388100" y="2090738"/>
            <a:ext cx="1219200" cy="1905000"/>
          </a:xfrm>
          <a:prstGeom prst="rect">
            <a:avLst/>
          </a:prstGeom>
          <a:solidFill>
            <a:schemeClr val="accent1"/>
          </a:solidFill>
          <a:ln w="9525">
            <a:solidFill>
              <a:schemeClr val="tx1"/>
            </a:solidFill>
            <a:miter lim="800000"/>
            <a:headEnd/>
            <a:tailEnd/>
          </a:ln>
        </p:spPr>
        <p:txBody>
          <a:bodyPr wrap="none" anchor="ctr"/>
          <a:lstStyle/>
          <a:p>
            <a:pPr algn="ctr"/>
            <a:r>
              <a:rPr lang="en-US" sz="1600">
                <a:latin typeface="Comic Sans MS" pitchFamily="66" charset="0"/>
              </a:rPr>
              <a:t>ELE</a:t>
            </a:r>
          </a:p>
          <a:p>
            <a:pPr algn="ctr"/>
            <a:r>
              <a:rPr lang="en-US" sz="1600">
                <a:latin typeface="Comic Sans MS" pitchFamily="66" charset="0"/>
              </a:rPr>
              <a:t>MEN</a:t>
            </a:r>
          </a:p>
          <a:p>
            <a:pPr algn="ctr"/>
            <a:r>
              <a:rPr lang="en-US" sz="1600">
                <a:latin typeface="Comic Sans MS" pitchFamily="66" charset="0"/>
              </a:rPr>
              <a:t>TO </a:t>
            </a:r>
          </a:p>
          <a:p>
            <a:pPr algn="ctr"/>
            <a:endParaRPr lang="en-US" sz="1600">
              <a:latin typeface="Comic Sans MS" pitchFamily="66" charset="0"/>
            </a:endParaRPr>
          </a:p>
          <a:p>
            <a:pPr algn="ctr"/>
            <a:r>
              <a:rPr lang="en-US" sz="1600">
                <a:latin typeface="Comic Sans MS" pitchFamily="66" charset="0"/>
              </a:rPr>
              <a:t>DE </a:t>
            </a:r>
          </a:p>
          <a:p>
            <a:pPr algn="ctr"/>
            <a:endParaRPr lang="en-US" sz="1600">
              <a:latin typeface="Comic Sans MS" pitchFamily="66" charset="0"/>
            </a:endParaRPr>
          </a:p>
          <a:p>
            <a:pPr algn="ctr"/>
            <a:r>
              <a:rPr lang="en-US" sz="1600">
                <a:latin typeface="Comic Sans MS" pitchFamily="66" charset="0"/>
              </a:rPr>
              <a:t>SALIDA</a:t>
            </a:r>
            <a:endParaRPr lang="es-ES" sz="1600">
              <a:latin typeface="Comic Sans MS" pitchFamily="66" charset="0"/>
            </a:endParaRPr>
          </a:p>
        </p:txBody>
      </p:sp>
      <p:sp>
        <p:nvSpPr>
          <p:cNvPr id="29705" name="Line 24"/>
          <p:cNvSpPr>
            <a:spLocks noChangeShapeType="1"/>
          </p:cNvSpPr>
          <p:nvPr/>
        </p:nvSpPr>
        <p:spPr bwMode="auto">
          <a:xfrm>
            <a:off x="5245100" y="2166938"/>
            <a:ext cx="457200" cy="0"/>
          </a:xfrm>
          <a:prstGeom prst="line">
            <a:avLst/>
          </a:prstGeom>
          <a:noFill/>
          <a:ln w="9525">
            <a:solidFill>
              <a:schemeClr val="tx1"/>
            </a:solidFill>
            <a:round/>
            <a:headEnd/>
            <a:tailEnd type="triangle" w="med" len="med"/>
          </a:ln>
        </p:spPr>
        <p:txBody>
          <a:bodyPr wrap="none"/>
          <a:lstStyle/>
          <a:p>
            <a:endParaRPr lang="en-US"/>
          </a:p>
        </p:txBody>
      </p:sp>
      <p:sp>
        <p:nvSpPr>
          <p:cNvPr id="48169" name="Text Box 41"/>
          <p:cNvSpPr txBox="1">
            <a:spLocks noChangeArrowheads="1"/>
          </p:cNvSpPr>
          <p:nvPr/>
        </p:nvSpPr>
        <p:spPr bwMode="auto">
          <a:xfrm>
            <a:off x="250825" y="981075"/>
            <a:ext cx="8320088" cy="396875"/>
          </a:xfrm>
          <a:prstGeom prst="rect">
            <a:avLst/>
          </a:prstGeom>
          <a:noFill/>
          <a:ln w="9525">
            <a:noFill/>
            <a:miter lim="800000"/>
            <a:headEnd/>
            <a:tailEnd/>
          </a:ln>
        </p:spPr>
        <p:txBody>
          <a:bodyPr wrap="none">
            <a:spAutoFit/>
          </a:bodyPr>
          <a:lstStyle/>
          <a:p>
            <a:r>
              <a:rPr lang="es-ES_tradnl" sz="2000" b="1">
                <a:solidFill>
                  <a:srgbClr val="009900"/>
                </a:solidFill>
                <a:latin typeface="Comic Sans MS" pitchFamily="66" charset="0"/>
              </a:rPr>
              <a:t>ESQUEMA ESTRUCTURAL DE UN RELEVADOR DE PROTECCION</a:t>
            </a:r>
            <a:endParaRPr lang="es-ES" sz="2000" b="1">
              <a:solidFill>
                <a:srgbClr val="009900"/>
              </a:solidFill>
              <a:latin typeface="Comic Sans MS" pitchFamily="66" charset="0"/>
            </a:endParaRPr>
          </a:p>
        </p:txBody>
      </p:sp>
      <p:sp>
        <p:nvSpPr>
          <p:cNvPr id="29707" name="Rectangle 44"/>
          <p:cNvSpPr>
            <a:spLocks noChangeArrowheads="1"/>
          </p:cNvSpPr>
          <p:nvPr/>
        </p:nvSpPr>
        <p:spPr bwMode="auto">
          <a:xfrm>
            <a:off x="3644900" y="1557338"/>
            <a:ext cx="1143000" cy="2895600"/>
          </a:xfrm>
          <a:prstGeom prst="rect">
            <a:avLst/>
          </a:prstGeom>
          <a:solidFill>
            <a:schemeClr val="accent1"/>
          </a:solidFill>
          <a:ln w="9525">
            <a:solidFill>
              <a:schemeClr val="tx1"/>
            </a:solidFill>
            <a:miter lim="800000"/>
            <a:headEnd/>
            <a:tailEnd/>
          </a:ln>
        </p:spPr>
        <p:txBody>
          <a:bodyPr wrap="none" anchor="ctr"/>
          <a:lstStyle/>
          <a:p>
            <a:pPr algn="ctr"/>
            <a:r>
              <a:rPr lang="es-ES_tradnl" sz="1600">
                <a:latin typeface="Comic Sans MS" pitchFamily="66" charset="0"/>
              </a:rPr>
              <a:t>ELE</a:t>
            </a:r>
          </a:p>
          <a:p>
            <a:pPr algn="ctr"/>
            <a:r>
              <a:rPr lang="es-ES_tradnl" sz="1600">
                <a:latin typeface="Comic Sans MS" pitchFamily="66" charset="0"/>
              </a:rPr>
              <a:t>MEN</a:t>
            </a:r>
          </a:p>
          <a:p>
            <a:pPr algn="ctr"/>
            <a:r>
              <a:rPr lang="es-ES_tradnl" sz="1600">
                <a:latin typeface="Comic Sans MS" pitchFamily="66" charset="0"/>
              </a:rPr>
              <a:t>TOS </a:t>
            </a:r>
          </a:p>
          <a:p>
            <a:pPr algn="ctr"/>
            <a:endParaRPr lang="es-ES_tradnl" sz="1600">
              <a:latin typeface="Comic Sans MS" pitchFamily="66" charset="0"/>
            </a:endParaRPr>
          </a:p>
          <a:p>
            <a:pPr algn="ctr"/>
            <a:r>
              <a:rPr lang="es-ES_tradnl" sz="1600">
                <a:latin typeface="Comic Sans MS" pitchFamily="66" charset="0"/>
              </a:rPr>
              <a:t>DE </a:t>
            </a:r>
          </a:p>
          <a:p>
            <a:pPr algn="ctr"/>
            <a:endParaRPr lang="es-ES_tradnl" sz="1600">
              <a:latin typeface="Comic Sans MS" pitchFamily="66" charset="0"/>
            </a:endParaRPr>
          </a:p>
          <a:p>
            <a:pPr algn="ctr"/>
            <a:r>
              <a:rPr lang="es-ES_tradnl" sz="1600">
                <a:latin typeface="Comic Sans MS" pitchFamily="66" charset="0"/>
              </a:rPr>
              <a:t>COM</a:t>
            </a:r>
          </a:p>
          <a:p>
            <a:pPr algn="ctr"/>
            <a:r>
              <a:rPr lang="es-ES_tradnl" sz="1600">
                <a:latin typeface="Comic Sans MS" pitchFamily="66" charset="0"/>
              </a:rPr>
              <a:t>PARA</a:t>
            </a:r>
          </a:p>
          <a:p>
            <a:pPr algn="ctr"/>
            <a:r>
              <a:rPr lang="es-ES_tradnl" sz="1600">
                <a:latin typeface="Comic Sans MS" pitchFamily="66" charset="0"/>
              </a:rPr>
              <a:t>CION </a:t>
            </a:r>
          </a:p>
          <a:p>
            <a:pPr algn="ctr"/>
            <a:endParaRPr lang="es-ES" sz="1600">
              <a:latin typeface="Comic Sans MS" pitchFamily="66" charset="0"/>
            </a:endParaRPr>
          </a:p>
        </p:txBody>
      </p:sp>
      <p:sp>
        <p:nvSpPr>
          <p:cNvPr id="29708" name="Rectangle 45"/>
          <p:cNvSpPr>
            <a:spLocks noChangeArrowheads="1"/>
          </p:cNvSpPr>
          <p:nvPr/>
        </p:nvSpPr>
        <p:spPr bwMode="auto">
          <a:xfrm>
            <a:off x="4787900" y="1557338"/>
            <a:ext cx="1143000" cy="2895600"/>
          </a:xfrm>
          <a:prstGeom prst="rect">
            <a:avLst/>
          </a:prstGeom>
          <a:solidFill>
            <a:schemeClr val="accent1"/>
          </a:solidFill>
          <a:ln w="9525">
            <a:solidFill>
              <a:schemeClr val="tx1"/>
            </a:solidFill>
            <a:miter lim="800000"/>
            <a:headEnd/>
            <a:tailEnd/>
          </a:ln>
        </p:spPr>
        <p:txBody>
          <a:bodyPr wrap="none" anchor="ctr"/>
          <a:lstStyle/>
          <a:p>
            <a:pPr algn="ctr"/>
            <a:r>
              <a:rPr lang="es-ES_tradnl" sz="1600">
                <a:latin typeface="Comic Sans MS" pitchFamily="66" charset="0"/>
              </a:rPr>
              <a:t>ELE</a:t>
            </a:r>
          </a:p>
          <a:p>
            <a:pPr algn="ctr"/>
            <a:r>
              <a:rPr lang="es-ES_tradnl" sz="1600">
                <a:latin typeface="Comic Sans MS" pitchFamily="66" charset="0"/>
              </a:rPr>
              <a:t>MEN</a:t>
            </a:r>
          </a:p>
          <a:p>
            <a:pPr algn="ctr"/>
            <a:r>
              <a:rPr lang="es-ES_tradnl" sz="1600">
                <a:latin typeface="Comic Sans MS" pitchFamily="66" charset="0"/>
              </a:rPr>
              <a:t>TOS </a:t>
            </a:r>
          </a:p>
          <a:p>
            <a:pPr algn="ctr"/>
            <a:endParaRPr lang="es-ES_tradnl" sz="1600">
              <a:latin typeface="Comic Sans MS" pitchFamily="66" charset="0"/>
            </a:endParaRPr>
          </a:p>
          <a:p>
            <a:pPr algn="ctr"/>
            <a:r>
              <a:rPr lang="es-ES_tradnl" sz="1600">
                <a:latin typeface="Comic Sans MS" pitchFamily="66" charset="0"/>
              </a:rPr>
              <a:t>DE </a:t>
            </a:r>
          </a:p>
          <a:p>
            <a:pPr algn="ctr"/>
            <a:endParaRPr lang="es-ES_tradnl" sz="1600">
              <a:latin typeface="Comic Sans MS" pitchFamily="66" charset="0"/>
            </a:endParaRPr>
          </a:p>
          <a:p>
            <a:pPr algn="ctr"/>
            <a:r>
              <a:rPr lang="es-ES_tradnl" sz="1600">
                <a:latin typeface="Comic Sans MS" pitchFamily="66" charset="0"/>
              </a:rPr>
              <a:t>TIEMPO</a:t>
            </a:r>
          </a:p>
          <a:p>
            <a:pPr algn="ctr"/>
            <a:endParaRPr lang="es-ES" sz="1600">
              <a:latin typeface="Comic Sans MS" pitchFamily="66" charset="0"/>
            </a:endParaRPr>
          </a:p>
        </p:txBody>
      </p:sp>
      <p:grpSp>
        <p:nvGrpSpPr>
          <p:cNvPr id="29709" name="Group 55"/>
          <p:cNvGrpSpPr>
            <a:grpSpLocks/>
          </p:cNvGrpSpPr>
          <p:nvPr/>
        </p:nvGrpSpPr>
        <p:grpSpPr bwMode="auto">
          <a:xfrm>
            <a:off x="2730500" y="4452938"/>
            <a:ext cx="3155950" cy="806450"/>
            <a:chOff x="1728" y="2976"/>
            <a:chExt cx="1988" cy="677"/>
          </a:xfrm>
        </p:grpSpPr>
        <p:sp>
          <p:nvSpPr>
            <p:cNvPr id="29712" name="Text Box 48"/>
            <p:cNvSpPr txBox="1">
              <a:spLocks noChangeArrowheads="1"/>
            </p:cNvSpPr>
            <p:nvPr/>
          </p:nvSpPr>
          <p:spPr bwMode="auto">
            <a:xfrm>
              <a:off x="1728" y="3312"/>
              <a:ext cx="1988" cy="341"/>
            </a:xfrm>
            <a:prstGeom prst="rect">
              <a:avLst/>
            </a:prstGeom>
            <a:solidFill>
              <a:srgbClr val="FF0000"/>
            </a:solidFill>
            <a:ln w="9525">
              <a:solidFill>
                <a:schemeClr val="tx1"/>
              </a:solidFill>
              <a:miter lim="800000"/>
              <a:headEnd/>
              <a:tailEnd/>
            </a:ln>
          </p:spPr>
          <p:txBody>
            <a:bodyPr wrap="none">
              <a:spAutoFit/>
            </a:bodyPr>
            <a:lstStyle/>
            <a:p>
              <a:r>
                <a:rPr lang="en-US" sz="2000">
                  <a:latin typeface="Comic Sans MS" pitchFamily="66" charset="0"/>
                </a:rPr>
                <a:t>ELEMENTO DE AJUSTE</a:t>
              </a:r>
              <a:endParaRPr lang="es-ES" sz="2000">
                <a:latin typeface="Comic Sans MS" pitchFamily="66" charset="0"/>
              </a:endParaRPr>
            </a:p>
          </p:txBody>
        </p:sp>
        <p:sp>
          <p:nvSpPr>
            <p:cNvPr id="29713" name="Line 49"/>
            <p:cNvSpPr>
              <a:spLocks noChangeShapeType="1"/>
            </p:cNvSpPr>
            <p:nvPr/>
          </p:nvSpPr>
          <p:spPr bwMode="auto">
            <a:xfrm flipV="1">
              <a:off x="1920" y="2976"/>
              <a:ext cx="0" cy="336"/>
            </a:xfrm>
            <a:prstGeom prst="line">
              <a:avLst/>
            </a:prstGeom>
            <a:noFill/>
            <a:ln w="9525">
              <a:solidFill>
                <a:schemeClr val="tx1"/>
              </a:solidFill>
              <a:round/>
              <a:headEnd/>
              <a:tailEnd type="triangle" w="med" len="med"/>
            </a:ln>
          </p:spPr>
          <p:txBody>
            <a:bodyPr wrap="none"/>
            <a:lstStyle/>
            <a:p>
              <a:endParaRPr lang="en-US"/>
            </a:p>
          </p:txBody>
        </p:sp>
        <p:sp>
          <p:nvSpPr>
            <p:cNvPr id="29714" name="Line 50"/>
            <p:cNvSpPr>
              <a:spLocks noChangeShapeType="1"/>
            </p:cNvSpPr>
            <p:nvPr/>
          </p:nvSpPr>
          <p:spPr bwMode="auto">
            <a:xfrm flipV="1">
              <a:off x="2688" y="2976"/>
              <a:ext cx="0" cy="336"/>
            </a:xfrm>
            <a:prstGeom prst="line">
              <a:avLst/>
            </a:prstGeom>
            <a:noFill/>
            <a:ln w="9525">
              <a:solidFill>
                <a:schemeClr val="tx1"/>
              </a:solidFill>
              <a:round/>
              <a:headEnd/>
              <a:tailEnd type="triangle" w="med" len="med"/>
            </a:ln>
          </p:spPr>
          <p:txBody>
            <a:bodyPr wrap="none"/>
            <a:lstStyle/>
            <a:p>
              <a:endParaRPr lang="en-US"/>
            </a:p>
          </p:txBody>
        </p:sp>
        <p:sp>
          <p:nvSpPr>
            <p:cNvPr id="29715" name="Line 51"/>
            <p:cNvSpPr>
              <a:spLocks noChangeShapeType="1"/>
            </p:cNvSpPr>
            <p:nvPr/>
          </p:nvSpPr>
          <p:spPr bwMode="auto">
            <a:xfrm flipV="1">
              <a:off x="3504" y="2976"/>
              <a:ext cx="0" cy="336"/>
            </a:xfrm>
            <a:prstGeom prst="line">
              <a:avLst/>
            </a:prstGeom>
            <a:noFill/>
            <a:ln w="9525">
              <a:solidFill>
                <a:schemeClr val="tx1"/>
              </a:solidFill>
              <a:round/>
              <a:headEnd/>
              <a:tailEnd type="triangle" w="med" len="med"/>
            </a:ln>
          </p:spPr>
          <p:txBody>
            <a:bodyPr wrap="none"/>
            <a:lstStyle/>
            <a:p>
              <a:endParaRPr lang="en-US"/>
            </a:p>
          </p:txBody>
        </p:sp>
      </p:grpSp>
      <p:sp>
        <p:nvSpPr>
          <p:cNvPr id="29710" name="Line 54"/>
          <p:cNvSpPr>
            <a:spLocks noChangeShapeType="1"/>
          </p:cNvSpPr>
          <p:nvPr/>
        </p:nvSpPr>
        <p:spPr bwMode="auto">
          <a:xfrm>
            <a:off x="5930900" y="3081338"/>
            <a:ext cx="457200" cy="0"/>
          </a:xfrm>
          <a:prstGeom prst="line">
            <a:avLst/>
          </a:prstGeom>
          <a:noFill/>
          <a:ln w="9525">
            <a:solidFill>
              <a:schemeClr val="tx1"/>
            </a:solidFill>
            <a:round/>
            <a:headEnd/>
            <a:tailEnd type="triangle" w="med" len="med"/>
          </a:ln>
        </p:spPr>
        <p:txBody>
          <a:bodyPr wrap="none"/>
          <a:lstStyle/>
          <a:p>
            <a:endParaRPr lang="en-US"/>
          </a:p>
        </p:txBody>
      </p:sp>
      <p:sp>
        <p:nvSpPr>
          <p:cNvPr id="29711" name="Text Box 56"/>
          <p:cNvSpPr txBox="1">
            <a:spLocks noChangeArrowheads="1"/>
          </p:cNvSpPr>
          <p:nvPr/>
        </p:nvSpPr>
        <p:spPr bwMode="auto">
          <a:xfrm>
            <a:off x="179388" y="5373688"/>
            <a:ext cx="8401050" cy="1465262"/>
          </a:xfrm>
          <a:prstGeom prst="rect">
            <a:avLst/>
          </a:prstGeom>
          <a:noFill/>
          <a:ln w="9525">
            <a:noFill/>
            <a:miter lim="800000"/>
            <a:headEnd/>
            <a:tailEnd/>
          </a:ln>
        </p:spPr>
        <p:txBody>
          <a:bodyPr wrap="none">
            <a:spAutoFit/>
          </a:bodyPr>
          <a:lstStyle/>
          <a:p>
            <a:r>
              <a:rPr lang="es-ES" sz="1800"/>
              <a:t>1.- La parte que contiene los órganos de medición, que determina las </a:t>
            </a:r>
          </a:p>
          <a:p>
            <a:r>
              <a:rPr lang="es-ES" sz="1800"/>
              <a:t>     condiciones de operación en dependencia de las señales de entrada.</a:t>
            </a:r>
          </a:p>
          <a:p>
            <a:r>
              <a:rPr lang="es-ES" sz="1800"/>
              <a:t>2.- La parte  lógica , que forma las señales de salida en dependencia de la </a:t>
            </a:r>
          </a:p>
          <a:p>
            <a:r>
              <a:rPr lang="es-ES" sz="1800"/>
              <a:t>     combinación, secuencia y comparación de las señales que viene del órgano   </a:t>
            </a:r>
          </a:p>
          <a:p>
            <a:r>
              <a:rPr lang="es-ES" sz="1800"/>
              <a:t>     de medición.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169"/>
                                        </p:tgtEl>
                                        <p:attrNameLst>
                                          <p:attrName>style.visibility</p:attrName>
                                        </p:attrNameLst>
                                      </p:cBhvr>
                                      <p:to>
                                        <p:strVal val="visible"/>
                                      </p:to>
                                    </p:set>
                                    <p:anim calcmode="lin" valueType="num">
                                      <p:cBhvr additive="base">
                                        <p:cTn id="7" dur="500" fill="hold"/>
                                        <p:tgtEl>
                                          <p:spTgt spid="48169"/>
                                        </p:tgtEl>
                                        <p:attrNameLst>
                                          <p:attrName>ppt_x</p:attrName>
                                        </p:attrNameLst>
                                      </p:cBhvr>
                                      <p:tavLst>
                                        <p:tav tm="0">
                                          <p:val>
                                            <p:strVal val="0-#ppt_w/2"/>
                                          </p:val>
                                        </p:tav>
                                        <p:tav tm="100000">
                                          <p:val>
                                            <p:strVal val="#ppt_x"/>
                                          </p:val>
                                        </p:tav>
                                      </p:tavLst>
                                    </p:anim>
                                    <p:anim calcmode="lin" valueType="num">
                                      <p:cBhvr additive="base">
                                        <p:cTn id="8" dur="500" fill="hold"/>
                                        <p:tgtEl>
                                          <p:spTgt spid="481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69"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3557" name="Text Box 5"/>
          <p:cNvSpPr txBox="1">
            <a:spLocks noChangeArrowheads="1"/>
          </p:cNvSpPr>
          <p:nvPr/>
        </p:nvSpPr>
        <p:spPr bwMode="auto">
          <a:xfrm>
            <a:off x="1295400" y="1066800"/>
            <a:ext cx="6477000" cy="457200"/>
          </a:xfrm>
          <a:prstGeom prst="rect">
            <a:avLst/>
          </a:prstGeom>
          <a:noFill/>
          <a:ln w="9525">
            <a:noFill/>
            <a:miter lim="800000"/>
            <a:headEnd/>
            <a:tailEnd/>
          </a:ln>
        </p:spPr>
        <p:txBody>
          <a:bodyPr>
            <a:spAutoFit/>
          </a:bodyPr>
          <a:lstStyle/>
          <a:p>
            <a:r>
              <a:rPr lang="es-ES_tradnl" b="1">
                <a:solidFill>
                  <a:srgbClr val="33CC33"/>
                </a:solidFill>
                <a:latin typeface="Comic Sans MS" pitchFamily="66" charset="0"/>
              </a:rPr>
              <a:t>TIPOS DE PROTECCIONES ELECTRICAS</a:t>
            </a:r>
            <a:r>
              <a:rPr lang="es-ES_tradnl" sz="2000" b="1">
                <a:solidFill>
                  <a:srgbClr val="FF3300"/>
                </a:solidFill>
                <a:latin typeface="Comic Sans MS" pitchFamily="66" charset="0"/>
              </a:rPr>
              <a:t>       </a:t>
            </a:r>
            <a:endParaRPr lang="es-ES" sz="2000" b="1">
              <a:solidFill>
                <a:srgbClr val="FF3300"/>
              </a:solidFill>
              <a:latin typeface="Comic Sans MS" pitchFamily="66" charset="0"/>
            </a:endParaRPr>
          </a:p>
        </p:txBody>
      </p:sp>
      <p:grpSp>
        <p:nvGrpSpPr>
          <p:cNvPr id="2" name="Group 54"/>
          <p:cNvGrpSpPr>
            <a:grpSpLocks/>
          </p:cNvGrpSpPr>
          <p:nvPr/>
        </p:nvGrpSpPr>
        <p:grpSpPr bwMode="auto">
          <a:xfrm>
            <a:off x="304800" y="3352800"/>
            <a:ext cx="7772400" cy="1371600"/>
            <a:chOff x="192" y="1968"/>
            <a:chExt cx="4896" cy="864"/>
          </a:xfrm>
        </p:grpSpPr>
        <p:grpSp>
          <p:nvGrpSpPr>
            <p:cNvPr id="30752" name="Group 51"/>
            <p:cNvGrpSpPr>
              <a:grpSpLocks/>
            </p:cNvGrpSpPr>
            <p:nvPr/>
          </p:nvGrpSpPr>
          <p:grpSpPr bwMode="auto">
            <a:xfrm>
              <a:off x="624" y="1968"/>
              <a:ext cx="4464" cy="864"/>
              <a:chOff x="624" y="1968"/>
              <a:chExt cx="4464" cy="864"/>
            </a:xfrm>
          </p:grpSpPr>
          <p:sp>
            <p:nvSpPr>
              <p:cNvPr id="30754" name="Rectangle 21"/>
              <p:cNvSpPr>
                <a:spLocks noChangeArrowheads="1"/>
              </p:cNvSpPr>
              <p:nvPr/>
            </p:nvSpPr>
            <p:spPr bwMode="auto">
              <a:xfrm>
                <a:off x="1056" y="2064"/>
                <a:ext cx="480" cy="672"/>
              </a:xfrm>
              <a:prstGeom prst="rect">
                <a:avLst/>
              </a:prstGeom>
              <a:solidFill>
                <a:srgbClr val="00FF00"/>
              </a:solidFill>
              <a:ln w="9525">
                <a:solidFill>
                  <a:schemeClr val="tx1"/>
                </a:solidFill>
                <a:miter lim="800000"/>
                <a:headEnd/>
                <a:tailEnd/>
              </a:ln>
            </p:spPr>
            <p:txBody>
              <a:bodyPr wrap="none" anchor="ctr"/>
              <a:lstStyle/>
              <a:p>
                <a:pPr algn="ctr"/>
                <a:r>
                  <a:rPr lang="es-ES_tradnl" sz="1600" b="1">
                    <a:solidFill>
                      <a:srgbClr val="FF3300"/>
                    </a:solidFill>
                    <a:latin typeface="Comic Sans MS" pitchFamily="66" charset="0"/>
                  </a:rPr>
                  <a:t>TC’s</a:t>
                </a:r>
              </a:p>
              <a:p>
                <a:pPr algn="ctr"/>
                <a:r>
                  <a:rPr lang="es-ES_tradnl" sz="1600" b="1">
                    <a:solidFill>
                      <a:srgbClr val="FF3300"/>
                    </a:solidFill>
                    <a:latin typeface="Comic Sans MS" pitchFamily="66" charset="0"/>
                  </a:rPr>
                  <a:t>TP’s</a:t>
                </a:r>
              </a:p>
              <a:p>
                <a:pPr algn="ctr"/>
                <a:r>
                  <a:rPr lang="es-ES_tradnl" sz="1600" b="1">
                    <a:solidFill>
                      <a:srgbClr val="FF3300"/>
                    </a:solidFill>
                    <a:latin typeface="Comic Sans MS" pitchFamily="66" charset="0"/>
                  </a:rPr>
                  <a:t>DP’s</a:t>
                </a:r>
                <a:endParaRPr lang="es-ES" sz="1600" b="1">
                  <a:solidFill>
                    <a:srgbClr val="FF3300"/>
                  </a:solidFill>
                  <a:latin typeface="Comic Sans MS" pitchFamily="66" charset="0"/>
                </a:endParaRPr>
              </a:p>
            </p:txBody>
          </p:sp>
          <p:sp>
            <p:nvSpPr>
              <p:cNvPr id="30755" name="Line 24"/>
              <p:cNvSpPr>
                <a:spLocks noChangeShapeType="1"/>
              </p:cNvSpPr>
              <p:nvPr/>
            </p:nvSpPr>
            <p:spPr bwMode="auto">
              <a:xfrm>
                <a:off x="624" y="2208"/>
                <a:ext cx="432" cy="0"/>
              </a:xfrm>
              <a:prstGeom prst="line">
                <a:avLst/>
              </a:prstGeom>
              <a:noFill/>
              <a:ln w="9525">
                <a:solidFill>
                  <a:srgbClr val="FF3300"/>
                </a:solidFill>
                <a:round/>
                <a:headEnd/>
                <a:tailEnd type="triangle" w="med" len="med"/>
              </a:ln>
            </p:spPr>
            <p:txBody>
              <a:bodyPr wrap="none"/>
              <a:lstStyle/>
              <a:p>
                <a:endParaRPr lang="en-US"/>
              </a:p>
            </p:txBody>
          </p:sp>
          <p:sp>
            <p:nvSpPr>
              <p:cNvPr id="30756" name="Line 25"/>
              <p:cNvSpPr>
                <a:spLocks noChangeShapeType="1"/>
              </p:cNvSpPr>
              <p:nvPr/>
            </p:nvSpPr>
            <p:spPr bwMode="auto">
              <a:xfrm>
                <a:off x="624" y="2496"/>
                <a:ext cx="432" cy="0"/>
              </a:xfrm>
              <a:prstGeom prst="line">
                <a:avLst/>
              </a:prstGeom>
              <a:noFill/>
              <a:ln w="9525">
                <a:solidFill>
                  <a:srgbClr val="FF3300"/>
                </a:solidFill>
                <a:round/>
                <a:headEnd/>
                <a:tailEnd type="triangle" w="med" len="med"/>
              </a:ln>
            </p:spPr>
            <p:txBody>
              <a:bodyPr wrap="none"/>
              <a:lstStyle/>
              <a:p>
                <a:endParaRPr lang="en-US"/>
              </a:p>
            </p:txBody>
          </p:sp>
          <p:sp>
            <p:nvSpPr>
              <p:cNvPr id="30757" name="Rectangle 27"/>
              <p:cNvSpPr>
                <a:spLocks noChangeArrowheads="1"/>
              </p:cNvSpPr>
              <p:nvPr/>
            </p:nvSpPr>
            <p:spPr bwMode="auto">
              <a:xfrm>
                <a:off x="1536" y="2064"/>
                <a:ext cx="960" cy="672"/>
              </a:xfrm>
              <a:prstGeom prst="rect">
                <a:avLst/>
              </a:prstGeom>
              <a:solidFill>
                <a:schemeClr val="accent1"/>
              </a:solidFill>
              <a:ln w="9525">
                <a:solidFill>
                  <a:schemeClr val="tx1"/>
                </a:solidFill>
                <a:miter lim="800000"/>
                <a:headEnd/>
                <a:tailEnd/>
              </a:ln>
            </p:spPr>
            <p:txBody>
              <a:bodyPr wrap="none" anchor="ctr"/>
              <a:lstStyle/>
              <a:p>
                <a:pPr algn="ctr"/>
                <a:r>
                  <a:rPr lang="es-ES_tradnl" sz="1400">
                    <a:latin typeface="Comic Sans MS" pitchFamily="66" charset="0"/>
                  </a:rPr>
                  <a:t>CIRCUITOS </a:t>
                </a:r>
              </a:p>
              <a:p>
                <a:pPr algn="ctr"/>
                <a:r>
                  <a:rPr lang="es-ES_tradnl" sz="1400">
                    <a:latin typeface="Comic Sans MS" pitchFamily="66" charset="0"/>
                  </a:rPr>
                  <a:t>ANALOGICOS</a:t>
                </a:r>
                <a:endParaRPr lang="es-ES" sz="1400">
                  <a:latin typeface="Comic Sans MS" pitchFamily="66" charset="0"/>
                </a:endParaRPr>
              </a:p>
            </p:txBody>
          </p:sp>
          <p:sp>
            <p:nvSpPr>
              <p:cNvPr id="30758" name="Rectangle 29"/>
              <p:cNvSpPr>
                <a:spLocks noChangeArrowheads="1"/>
              </p:cNvSpPr>
              <p:nvPr/>
            </p:nvSpPr>
            <p:spPr bwMode="auto">
              <a:xfrm>
                <a:off x="2736" y="1968"/>
                <a:ext cx="1056" cy="864"/>
              </a:xfrm>
              <a:prstGeom prst="rect">
                <a:avLst/>
              </a:prstGeom>
              <a:solidFill>
                <a:schemeClr val="accent1"/>
              </a:solidFill>
              <a:ln w="9525">
                <a:solidFill>
                  <a:schemeClr val="tx1"/>
                </a:solidFill>
                <a:miter lim="800000"/>
                <a:headEnd/>
                <a:tailEnd/>
              </a:ln>
            </p:spPr>
            <p:txBody>
              <a:bodyPr wrap="none" anchor="ctr"/>
              <a:lstStyle/>
              <a:p>
                <a:pPr algn="ctr"/>
                <a:endParaRPr lang="es-ES_tradnl" sz="1400">
                  <a:latin typeface="Comic Sans MS" pitchFamily="66" charset="0"/>
                </a:endParaRPr>
              </a:p>
              <a:p>
                <a:pPr algn="ctr"/>
                <a:r>
                  <a:rPr lang="es-ES_tradnl" sz="1400">
                    <a:latin typeface="Comic Sans MS" pitchFamily="66" charset="0"/>
                  </a:rPr>
                  <a:t>UNIDAD DE </a:t>
                </a:r>
              </a:p>
              <a:p>
                <a:pPr algn="ctr"/>
                <a:r>
                  <a:rPr lang="es-ES_tradnl" sz="1400">
                    <a:latin typeface="Comic Sans MS" pitchFamily="66" charset="0"/>
                  </a:rPr>
                  <a:t>CONTROL</a:t>
                </a:r>
              </a:p>
              <a:p>
                <a:pPr algn="ctr"/>
                <a:endParaRPr lang="es-ES_tradnl" sz="1400">
                  <a:latin typeface="Comic Sans MS" pitchFamily="66" charset="0"/>
                </a:endParaRPr>
              </a:p>
              <a:p>
                <a:pPr algn="ctr"/>
                <a:r>
                  <a:rPr lang="es-ES_tradnl" sz="1400">
                    <a:latin typeface="Comic Sans MS" pitchFamily="66" charset="0"/>
                  </a:rPr>
                  <a:t>CIRCUITOS </a:t>
                </a:r>
              </a:p>
              <a:p>
                <a:pPr algn="ctr"/>
                <a:r>
                  <a:rPr lang="es-ES_tradnl" sz="1400">
                    <a:latin typeface="Comic Sans MS" pitchFamily="66" charset="0"/>
                  </a:rPr>
                  <a:t>LOGICOS</a:t>
                </a:r>
                <a:endParaRPr lang="es-ES" sz="1400">
                  <a:latin typeface="Comic Sans MS" pitchFamily="66" charset="0"/>
                </a:endParaRPr>
              </a:p>
            </p:txBody>
          </p:sp>
          <p:sp>
            <p:nvSpPr>
              <p:cNvPr id="30759" name="Rectangle 30"/>
              <p:cNvSpPr>
                <a:spLocks noChangeArrowheads="1"/>
              </p:cNvSpPr>
              <p:nvPr/>
            </p:nvSpPr>
            <p:spPr bwMode="auto">
              <a:xfrm>
                <a:off x="3984" y="2064"/>
                <a:ext cx="720" cy="720"/>
              </a:xfrm>
              <a:prstGeom prst="rect">
                <a:avLst/>
              </a:prstGeom>
              <a:solidFill>
                <a:schemeClr val="accent1"/>
              </a:solidFill>
              <a:ln w="9525">
                <a:solidFill>
                  <a:schemeClr val="tx1"/>
                </a:solidFill>
                <a:miter lim="800000"/>
                <a:headEnd/>
                <a:tailEnd/>
              </a:ln>
            </p:spPr>
            <p:txBody>
              <a:bodyPr wrap="none" anchor="ctr"/>
              <a:lstStyle/>
              <a:p>
                <a:pPr algn="ctr"/>
                <a:r>
                  <a:rPr lang="es-ES_tradnl" sz="1400">
                    <a:latin typeface="Comic Sans MS" pitchFamily="66" charset="0"/>
                  </a:rPr>
                  <a:t>CIRCUITO</a:t>
                </a:r>
              </a:p>
              <a:p>
                <a:pPr algn="ctr"/>
                <a:r>
                  <a:rPr lang="es-ES_tradnl" sz="1400">
                    <a:latin typeface="Comic Sans MS" pitchFamily="66" charset="0"/>
                  </a:rPr>
                  <a:t>DE</a:t>
                </a:r>
              </a:p>
              <a:p>
                <a:pPr algn="ctr"/>
                <a:r>
                  <a:rPr lang="es-ES_tradnl" sz="1400">
                    <a:latin typeface="Comic Sans MS" pitchFamily="66" charset="0"/>
                  </a:rPr>
                  <a:t>DISPARO</a:t>
                </a:r>
                <a:endParaRPr lang="es-ES" sz="1400">
                  <a:latin typeface="Comic Sans MS" pitchFamily="66" charset="0"/>
                </a:endParaRPr>
              </a:p>
            </p:txBody>
          </p:sp>
          <p:sp>
            <p:nvSpPr>
              <p:cNvPr id="30760" name="Line 31"/>
              <p:cNvSpPr>
                <a:spLocks noChangeShapeType="1"/>
              </p:cNvSpPr>
              <p:nvPr/>
            </p:nvSpPr>
            <p:spPr bwMode="auto">
              <a:xfrm>
                <a:off x="2496" y="2400"/>
                <a:ext cx="240" cy="0"/>
              </a:xfrm>
              <a:prstGeom prst="line">
                <a:avLst/>
              </a:prstGeom>
              <a:noFill/>
              <a:ln w="9525">
                <a:solidFill>
                  <a:schemeClr val="tx1"/>
                </a:solidFill>
                <a:round/>
                <a:headEnd/>
                <a:tailEnd type="triangle" w="med" len="med"/>
              </a:ln>
            </p:spPr>
            <p:txBody>
              <a:bodyPr wrap="none"/>
              <a:lstStyle/>
              <a:p>
                <a:endParaRPr lang="en-US"/>
              </a:p>
            </p:txBody>
          </p:sp>
          <p:sp>
            <p:nvSpPr>
              <p:cNvPr id="30761" name="Line 32"/>
              <p:cNvSpPr>
                <a:spLocks noChangeShapeType="1"/>
              </p:cNvSpPr>
              <p:nvPr/>
            </p:nvSpPr>
            <p:spPr bwMode="auto">
              <a:xfrm>
                <a:off x="3792" y="2400"/>
                <a:ext cx="192" cy="0"/>
              </a:xfrm>
              <a:prstGeom prst="line">
                <a:avLst/>
              </a:prstGeom>
              <a:noFill/>
              <a:ln w="9525">
                <a:solidFill>
                  <a:schemeClr val="tx1"/>
                </a:solidFill>
                <a:round/>
                <a:headEnd/>
                <a:tailEnd type="triangle" w="med" len="med"/>
              </a:ln>
            </p:spPr>
            <p:txBody>
              <a:bodyPr wrap="none"/>
              <a:lstStyle/>
              <a:p>
                <a:endParaRPr lang="en-US"/>
              </a:p>
            </p:txBody>
          </p:sp>
          <p:sp>
            <p:nvSpPr>
              <p:cNvPr id="30762" name="Line 33"/>
              <p:cNvSpPr>
                <a:spLocks noChangeShapeType="1"/>
              </p:cNvSpPr>
              <p:nvPr/>
            </p:nvSpPr>
            <p:spPr bwMode="auto">
              <a:xfrm>
                <a:off x="4704" y="2448"/>
                <a:ext cx="384" cy="0"/>
              </a:xfrm>
              <a:prstGeom prst="line">
                <a:avLst/>
              </a:prstGeom>
              <a:noFill/>
              <a:ln w="9525">
                <a:solidFill>
                  <a:schemeClr val="tx1"/>
                </a:solidFill>
                <a:round/>
                <a:headEnd/>
                <a:tailEnd type="triangle" w="med" len="med"/>
              </a:ln>
            </p:spPr>
            <p:txBody>
              <a:bodyPr wrap="none"/>
              <a:lstStyle/>
              <a:p>
                <a:endParaRPr lang="en-US"/>
              </a:p>
            </p:txBody>
          </p:sp>
        </p:grpSp>
        <p:sp>
          <p:nvSpPr>
            <p:cNvPr id="30753" name="Text Box 35"/>
            <p:cNvSpPr txBox="1">
              <a:spLocks noChangeArrowheads="1"/>
            </p:cNvSpPr>
            <p:nvPr/>
          </p:nvSpPr>
          <p:spPr bwMode="auto">
            <a:xfrm>
              <a:off x="192" y="2064"/>
              <a:ext cx="336" cy="538"/>
            </a:xfrm>
            <a:prstGeom prst="rect">
              <a:avLst/>
            </a:prstGeom>
            <a:noFill/>
            <a:ln w="9525">
              <a:noFill/>
              <a:miter lim="800000"/>
              <a:headEnd/>
              <a:tailEnd/>
            </a:ln>
          </p:spPr>
          <p:txBody>
            <a:bodyPr>
              <a:spAutoFit/>
            </a:bodyPr>
            <a:lstStyle/>
            <a:p>
              <a:pPr>
                <a:spcBef>
                  <a:spcPct val="50000"/>
                </a:spcBef>
              </a:pPr>
              <a:r>
                <a:rPr lang="es-ES_tradnl" sz="2000" b="1">
                  <a:solidFill>
                    <a:srgbClr val="009900"/>
                  </a:solidFill>
                  <a:latin typeface="Comic Sans MS" pitchFamily="66" charset="0"/>
                </a:rPr>
                <a:t>V</a:t>
              </a:r>
            </a:p>
            <a:p>
              <a:pPr>
                <a:spcBef>
                  <a:spcPct val="50000"/>
                </a:spcBef>
              </a:pPr>
              <a:r>
                <a:rPr lang="es-ES_tradnl" sz="2000" b="1">
                  <a:solidFill>
                    <a:srgbClr val="009900"/>
                  </a:solidFill>
                  <a:latin typeface="Comic Sans MS" pitchFamily="66" charset="0"/>
                </a:rPr>
                <a:t>I</a:t>
              </a:r>
              <a:endParaRPr lang="es-ES" sz="2000" b="1">
                <a:solidFill>
                  <a:srgbClr val="009900"/>
                </a:solidFill>
                <a:latin typeface="Comic Sans MS" pitchFamily="66" charset="0"/>
              </a:endParaRPr>
            </a:p>
          </p:txBody>
        </p:sp>
      </p:grpSp>
      <p:sp>
        <p:nvSpPr>
          <p:cNvPr id="23589" name="Text Box 37"/>
          <p:cNvSpPr txBox="1">
            <a:spLocks noChangeArrowheads="1"/>
          </p:cNvSpPr>
          <p:nvPr/>
        </p:nvSpPr>
        <p:spPr bwMode="auto">
          <a:xfrm>
            <a:off x="8012113" y="3733800"/>
            <a:ext cx="1131887" cy="581025"/>
          </a:xfrm>
          <a:prstGeom prst="rect">
            <a:avLst/>
          </a:prstGeom>
          <a:noFill/>
          <a:ln w="9525">
            <a:noFill/>
            <a:miter lim="800000"/>
            <a:headEnd/>
            <a:tailEnd/>
          </a:ln>
        </p:spPr>
        <p:txBody>
          <a:bodyPr wrap="none">
            <a:spAutoFit/>
          </a:bodyPr>
          <a:lstStyle/>
          <a:p>
            <a:r>
              <a:rPr lang="es-ES_tradnl" sz="1600" b="1">
                <a:latin typeface="Comic Sans MS" pitchFamily="66" charset="0"/>
              </a:rPr>
              <a:t>DISPARO</a:t>
            </a:r>
          </a:p>
          <a:p>
            <a:r>
              <a:rPr lang="es-ES_tradnl" sz="1600" b="1">
                <a:latin typeface="Comic Sans MS" pitchFamily="66" charset="0"/>
              </a:rPr>
              <a:t>     52</a:t>
            </a:r>
            <a:endParaRPr lang="es-ES" sz="1600" b="1">
              <a:latin typeface="Comic Sans MS" pitchFamily="66" charset="0"/>
            </a:endParaRPr>
          </a:p>
        </p:txBody>
      </p:sp>
      <p:grpSp>
        <p:nvGrpSpPr>
          <p:cNvPr id="4" name="Group 52"/>
          <p:cNvGrpSpPr>
            <a:grpSpLocks/>
          </p:cNvGrpSpPr>
          <p:nvPr/>
        </p:nvGrpSpPr>
        <p:grpSpPr bwMode="auto">
          <a:xfrm>
            <a:off x="381000" y="1828800"/>
            <a:ext cx="8001000" cy="1524000"/>
            <a:chOff x="240" y="1104"/>
            <a:chExt cx="5040" cy="960"/>
          </a:xfrm>
        </p:grpSpPr>
        <p:sp>
          <p:nvSpPr>
            <p:cNvPr id="30743" name="Text Box 15"/>
            <p:cNvSpPr txBox="1">
              <a:spLocks noChangeArrowheads="1"/>
            </p:cNvSpPr>
            <p:nvPr/>
          </p:nvSpPr>
          <p:spPr bwMode="auto">
            <a:xfrm>
              <a:off x="240" y="1296"/>
              <a:ext cx="336" cy="538"/>
            </a:xfrm>
            <a:prstGeom prst="rect">
              <a:avLst/>
            </a:prstGeom>
            <a:noFill/>
            <a:ln w="9525">
              <a:noFill/>
              <a:miter lim="800000"/>
              <a:headEnd/>
              <a:tailEnd/>
            </a:ln>
          </p:spPr>
          <p:txBody>
            <a:bodyPr>
              <a:spAutoFit/>
            </a:bodyPr>
            <a:lstStyle/>
            <a:p>
              <a:pPr>
                <a:spcBef>
                  <a:spcPct val="50000"/>
                </a:spcBef>
              </a:pPr>
              <a:r>
                <a:rPr lang="es-ES_tradnl" sz="2000" b="1">
                  <a:solidFill>
                    <a:srgbClr val="009900"/>
                  </a:solidFill>
                  <a:latin typeface="Comic Sans MS" pitchFamily="66" charset="0"/>
                </a:rPr>
                <a:t>V</a:t>
              </a:r>
            </a:p>
            <a:p>
              <a:pPr>
                <a:spcBef>
                  <a:spcPct val="50000"/>
                </a:spcBef>
              </a:pPr>
              <a:r>
                <a:rPr lang="es-ES_tradnl" sz="2000" b="1">
                  <a:solidFill>
                    <a:srgbClr val="009900"/>
                  </a:solidFill>
                  <a:latin typeface="Comic Sans MS" pitchFamily="66" charset="0"/>
                </a:rPr>
                <a:t>I</a:t>
              </a:r>
              <a:endParaRPr lang="es-ES" sz="2000" b="1">
                <a:solidFill>
                  <a:srgbClr val="009900"/>
                </a:solidFill>
                <a:latin typeface="Comic Sans MS" pitchFamily="66" charset="0"/>
              </a:endParaRPr>
            </a:p>
          </p:txBody>
        </p:sp>
        <p:sp>
          <p:nvSpPr>
            <p:cNvPr id="30744" name="Rectangle 10"/>
            <p:cNvSpPr>
              <a:spLocks noChangeArrowheads="1"/>
            </p:cNvSpPr>
            <p:nvPr/>
          </p:nvSpPr>
          <p:spPr bwMode="auto">
            <a:xfrm>
              <a:off x="1584" y="1104"/>
              <a:ext cx="1728" cy="672"/>
            </a:xfrm>
            <a:prstGeom prst="rect">
              <a:avLst/>
            </a:prstGeom>
            <a:solidFill>
              <a:schemeClr val="accent1"/>
            </a:solidFill>
            <a:ln w="9525">
              <a:solidFill>
                <a:schemeClr val="tx1"/>
              </a:solidFill>
              <a:miter lim="800000"/>
              <a:headEnd/>
              <a:tailEnd/>
            </a:ln>
          </p:spPr>
          <p:txBody>
            <a:bodyPr wrap="none" anchor="ctr"/>
            <a:lstStyle/>
            <a:p>
              <a:pPr algn="ctr"/>
              <a:r>
                <a:rPr lang="es-ES_tradnl" sz="1600">
                  <a:latin typeface="Comic Sans MS" pitchFamily="66" charset="0"/>
                </a:rPr>
                <a:t>CIRCUITOS </a:t>
              </a:r>
            </a:p>
            <a:p>
              <a:pPr algn="ctr"/>
              <a:r>
                <a:rPr lang="es-ES_tradnl" sz="1600">
                  <a:latin typeface="Comic Sans MS" pitchFamily="66" charset="0"/>
                </a:rPr>
                <a:t>ELECTROMAGNETICOS</a:t>
              </a:r>
              <a:endParaRPr lang="es-ES" sz="1600">
                <a:latin typeface="Comic Sans MS" pitchFamily="66" charset="0"/>
              </a:endParaRPr>
            </a:p>
          </p:txBody>
        </p:sp>
        <p:sp>
          <p:nvSpPr>
            <p:cNvPr id="30745" name="Rectangle 11"/>
            <p:cNvSpPr>
              <a:spLocks noChangeArrowheads="1"/>
            </p:cNvSpPr>
            <p:nvPr/>
          </p:nvSpPr>
          <p:spPr bwMode="auto">
            <a:xfrm>
              <a:off x="1104" y="1104"/>
              <a:ext cx="480" cy="672"/>
            </a:xfrm>
            <a:prstGeom prst="rect">
              <a:avLst/>
            </a:prstGeom>
            <a:solidFill>
              <a:srgbClr val="00FF00"/>
            </a:solidFill>
            <a:ln w="9525">
              <a:solidFill>
                <a:schemeClr val="tx1"/>
              </a:solidFill>
              <a:miter lim="800000"/>
              <a:headEnd/>
              <a:tailEnd/>
            </a:ln>
          </p:spPr>
          <p:txBody>
            <a:bodyPr wrap="none" anchor="ctr"/>
            <a:lstStyle/>
            <a:p>
              <a:pPr algn="ctr"/>
              <a:r>
                <a:rPr lang="es-ES_tradnl" sz="1600" b="1">
                  <a:solidFill>
                    <a:srgbClr val="FF3300"/>
                  </a:solidFill>
                  <a:latin typeface="Comic Sans MS" pitchFamily="66" charset="0"/>
                </a:rPr>
                <a:t>TC’s</a:t>
              </a:r>
            </a:p>
            <a:p>
              <a:pPr algn="ctr"/>
              <a:r>
                <a:rPr lang="es-ES_tradnl" sz="1600" b="1">
                  <a:solidFill>
                    <a:srgbClr val="FF3300"/>
                  </a:solidFill>
                  <a:latin typeface="Comic Sans MS" pitchFamily="66" charset="0"/>
                </a:rPr>
                <a:t>TP’s</a:t>
              </a:r>
            </a:p>
            <a:p>
              <a:pPr algn="ctr"/>
              <a:r>
                <a:rPr lang="es-ES_tradnl" sz="1600" b="1">
                  <a:solidFill>
                    <a:srgbClr val="FF3300"/>
                  </a:solidFill>
                  <a:latin typeface="Comic Sans MS" pitchFamily="66" charset="0"/>
                </a:rPr>
                <a:t>DP’s</a:t>
              </a:r>
              <a:endParaRPr lang="es-ES" sz="1600" b="1">
                <a:solidFill>
                  <a:srgbClr val="FF3300"/>
                </a:solidFill>
                <a:latin typeface="Comic Sans MS" pitchFamily="66" charset="0"/>
              </a:endParaRPr>
            </a:p>
          </p:txBody>
        </p:sp>
        <p:sp>
          <p:nvSpPr>
            <p:cNvPr id="30746" name="Line 13"/>
            <p:cNvSpPr>
              <a:spLocks noChangeShapeType="1"/>
            </p:cNvSpPr>
            <p:nvPr/>
          </p:nvSpPr>
          <p:spPr bwMode="auto">
            <a:xfrm>
              <a:off x="624" y="1392"/>
              <a:ext cx="480" cy="0"/>
            </a:xfrm>
            <a:prstGeom prst="line">
              <a:avLst/>
            </a:prstGeom>
            <a:noFill/>
            <a:ln w="9525">
              <a:solidFill>
                <a:srgbClr val="FF3300"/>
              </a:solidFill>
              <a:round/>
              <a:headEnd/>
              <a:tailEnd type="triangle" w="med" len="med"/>
            </a:ln>
          </p:spPr>
          <p:txBody>
            <a:bodyPr wrap="none"/>
            <a:lstStyle/>
            <a:p>
              <a:endParaRPr lang="en-US"/>
            </a:p>
          </p:txBody>
        </p:sp>
        <p:sp>
          <p:nvSpPr>
            <p:cNvPr id="30747" name="Line 14"/>
            <p:cNvSpPr>
              <a:spLocks noChangeShapeType="1"/>
            </p:cNvSpPr>
            <p:nvPr/>
          </p:nvSpPr>
          <p:spPr bwMode="auto">
            <a:xfrm>
              <a:off x="672" y="1680"/>
              <a:ext cx="432" cy="0"/>
            </a:xfrm>
            <a:prstGeom prst="line">
              <a:avLst/>
            </a:prstGeom>
            <a:noFill/>
            <a:ln w="9525">
              <a:solidFill>
                <a:srgbClr val="FF3300"/>
              </a:solidFill>
              <a:round/>
              <a:headEnd/>
              <a:tailEnd type="triangle" w="med" len="med"/>
            </a:ln>
          </p:spPr>
          <p:txBody>
            <a:bodyPr wrap="none"/>
            <a:lstStyle/>
            <a:p>
              <a:endParaRPr lang="en-US"/>
            </a:p>
          </p:txBody>
        </p:sp>
        <p:sp>
          <p:nvSpPr>
            <p:cNvPr id="30748" name="Rectangle 16"/>
            <p:cNvSpPr>
              <a:spLocks noChangeArrowheads="1"/>
            </p:cNvSpPr>
            <p:nvPr/>
          </p:nvSpPr>
          <p:spPr bwMode="auto">
            <a:xfrm>
              <a:off x="3600" y="1104"/>
              <a:ext cx="768" cy="720"/>
            </a:xfrm>
            <a:prstGeom prst="rect">
              <a:avLst/>
            </a:prstGeom>
            <a:solidFill>
              <a:schemeClr val="accent1"/>
            </a:solidFill>
            <a:ln w="9525">
              <a:solidFill>
                <a:schemeClr val="tx1"/>
              </a:solidFill>
              <a:miter lim="800000"/>
              <a:headEnd/>
              <a:tailEnd/>
            </a:ln>
          </p:spPr>
          <p:txBody>
            <a:bodyPr wrap="none" anchor="ctr"/>
            <a:lstStyle/>
            <a:p>
              <a:pPr algn="ctr"/>
              <a:r>
                <a:rPr lang="es-ES_tradnl" sz="1600">
                  <a:latin typeface="Comic Sans MS" pitchFamily="66" charset="0"/>
                </a:rPr>
                <a:t>CIRCUITO</a:t>
              </a:r>
            </a:p>
            <a:p>
              <a:pPr algn="ctr"/>
              <a:r>
                <a:rPr lang="es-ES_tradnl" sz="1600">
                  <a:latin typeface="Comic Sans MS" pitchFamily="66" charset="0"/>
                </a:rPr>
                <a:t>DE</a:t>
              </a:r>
            </a:p>
            <a:p>
              <a:pPr algn="ctr"/>
              <a:r>
                <a:rPr lang="es-ES_tradnl" sz="1600">
                  <a:latin typeface="Comic Sans MS" pitchFamily="66" charset="0"/>
                </a:rPr>
                <a:t>DISPARO</a:t>
              </a:r>
              <a:endParaRPr lang="es-ES" sz="1600">
                <a:latin typeface="Comic Sans MS" pitchFamily="66" charset="0"/>
              </a:endParaRPr>
            </a:p>
          </p:txBody>
        </p:sp>
        <p:sp>
          <p:nvSpPr>
            <p:cNvPr id="30749" name="Line 17"/>
            <p:cNvSpPr>
              <a:spLocks noChangeShapeType="1"/>
            </p:cNvSpPr>
            <p:nvPr/>
          </p:nvSpPr>
          <p:spPr bwMode="auto">
            <a:xfrm>
              <a:off x="3312" y="1488"/>
              <a:ext cx="288" cy="0"/>
            </a:xfrm>
            <a:prstGeom prst="line">
              <a:avLst/>
            </a:prstGeom>
            <a:noFill/>
            <a:ln w="9525">
              <a:solidFill>
                <a:schemeClr val="tx1"/>
              </a:solidFill>
              <a:round/>
              <a:headEnd/>
              <a:tailEnd type="triangle" w="med" len="med"/>
            </a:ln>
          </p:spPr>
          <p:txBody>
            <a:bodyPr wrap="none"/>
            <a:lstStyle/>
            <a:p>
              <a:endParaRPr lang="en-US"/>
            </a:p>
          </p:txBody>
        </p:sp>
        <p:sp>
          <p:nvSpPr>
            <p:cNvPr id="30750" name="Line 46"/>
            <p:cNvSpPr>
              <a:spLocks noChangeShapeType="1"/>
            </p:cNvSpPr>
            <p:nvPr/>
          </p:nvSpPr>
          <p:spPr bwMode="auto">
            <a:xfrm>
              <a:off x="5280" y="1440"/>
              <a:ext cx="0" cy="624"/>
            </a:xfrm>
            <a:prstGeom prst="line">
              <a:avLst/>
            </a:prstGeom>
            <a:noFill/>
            <a:ln w="9525">
              <a:solidFill>
                <a:schemeClr val="tx1"/>
              </a:solidFill>
              <a:round/>
              <a:headEnd/>
              <a:tailEnd type="triangle" w="med" len="med"/>
            </a:ln>
          </p:spPr>
          <p:txBody>
            <a:bodyPr wrap="none"/>
            <a:lstStyle/>
            <a:p>
              <a:endParaRPr lang="en-US"/>
            </a:p>
          </p:txBody>
        </p:sp>
        <p:sp>
          <p:nvSpPr>
            <p:cNvPr id="30751" name="Line 47"/>
            <p:cNvSpPr>
              <a:spLocks noChangeShapeType="1"/>
            </p:cNvSpPr>
            <p:nvPr/>
          </p:nvSpPr>
          <p:spPr bwMode="auto">
            <a:xfrm flipH="1">
              <a:off x="4368" y="1440"/>
              <a:ext cx="912" cy="0"/>
            </a:xfrm>
            <a:prstGeom prst="line">
              <a:avLst/>
            </a:prstGeom>
            <a:noFill/>
            <a:ln w="9525">
              <a:solidFill>
                <a:schemeClr val="tx1"/>
              </a:solidFill>
              <a:round/>
              <a:headEnd/>
              <a:tailEnd/>
            </a:ln>
          </p:spPr>
          <p:txBody>
            <a:bodyPr wrap="none"/>
            <a:lstStyle/>
            <a:p>
              <a:endParaRPr lang="en-US"/>
            </a:p>
          </p:txBody>
        </p:sp>
      </p:grpSp>
      <p:grpSp>
        <p:nvGrpSpPr>
          <p:cNvPr id="5" name="Group 53"/>
          <p:cNvGrpSpPr>
            <a:grpSpLocks/>
          </p:cNvGrpSpPr>
          <p:nvPr/>
        </p:nvGrpSpPr>
        <p:grpSpPr bwMode="auto">
          <a:xfrm>
            <a:off x="304800" y="4800600"/>
            <a:ext cx="8229600" cy="1524000"/>
            <a:chOff x="192" y="2784"/>
            <a:chExt cx="5184" cy="960"/>
          </a:xfrm>
        </p:grpSpPr>
        <p:sp>
          <p:nvSpPr>
            <p:cNvPr id="30731" name="Text Box 34"/>
            <p:cNvSpPr txBox="1">
              <a:spLocks noChangeArrowheads="1"/>
            </p:cNvSpPr>
            <p:nvPr/>
          </p:nvSpPr>
          <p:spPr bwMode="auto">
            <a:xfrm>
              <a:off x="192" y="3024"/>
              <a:ext cx="336" cy="538"/>
            </a:xfrm>
            <a:prstGeom prst="rect">
              <a:avLst/>
            </a:prstGeom>
            <a:noFill/>
            <a:ln w="9525">
              <a:noFill/>
              <a:miter lim="800000"/>
              <a:headEnd/>
              <a:tailEnd/>
            </a:ln>
          </p:spPr>
          <p:txBody>
            <a:bodyPr>
              <a:spAutoFit/>
            </a:bodyPr>
            <a:lstStyle/>
            <a:p>
              <a:pPr>
                <a:spcBef>
                  <a:spcPct val="50000"/>
                </a:spcBef>
              </a:pPr>
              <a:r>
                <a:rPr lang="es-ES_tradnl" sz="2000" b="1">
                  <a:solidFill>
                    <a:srgbClr val="009900"/>
                  </a:solidFill>
                  <a:latin typeface="Comic Sans MS" pitchFamily="66" charset="0"/>
                </a:rPr>
                <a:t>V</a:t>
              </a:r>
            </a:p>
            <a:p>
              <a:pPr>
                <a:spcBef>
                  <a:spcPct val="50000"/>
                </a:spcBef>
              </a:pPr>
              <a:r>
                <a:rPr lang="es-ES_tradnl" sz="2000" b="1">
                  <a:solidFill>
                    <a:srgbClr val="009900"/>
                  </a:solidFill>
                  <a:latin typeface="Comic Sans MS" pitchFamily="66" charset="0"/>
                </a:rPr>
                <a:t>I</a:t>
              </a:r>
              <a:endParaRPr lang="es-ES" sz="2000" b="1">
                <a:solidFill>
                  <a:srgbClr val="009900"/>
                </a:solidFill>
                <a:latin typeface="Comic Sans MS" pitchFamily="66" charset="0"/>
              </a:endParaRPr>
            </a:p>
          </p:txBody>
        </p:sp>
        <p:grpSp>
          <p:nvGrpSpPr>
            <p:cNvPr id="30732" name="Group 50"/>
            <p:cNvGrpSpPr>
              <a:grpSpLocks/>
            </p:cNvGrpSpPr>
            <p:nvPr/>
          </p:nvGrpSpPr>
          <p:grpSpPr bwMode="auto">
            <a:xfrm>
              <a:off x="576" y="3024"/>
              <a:ext cx="4800" cy="720"/>
              <a:chOff x="576" y="2928"/>
              <a:chExt cx="4800" cy="720"/>
            </a:xfrm>
          </p:grpSpPr>
          <p:sp>
            <p:nvSpPr>
              <p:cNvPr id="30734" name="Line 22"/>
              <p:cNvSpPr>
                <a:spLocks noChangeShapeType="1"/>
              </p:cNvSpPr>
              <p:nvPr/>
            </p:nvSpPr>
            <p:spPr bwMode="auto">
              <a:xfrm>
                <a:off x="576" y="3456"/>
                <a:ext cx="432" cy="0"/>
              </a:xfrm>
              <a:prstGeom prst="line">
                <a:avLst/>
              </a:prstGeom>
              <a:noFill/>
              <a:ln w="9525">
                <a:solidFill>
                  <a:srgbClr val="FF3300"/>
                </a:solidFill>
                <a:round/>
                <a:headEnd/>
                <a:tailEnd type="triangle" w="med" len="med"/>
              </a:ln>
            </p:spPr>
            <p:txBody>
              <a:bodyPr wrap="none"/>
              <a:lstStyle/>
              <a:p>
                <a:endParaRPr lang="en-US"/>
              </a:p>
            </p:txBody>
          </p:sp>
          <p:sp>
            <p:nvSpPr>
              <p:cNvPr id="30735" name="Line 23"/>
              <p:cNvSpPr>
                <a:spLocks noChangeShapeType="1"/>
              </p:cNvSpPr>
              <p:nvPr/>
            </p:nvSpPr>
            <p:spPr bwMode="auto">
              <a:xfrm>
                <a:off x="576" y="3168"/>
                <a:ext cx="432" cy="0"/>
              </a:xfrm>
              <a:prstGeom prst="line">
                <a:avLst/>
              </a:prstGeom>
              <a:noFill/>
              <a:ln w="9525">
                <a:solidFill>
                  <a:srgbClr val="FF3300"/>
                </a:solidFill>
                <a:round/>
                <a:headEnd/>
                <a:tailEnd type="triangle" w="med" len="med"/>
              </a:ln>
            </p:spPr>
            <p:txBody>
              <a:bodyPr wrap="none"/>
              <a:lstStyle/>
              <a:p>
                <a:endParaRPr lang="en-US"/>
              </a:p>
            </p:txBody>
          </p:sp>
          <p:sp>
            <p:nvSpPr>
              <p:cNvPr id="30736" name="Rectangle 26"/>
              <p:cNvSpPr>
                <a:spLocks noChangeArrowheads="1"/>
              </p:cNvSpPr>
              <p:nvPr/>
            </p:nvSpPr>
            <p:spPr bwMode="auto">
              <a:xfrm>
                <a:off x="1008" y="2976"/>
                <a:ext cx="480" cy="624"/>
              </a:xfrm>
              <a:prstGeom prst="rect">
                <a:avLst/>
              </a:prstGeom>
              <a:solidFill>
                <a:srgbClr val="00FF00"/>
              </a:solidFill>
              <a:ln w="9525">
                <a:solidFill>
                  <a:schemeClr val="tx1"/>
                </a:solidFill>
                <a:miter lim="800000"/>
                <a:headEnd/>
                <a:tailEnd/>
              </a:ln>
            </p:spPr>
            <p:txBody>
              <a:bodyPr wrap="none" anchor="ctr"/>
              <a:lstStyle/>
              <a:p>
                <a:pPr algn="ctr"/>
                <a:r>
                  <a:rPr lang="es-ES_tradnl" sz="1600" b="1">
                    <a:solidFill>
                      <a:srgbClr val="FF3300"/>
                    </a:solidFill>
                    <a:latin typeface="Comic Sans MS" pitchFamily="66" charset="0"/>
                  </a:rPr>
                  <a:t>TC’s</a:t>
                </a:r>
              </a:p>
              <a:p>
                <a:pPr algn="ctr"/>
                <a:r>
                  <a:rPr lang="es-ES_tradnl" sz="1600" b="1">
                    <a:solidFill>
                      <a:srgbClr val="FF3300"/>
                    </a:solidFill>
                    <a:latin typeface="Comic Sans MS" pitchFamily="66" charset="0"/>
                  </a:rPr>
                  <a:t>TP’s</a:t>
                </a:r>
              </a:p>
              <a:p>
                <a:pPr algn="ctr"/>
                <a:r>
                  <a:rPr lang="es-ES_tradnl" sz="1600" b="1">
                    <a:solidFill>
                      <a:srgbClr val="FF3300"/>
                    </a:solidFill>
                    <a:latin typeface="Comic Sans MS" pitchFamily="66" charset="0"/>
                  </a:rPr>
                  <a:t>DP’s</a:t>
                </a:r>
                <a:endParaRPr lang="es-ES" sz="1600" b="1">
                  <a:solidFill>
                    <a:srgbClr val="FF3300"/>
                  </a:solidFill>
                  <a:latin typeface="Comic Sans MS" pitchFamily="66" charset="0"/>
                </a:endParaRPr>
              </a:p>
            </p:txBody>
          </p:sp>
          <p:sp>
            <p:nvSpPr>
              <p:cNvPr id="30737" name="Rectangle 28"/>
              <p:cNvSpPr>
                <a:spLocks noChangeArrowheads="1"/>
              </p:cNvSpPr>
              <p:nvPr/>
            </p:nvSpPr>
            <p:spPr bwMode="auto">
              <a:xfrm>
                <a:off x="1488" y="2976"/>
                <a:ext cx="1248" cy="624"/>
              </a:xfrm>
              <a:prstGeom prst="rect">
                <a:avLst/>
              </a:prstGeom>
              <a:solidFill>
                <a:schemeClr val="accent1"/>
              </a:solidFill>
              <a:ln w="9525">
                <a:solidFill>
                  <a:schemeClr val="tx1"/>
                </a:solidFill>
                <a:miter lim="800000"/>
                <a:headEnd/>
                <a:tailEnd/>
              </a:ln>
            </p:spPr>
            <p:txBody>
              <a:bodyPr wrap="none" anchor="ctr"/>
              <a:lstStyle/>
              <a:p>
                <a:pPr algn="ctr"/>
                <a:r>
                  <a:rPr lang="es-ES_tradnl" sz="1600">
                    <a:latin typeface="Comic Sans MS" pitchFamily="66" charset="0"/>
                  </a:rPr>
                  <a:t>CONVERTIDOR </a:t>
                </a:r>
              </a:p>
              <a:p>
                <a:pPr algn="ctr"/>
                <a:r>
                  <a:rPr lang="es-ES_tradnl" sz="1600">
                    <a:latin typeface="Comic Sans MS" pitchFamily="66" charset="0"/>
                  </a:rPr>
                  <a:t>ANALOGICO </a:t>
                </a:r>
              </a:p>
              <a:p>
                <a:pPr algn="ctr"/>
                <a:r>
                  <a:rPr lang="es-ES_tradnl" sz="1600">
                    <a:latin typeface="Comic Sans MS" pitchFamily="66" charset="0"/>
                  </a:rPr>
                  <a:t>DIGITAL</a:t>
                </a:r>
                <a:endParaRPr lang="es-ES" sz="1600">
                  <a:latin typeface="Comic Sans MS" pitchFamily="66" charset="0"/>
                </a:endParaRPr>
              </a:p>
            </p:txBody>
          </p:sp>
          <p:sp>
            <p:nvSpPr>
              <p:cNvPr id="30738" name="Rectangle 38"/>
              <p:cNvSpPr>
                <a:spLocks noChangeArrowheads="1"/>
              </p:cNvSpPr>
              <p:nvPr/>
            </p:nvSpPr>
            <p:spPr bwMode="auto">
              <a:xfrm>
                <a:off x="2928" y="2928"/>
                <a:ext cx="1056" cy="720"/>
              </a:xfrm>
              <a:prstGeom prst="rect">
                <a:avLst/>
              </a:prstGeom>
              <a:solidFill>
                <a:schemeClr val="accent1"/>
              </a:solidFill>
              <a:ln w="9525">
                <a:solidFill>
                  <a:schemeClr val="tx1"/>
                </a:solidFill>
                <a:miter lim="800000"/>
                <a:headEnd/>
                <a:tailEnd/>
              </a:ln>
            </p:spPr>
            <p:txBody>
              <a:bodyPr wrap="none" anchor="ctr"/>
              <a:lstStyle/>
              <a:p>
                <a:pPr algn="ctr"/>
                <a:r>
                  <a:rPr lang="es-ES_tradnl" sz="1400">
                    <a:latin typeface="Comic Sans MS" pitchFamily="66" charset="0"/>
                  </a:rPr>
                  <a:t>UNIDAD DE</a:t>
                </a:r>
              </a:p>
              <a:p>
                <a:pPr algn="ctr"/>
                <a:r>
                  <a:rPr lang="es-ES_tradnl" sz="1400">
                    <a:latin typeface="Comic Sans MS" pitchFamily="66" charset="0"/>
                  </a:rPr>
                  <a:t>PROCESAMIENTO</a:t>
                </a:r>
                <a:endParaRPr lang="es-ES" sz="1400">
                  <a:latin typeface="Comic Sans MS" pitchFamily="66" charset="0"/>
                </a:endParaRPr>
              </a:p>
            </p:txBody>
          </p:sp>
          <p:sp>
            <p:nvSpPr>
              <p:cNvPr id="30739" name="Rectangle 39"/>
              <p:cNvSpPr>
                <a:spLocks noChangeArrowheads="1"/>
              </p:cNvSpPr>
              <p:nvPr/>
            </p:nvSpPr>
            <p:spPr bwMode="auto">
              <a:xfrm>
                <a:off x="4176" y="2928"/>
                <a:ext cx="768" cy="720"/>
              </a:xfrm>
              <a:prstGeom prst="rect">
                <a:avLst/>
              </a:prstGeom>
              <a:solidFill>
                <a:schemeClr val="accent1"/>
              </a:solidFill>
              <a:ln w="9525">
                <a:solidFill>
                  <a:schemeClr val="tx1"/>
                </a:solidFill>
                <a:miter lim="800000"/>
                <a:headEnd/>
                <a:tailEnd/>
              </a:ln>
            </p:spPr>
            <p:txBody>
              <a:bodyPr wrap="none" anchor="ctr"/>
              <a:lstStyle/>
              <a:p>
                <a:pPr algn="ctr"/>
                <a:r>
                  <a:rPr lang="es-ES_tradnl" sz="1600">
                    <a:latin typeface="Comic Sans MS" pitchFamily="66" charset="0"/>
                  </a:rPr>
                  <a:t>CIRCUITO</a:t>
                </a:r>
              </a:p>
              <a:p>
                <a:pPr algn="ctr"/>
                <a:r>
                  <a:rPr lang="es-ES_tradnl" sz="1600">
                    <a:latin typeface="Comic Sans MS" pitchFamily="66" charset="0"/>
                  </a:rPr>
                  <a:t>DE</a:t>
                </a:r>
              </a:p>
              <a:p>
                <a:pPr algn="ctr"/>
                <a:r>
                  <a:rPr lang="es-ES_tradnl" sz="1600">
                    <a:latin typeface="Comic Sans MS" pitchFamily="66" charset="0"/>
                  </a:rPr>
                  <a:t>DISPARO</a:t>
                </a:r>
                <a:endParaRPr lang="es-ES" sz="1600">
                  <a:latin typeface="Comic Sans MS" pitchFamily="66" charset="0"/>
                </a:endParaRPr>
              </a:p>
            </p:txBody>
          </p:sp>
          <p:sp>
            <p:nvSpPr>
              <p:cNvPr id="30740" name="Line 40"/>
              <p:cNvSpPr>
                <a:spLocks noChangeShapeType="1"/>
              </p:cNvSpPr>
              <p:nvPr/>
            </p:nvSpPr>
            <p:spPr bwMode="auto">
              <a:xfrm>
                <a:off x="2736" y="3264"/>
                <a:ext cx="192" cy="0"/>
              </a:xfrm>
              <a:prstGeom prst="line">
                <a:avLst/>
              </a:prstGeom>
              <a:noFill/>
              <a:ln w="9525">
                <a:solidFill>
                  <a:schemeClr val="tx1"/>
                </a:solidFill>
                <a:round/>
                <a:headEnd/>
                <a:tailEnd type="triangle" w="med" len="med"/>
              </a:ln>
            </p:spPr>
            <p:txBody>
              <a:bodyPr wrap="none"/>
              <a:lstStyle/>
              <a:p>
                <a:endParaRPr lang="en-US"/>
              </a:p>
            </p:txBody>
          </p:sp>
          <p:sp>
            <p:nvSpPr>
              <p:cNvPr id="30741" name="Line 41"/>
              <p:cNvSpPr>
                <a:spLocks noChangeShapeType="1"/>
              </p:cNvSpPr>
              <p:nvPr/>
            </p:nvSpPr>
            <p:spPr bwMode="auto">
              <a:xfrm>
                <a:off x="3984" y="3264"/>
                <a:ext cx="192" cy="0"/>
              </a:xfrm>
              <a:prstGeom prst="line">
                <a:avLst/>
              </a:prstGeom>
              <a:noFill/>
              <a:ln w="9525">
                <a:solidFill>
                  <a:schemeClr val="tx1"/>
                </a:solidFill>
                <a:round/>
                <a:headEnd/>
                <a:tailEnd type="triangle" w="med" len="med"/>
              </a:ln>
            </p:spPr>
            <p:txBody>
              <a:bodyPr wrap="none"/>
              <a:lstStyle/>
              <a:p>
                <a:endParaRPr lang="en-US"/>
              </a:p>
            </p:txBody>
          </p:sp>
          <p:sp>
            <p:nvSpPr>
              <p:cNvPr id="30742" name="Line 48"/>
              <p:cNvSpPr>
                <a:spLocks noChangeShapeType="1"/>
              </p:cNvSpPr>
              <p:nvPr/>
            </p:nvSpPr>
            <p:spPr bwMode="auto">
              <a:xfrm>
                <a:off x="4944" y="3264"/>
                <a:ext cx="432" cy="0"/>
              </a:xfrm>
              <a:prstGeom prst="line">
                <a:avLst/>
              </a:prstGeom>
              <a:noFill/>
              <a:ln w="9525">
                <a:solidFill>
                  <a:schemeClr val="tx1"/>
                </a:solidFill>
                <a:round/>
                <a:headEnd/>
                <a:tailEnd/>
              </a:ln>
            </p:spPr>
            <p:txBody>
              <a:bodyPr wrap="none"/>
              <a:lstStyle/>
              <a:p>
                <a:endParaRPr lang="en-US"/>
              </a:p>
            </p:txBody>
          </p:sp>
        </p:grpSp>
        <p:sp>
          <p:nvSpPr>
            <p:cNvPr id="30733" name="Line 49"/>
            <p:cNvSpPr>
              <a:spLocks noChangeShapeType="1"/>
            </p:cNvSpPr>
            <p:nvPr/>
          </p:nvSpPr>
          <p:spPr bwMode="auto">
            <a:xfrm flipV="1">
              <a:off x="5376" y="2784"/>
              <a:ext cx="0" cy="576"/>
            </a:xfrm>
            <a:prstGeom prst="line">
              <a:avLst/>
            </a:prstGeom>
            <a:noFill/>
            <a:ln w="9525">
              <a:solidFill>
                <a:schemeClr val="tx1"/>
              </a:solidFill>
              <a:round/>
              <a:headEnd/>
              <a:tailEnd type="triangle" w="med" len="med"/>
            </a:ln>
          </p:spPr>
          <p:txBody>
            <a:bodyPr wrap="none"/>
            <a:lstStyle/>
            <a:p>
              <a:endParaRPr lang="en-US"/>
            </a:p>
          </p:txBody>
        </p:sp>
      </p:grpSp>
      <p:sp>
        <p:nvSpPr>
          <p:cNvPr id="23608" name="Text Box 56"/>
          <p:cNvSpPr txBox="1">
            <a:spLocks noChangeArrowheads="1"/>
          </p:cNvSpPr>
          <p:nvPr/>
        </p:nvSpPr>
        <p:spPr bwMode="auto">
          <a:xfrm>
            <a:off x="0" y="1447800"/>
            <a:ext cx="2382838" cy="336550"/>
          </a:xfrm>
          <a:prstGeom prst="rect">
            <a:avLst/>
          </a:prstGeom>
          <a:noFill/>
          <a:ln w="9525">
            <a:noFill/>
            <a:miter lim="800000"/>
            <a:headEnd/>
            <a:tailEnd/>
          </a:ln>
        </p:spPr>
        <p:txBody>
          <a:bodyPr wrap="none">
            <a:spAutoFit/>
          </a:bodyPr>
          <a:lstStyle/>
          <a:p>
            <a:r>
              <a:rPr lang="es-ES_tradnl" sz="1600" b="1">
                <a:latin typeface="Comic Sans MS" pitchFamily="66" charset="0"/>
              </a:rPr>
              <a:t>ELECTROMECANICAS</a:t>
            </a:r>
            <a:endParaRPr lang="es-ES" sz="1600" b="1">
              <a:latin typeface="Comic Sans MS" pitchFamily="66" charset="0"/>
            </a:endParaRPr>
          </a:p>
        </p:txBody>
      </p:sp>
      <p:sp>
        <p:nvSpPr>
          <p:cNvPr id="23609" name="Text Box 57"/>
          <p:cNvSpPr txBox="1">
            <a:spLocks noChangeArrowheads="1"/>
          </p:cNvSpPr>
          <p:nvPr/>
        </p:nvSpPr>
        <p:spPr bwMode="auto">
          <a:xfrm>
            <a:off x="228600" y="3048000"/>
            <a:ext cx="2889250" cy="336550"/>
          </a:xfrm>
          <a:prstGeom prst="rect">
            <a:avLst/>
          </a:prstGeom>
          <a:noFill/>
          <a:ln w="9525">
            <a:noFill/>
            <a:miter lim="800000"/>
            <a:headEnd/>
            <a:tailEnd/>
          </a:ln>
        </p:spPr>
        <p:txBody>
          <a:bodyPr wrap="none">
            <a:spAutoFit/>
          </a:bodyPr>
          <a:lstStyle/>
          <a:p>
            <a:r>
              <a:rPr lang="es-ES_tradnl" sz="1600" b="1">
                <a:latin typeface="Comic Sans MS" pitchFamily="66" charset="0"/>
              </a:rPr>
              <a:t>ANALOGICAS-DIGITALES</a:t>
            </a:r>
            <a:endParaRPr lang="es-ES" sz="1600" b="1">
              <a:latin typeface="Comic Sans MS" pitchFamily="66" charset="0"/>
            </a:endParaRPr>
          </a:p>
        </p:txBody>
      </p:sp>
      <p:sp>
        <p:nvSpPr>
          <p:cNvPr id="23610" name="Text Box 58"/>
          <p:cNvSpPr txBox="1">
            <a:spLocks noChangeArrowheads="1"/>
          </p:cNvSpPr>
          <p:nvPr/>
        </p:nvSpPr>
        <p:spPr bwMode="auto">
          <a:xfrm>
            <a:off x="228600" y="4800600"/>
            <a:ext cx="1362075" cy="336550"/>
          </a:xfrm>
          <a:prstGeom prst="rect">
            <a:avLst/>
          </a:prstGeom>
          <a:noFill/>
          <a:ln w="9525">
            <a:noFill/>
            <a:miter lim="800000"/>
            <a:headEnd/>
            <a:tailEnd/>
          </a:ln>
        </p:spPr>
        <p:txBody>
          <a:bodyPr wrap="none">
            <a:spAutoFit/>
          </a:bodyPr>
          <a:lstStyle/>
          <a:p>
            <a:r>
              <a:rPr lang="es-ES_tradnl" sz="1600" b="1">
                <a:latin typeface="Comic Sans MS" pitchFamily="66" charset="0"/>
              </a:rPr>
              <a:t>DIGITALES</a:t>
            </a:r>
            <a:endParaRPr lang="es-ES" sz="16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anim calcmode="lin" valueType="num">
                                      <p:cBhvr additive="base">
                                        <p:cTn id="7" dur="500" fill="hold"/>
                                        <p:tgtEl>
                                          <p:spTgt spid="23557"/>
                                        </p:tgtEl>
                                        <p:attrNameLst>
                                          <p:attrName>ppt_x</p:attrName>
                                        </p:attrNameLst>
                                      </p:cBhvr>
                                      <p:tavLst>
                                        <p:tav tm="0">
                                          <p:val>
                                            <p:strVal val="0-#ppt_w/2"/>
                                          </p:val>
                                        </p:tav>
                                        <p:tav tm="100000">
                                          <p:val>
                                            <p:strVal val="#ppt_x"/>
                                          </p:val>
                                        </p:tav>
                                      </p:tavLst>
                                    </p:anim>
                                    <p:anim calcmode="lin" valueType="num">
                                      <p:cBhvr additive="base">
                                        <p:cTn id="8" dur="500" fill="hold"/>
                                        <p:tgtEl>
                                          <p:spTgt spid="2355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608"/>
                                        </p:tgtEl>
                                        <p:attrNameLst>
                                          <p:attrName>style.visibility</p:attrName>
                                        </p:attrNameLst>
                                      </p:cBhvr>
                                      <p:to>
                                        <p:strVal val="visible"/>
                                      </p:to>
                                    </p:set>
                                    <p:anim calcmode="lin" valueType="num">
                                      <p:cBhvr additive="base">
                                        <p:cTn id="13" dur="500" fill="hold"/>
                                        <p:tgtEl>
                                          <p:spTgt spid="23608"/>
                                        </p:tgtEl>
                                        <p:attrNameLst>
                                          <p:attrName>ppt_x</p:attrName>
                                        </p:attrNameLst>
                                      </p:cBhvr>
                                      <p:tavLst>
                                        <p:tav tm="0">
                                          <p:val>
                                            <p:strVal val="0-#ppt_w/2"/>
                                          </p:val>
                                        </p:tav>
                                        <p:tav tm="100000">
                                          <p:val>
                                            <p:strVal val="#ppt_x"/>
                                          </p:val>
                                        </p:tav>
                                      </p:tavLst>
                                    </p:anim>
                                    <p:anim calcmode="lin" valueType="num">
                                      <p:cBhvr additive="base">
                                        <p:cTn id="14" dur="500" fill="hold"/>
                                        <p:tgtEl>
                                          <p:spTgt spid="2360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89"/>
                                        </p:tgtEl>
                                        <p:attrNameLst>
                                          <p:attrName>style.visibility</p:attrName>
                                        </p:attrNameLst>
                                      </p:cBhvr>
                                      <p:to>
                                        <p:strVal val="visible"/>
                                      </p:to>
                                    </p:set>
                                    <p:anim calcmode="lin" valueType="num">
                                      <p:cBhvr additive="base">
                                        <p:cTn id="25" dur="500" fill="hold"/>
                                        <p:tgtEl>
                                          <p:spTgt spid="23589"/>
                                        </p:tgtEl>
                                        <p:attrNameLst>
                                          <p:attrName>ppt_x</p:attrName>
                                        </p:attrNameLst>
                                      </p:cBhvr>
                                      <p:tavLst>
                                        <p:tav tm="0">
                                          <p:val>
                                            <p:strVal val="0-#ppt_w/2"/>
                                          </p:val>
                                        </p:tav>
                                        <p:tav tm="100000">
                                          <p:val>
                                            <p:strVal val="#ppt_x"/>
                                          </p:val>
                                        </p:tav>
                                      </p:tavLst>
                                    </p:anim>
                                    <p:anim calcmode="lin" valueType="num">
                                      <p:cBhvr additive="base">
                                        <p:cTn id="26" dur="500" fill="hold"/>
                                        <p:tgtEl>
                                          <p:spTgt spid="2358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609"/>
                                        </p:tgtEl>
                                        <p:attrNameLst>
                                          <p:attrName>style.visibility</p:attrName>
                                        </p:attrNameLst>
                                      </p:cBhvr>
                                      <p:to>
                                        <p:strVal val="visible"/>
                                      </p:to>
                                    </p:set>
                                    <p:anim calcmode="lin" valueType="num">
                                      <p:cBhvr additive="base">
                                        <p:cTn id="31" dur="500" fill="hold"/>
                                        <p:tgtEl>
                                          <p:spTgt spid="23609"/>
                                        </p:tgtEl>
                                        <p:attrNameLst>
                                          <p:attrName>ppt_x</p:attrName>
                                        </p:attrNameLst>
                                      </p:cBhvr>
                                      <p:tavLst>
                                        <p:tav tm="0">
                                          <p:val>
                                            <p:strVal val="0-#ppt_w/2"/>
                                          </p:val>
                                        </p:tav>
                                        <p:tav tm="100000">
                                          <p:val>
                                            <p:strVal val="#ppt_x"/>
                                          </p:val>
                                        </p:tav>
                                      </p:tavLst>
                                    </p:anim>
                                    <p:anim calcmode="lin" valueType="num">
                                      <p:cBhvr additive="base">
                                        <p:cTn id="32" dur="500" fill="hold"/>
                                        <p:tgtEl>
                                          <p:spTgt spid="2360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0-#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3610"/>
                                        </p:tgtEl>
                                        <p:attrNameLst>
                                          <p:attrName>style.visibility</p:attrName>
                                        </p:attrNameLst>
                                      </p:cBhvr>
                                      <p:to>
                                        <p:strVal val="visible"/>
                                      </p:to>
                                    </p:set>
                                    <p:anim calcmode="lin" valueType="num">
                                      <p:cBhvr additive="base">
                                        <p:cTn id="43" dur="500" fill="hold"/>
                                        <p:tgtEl>
                                          <p:spTgt spid="23610"/>
                                        </p:tgtEl>
                                        <p:attrNameLst>
                                          <p:attrName>ppt_x</p:attrName>
                                        </p:attrNameLst>
                                      </p:cBhvr>
                                      <p:tavLst>
                                        <p:tav tm="0">
                                          <p:val>
                                            <p:strVal val="0-#ppt_w/2"/>
                                          </p:val>
                                        </p:tav>
                                        <p:tav tm="100000">
                                          <p:val>
                                            <p:strVal val="#ppt_x"/>
                                          </p:val>
                                        </p:tav>
                                      </p:tavLst>
                                    </p:anim>
                                    <p:anim calcmode="lin" valueType="num">
                                      <p:cBhvr additive="base">
                                        <p:cTn id="44" dur="500" fill="hold"/>
                                        <p:tgtEl>
                                          <p:spTgt spid="2361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utoUpdateAnimBg="0"/>
      <p:bldP spid="23589" grpId="0" autoUpdateAnimBg="0"/>
      <p:bldP spid="23608" grpId="0" autoUpdateAnimBg="0"/>
      <p:bldP spid="23609" grpId="0" autoUpdateAnimBg="0"/>
      <p:bldP spid="23610"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7107" name="Rectangle 3"/>
          <p:cNvSpPr>
            <a:spLocks noChangeArrowheads="1"/>
          </p:cNvSpPr>
          <p:nvPr/>
        </p:nvSpPr>
        <p:spPr bwMode="auto">
          <a:xfrm>
            <a:off x="1323974" y="685800"/>
            <a:ext cx="6545263"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CODIFICACION DE LAS PROTECCIONES DE </a:t>
            </a:r>
            <a:r>
              <a:rPr lang="es-ES_tradnl" sz="2000" b="1" dirty="0" err="1">
                <a:solidFill>
                  <a:srgbClr val="99FF33"/>
                </a:solidFill>
                <a:latin typeface="Comic Sans MS" pitchFamily="66" charset="0"/>
              </a:rPr>
              <a:t>SEP’s</a:t>
            </a:r>
            <a:r>
              <a:rPr lang="es-ES_tradnl" sz="2000" b="1" dirty="0">
                <a:solidFill>
                  <a:srgbClr val="99FF33"/>
                </a:solidFill>
                <a:latin typeface="Comic Sans MS" pitchFamily="66" charset="0"/>
              </a:rPr>
              <a:t> </a:t>
            </a:r>
            <a:endParaRPr lang="es-ES" sz="2000" dirty="0">
              <a:latin typeface="Times New Roman" pitchFamily="18" charset="0"/>
            </a:endParaRPr>
          </a:p>
        </p:txBody>
      </p:sp>
      <p:sp>
        <p:nvSpPr>
          <p:cNvPr id="32772" name="Text Box 17"/>
          <p:cNvSpPr txBox="1">
            <a:spLocks noChangeArrowheads="1"/>
          </p:cNvSpPr>
          <p:nvPr/>
        </p:nvSpPr>
        <p:spPr bwMode="auto">
          <a:xfrm>
            <a:off x="2493408" y="6390425"/>
            <a:ext cx="6638925" cy="457200"/>
          </a:xfrm>
          <a:prstGeom prst="rect">
            <a:avLst/>
          </a:prstGeom>
          <a:noFill/>
          <a:ln w="9525">
            <a:noFill/>
            <a:miter lim="800000"/>
            <a:headEnd/>
            <a:tailEnd/>
          </a:ln>
        </p:spPr>
        <p:txBody>
          <a:bodyPr wrap="none">
            <a:spAutoFit/>
          </a:bodyPr>
          <a:lstStyle/>
          <a:p>
            <a:pPr>
              <a:buFontTx/>
              <a:buChar char="•"/>
            </a:pPr>
            <a:r>
              <a:rPr lang="es-MX" dirty="0"/>
              <a:t>PRESENTAR CODIGO ANSI (ARCHIVO PDF)</a:t>
            </a:r>
            <a:endParaRPr lang="es-ES" dirty="0"/>
          </a:p>
        </p:txBody>
      </p:sp>
      <p:sp>
        <p:nvSpPr>
          <p:cNvPr id="2" name="1 CuadroTexto"/>
          <p:cNvSpPr txBox="1"/>
          <p:nvPr/>
        </p:nvSpPr>
        <p:spPr>
          <a:xfrm>
            <a:off x="34434" y="1072080"/>
            <a:ext cx="3626314" cy="461665"/>
          </a:xfrm>
          <a:prstGeom prst="rect">
            <a:avLst/>
          </a:prstGeom>
          <a:noFill/>
        </p:spPr>
        <p:txBody>
          <a:bodyPr wrap="none" rtlCol="0">
            <a:spAutoFit/>
          </a:bodyPr>
          <a:lstStyle/>
          <a:p>
            <a:r>
              <a:rPr lang="es-MX" dirty="0" smtClean="0">
                <a:solidFill>
                  <a:srgbClr val="FF0000"/>
                </a:solidFill>
              </a:rPr>
              <a:t>Números de dispositivos:</a:t>
            </a:r>
            <a:endParaRPr lang="es-MX" dirty="0">
              <a:solidFill>
                <a:srgbClr val="FF0000"/>
              </a:solidFill>
            </a:endParaRPr>
          </a:p>
        </p:txBody>
      </p:sp>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72" y="1533745"/>
            <a:ext cx="5162550" cy="477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072080"/>
            <a:ext cx="3840253" cy="5318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3970"/>
                                        </p:tgtEl>
                                        <p:attrNameLst>
                                          <p:attrName>style.visibility</p:attrName>
                                        </p:attrNameLst>
                                      </p:cBhvr>
                                      <p:to>
                                        <p:strVal val="visible"/>
                                      </p:to>
                                    </p:set>
                                    <p:anim calcmode="lin" valueType="num">
                                      <p:cBhvr additive="base">
                                        <p:cTn id="11" dur="500" fill="hold"/>
                                        <p:tgtEl>
                                          <p:spTgt spid="83970"/>
                                        </p:tgtEl>
                                        <p:attrNameLst>
                                          <p:attrName>ppt_x</p:attrName>
                                        </p:attrNameLst>
                                      </p:cBhvr>
                                      <p:tavLst>
                                        <p:tav tm="0">
                                          <p:val>
                                            <p:strVal val="#ppt_x"/>
                                          </p:val>
                                        </p:tav>
                                        <p:tav tm="100000">
                                          <p:val>
                                            <p:strVal val="#ppt_x"/>
                                          </p:val>
                                        </p:tav>
                                      </p:tavLst>
                                    </p:anim>
                                    <p:anim calcmode="lin" valueType="num">
                                      <p:cBhvr additive="base">
                                        <p:cTn id="12" dur="500" fill="hold"/>
                                        <p:tgtEl>
                                          <p:spTgt spid="8397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3971"/>
                                        </p:tgtEl>
                                        <p:attrNameLst>
                                          <p:attrName>style.visibility</p:attrName>
                                        </p:attrNameLst>
                                      </p:cBhvr>
                                      <p:to>
                                        <p:strVal val="visible"/>
                                      </p:to>
                                    </p:set>
                                    <p:animEffect transition="in" filter="fade">
                                      <p:cBhvr>
                                        <p:cTn id="17" dur="1000"/>
                                        <p:tgtEl>
                                          <p:spTgt spid="83971"/>
                                        </p:tgtEl>
                                      </p:cBhvr>
                                    </p:animEffect>
                                    <p:anim calcmode="lin" valueType="num">
                                      <p:cBhvr>
                                        <p:cTn id="18" dur="1000" fill="hold"/>
                                        <p:tgtEl>
                                          <p:spTgt spid="83971"/>
                                        </p:tgtEl>
                                        <p:attrNameLst>
                                          <p:attrName>ppt_x</p:attrName>
                                        </p:attrNameLst>
                                      </p:cBhvr>
                                      <p:tavLst>
                                        <p:tav tm="0">
                                          <p:val>
                                            <p:strVal val="#ppt_x"/>
                                          </p:val>
                                        </p:tav>
                                        <p:tav tm="100000">
                                          <p:val>
                                            <p:strVal val="#ppt_x"/>
                                          </p:val>
                                        </p:tav>
                                      </p:tavLst>
                                    </p:anim>
                                    <p:anim calcmode="lin" valueType="num">
                                      <p:cBhvr>
                                        <p:cTn id="19" dur="1000" fill="hold"/>
                                        <p:tgtEl>
                                          <p:spTgt spid="839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2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36867"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33796" name="Text Box 4"/>
          <p:cNvSpPr txBox="1">
            <a:spLocks noChangeArrowheads="1"/>
          </p:cNvSpPr>
          <p:nvPr/>
        </p:nvSpPr>
        <p:spPr bwMode="auto">
          <a:xfrm>
            <a:off x="250825" y="1700213"/>
            <a:ext cx="2774950" cy="366712"/>
          </a:xfrm>
          <a:prstGeom prst="rect">
            <a:avLst/>
          </a:prstGeom>
          <a:noFill/>
          <a:ln w="9525">
            <a:noFill/>
            <a:miter lim="800000"/>
            <a:headEnd/>
            <a:tailEnd/>
          </a:ln>
        </p:spPr>
        <p:txBody>
          <a:bodyPr wrap="none">
            <a:spAutoFit/>
          </a:bodyPr>
          <a:lstStyle/>
          <a:p>
            <a:r>
              <a:rPr lang="en-US" sz="1800">
                <a:solidFill>
                  <a:srgbClr val="FF3300"/>
                </a:solidFill>
              </a:rPr>
              <a:t>DE SOBRECORRIENTE </a:t>
            </a:r>
            <a:endParaRPr lang="es-ES" sz="1800">
              <a:solidFill>
                <a:srgbClr val="FF3300"/>
              </a:solidFill>
            </a:endParaRPr>
          </a:p>
        </p:txBody>
      </p:sp>
      <p:sp>
        <p:nvSpPr>
          <p:cNvPr id="33797" name="Text Box 6"/>
          <p:cNvSpPr txBox="1">
            <a:spLocks noChangeArrowheads="1"/>
          </p:cNvSpPr>
          <p:nvPr/>
        </p:nvSpPr>
        <p:spPr bwMode="auto">
          <a:xfrm>
            <a:off x="971550" y="2565400"/>
            <a:ext cx="1784350" cy="366713"/>
          </a:xfrm>
          <a:prstGeom prst="rect">
            <a:avLst/>
          </a:prstGeom>
          <a:noFill/>
          <a:ln w="9525">
            <a:noFill/>
            <a:miter lim="800000"/>
            <a:headEnd/>
            <a:tailEnd/>
          </a:ln>
        </p:spPr>
        <p:txBody>
          <a:bodyPr wrap="none">
            <a:spAutoFit/>
          </a:bodyPr>
          <a:lstStyle/>
          <a:p>
            <a:r>
              <a:rPr lang="en-US" sz="1800">
                <a:solidFill>
                  <a:srgbClr val="FF3300"/>
                </a:solidFill>
              </a:rPr>
              <a:t>DE DISTANCIA</a:t>
            </a:r>
            <a:endParaRPr lang="es-ES" sz="1800">
              <a:solidFill>
                <a:srgbClr val="FF3300"/>
              </a:solidFill>
            </a:endParaRPr>
          </a:p>
        </p:txBody>
      </p:sp>
      <p:sp>
        <p:nvSpPr>
          <p:cNvPr id="33798" name="Text Box 7"/>
          <p:cNvSpPr txBox="1">
            <a:spLocks noChangeArrowheads="1"/>
          </p:cNvSpPr>
          <p:nvPr/>
        </p:nvSpPr>
        <p:spPr bwMode="auto">
          <a:xfrm>
            <a:off x="1258888" y="2997200"/>
            <a:ext cx="3930650" cy="366713"/>
          </a:xfrm>
          <a:prstGeom prst="rect">
            <a:avLst/>
          </a:prstGeom>
          <a:noFill/>
          <a:ln w="9525">
            <a:noFill/>
            <a:miter lim="800000"/>
            <a:headEnd/>
            <a:tailEnd/>
          </a:ln>
        </p:spPr>
        <p:txBody>
          <a:bodyPr wrap="none">
            <a:spAutoFit/>
          </a:bodyPr>
          <a:lstStyle/>
          <a:p>
            <a:r>
              <a:rPr lang="en-US" sz="1800">
                <a:solidFill>
                  <a:srgbClr val="FF3300"/>
                </a:solidFill>
              </a:rPr>
              <a:t>DIFERENCIAL DE BUS Y DE LINEA</a:t>
            </a:r>
            <a:endParaRPr lang="es-ES">
              <a:solidFill>
                <a:srgbClr val="FF3300"/>
              </a:solidFill>
            </a:endParaRPr>
          </a:p>
        </p:txBody>
      </p:sp>
      <p:sp>
        <p:nvSpPr>
          <p:cNvPr id="33799" name="Text Box 8"/>
          <p:cNvSpPr txBox="1">
            <a:spLocks noChangeArrowheads="1"/>
          </p:cNvSpPr>
          <p:nvPr/>
        </p:nvSpPr>
        <p:spPr bwMode="auto">
          <a:xfrm>
            <a:off x="2411413" y="4292600"/>
            <a:ext cx="2622550" cy="366713"/>
          </a:xfrm>
          <a:prstGeom prst="rect">
            <a:avLst/>
          </a:prstGeom>
          <a:noFill/>
          <a:ln w="9525">
            <a:noFill/>
            <a:miter lim="800000"/>
            <a:headEnd/>
            <a:tailEnd/>
          </a:ln>
        </p:spPr>
        <p:txBody>
          <a:bodyPr wrap="none">
            <a:spAutoFit/>
          </a:bodyPr>
          <a:lstStyle/>
          <a:p>
            <a:r>
              <a:rPr lang="en-US" sz="1800">
                <a:solidFill>
                  <a:srgbClr val="FF3300"/>
                </a:solidFill>
              </a:rPr>
              <a:t>DE BAJAFRECUENCIA</a:t>
            </a:r>
            <a:endParaRPr lang="es-ES" sz="1800">
              <a:solidFill>
                <a:srgbClr val="FF3300"/>
              </a:solidFill>
            </a:endParaRPr>
          </a:p>
        </p:txBody>
      </p:sp>
      <p:sp>
        <p:nvSpPr>
          <p:cNvPr id="33800" name="Text Box 9"/>
          <p:cNvSpPr txBox="1">
            <a:spLocks noChangeArrowheads="1"/>
          </p:cNvSpPr>
          <p:nvPr/>
        </p:nvSpPr>
        <p:spPr bwMode="auto">
          <a:xfrm>
            <a:off x="1692275" y="3429000"/>
            <a:ext cx="2381250" cy="366713"/>
          </a:xfrm>
          <a:prstGeom prst="rect">
            <a:avLst/>
          </a:prstGeom>
          <a:noFill/>
          <a:ln w="9525">
            <a:noFill/>
            <a:miter lim="800000"/>
            <a:headEnd/>
            <a:tailEnd/>
          </a:ln>
        </p:spPr>
        <p:txBody>
          <a:bodyPr wrap="none">
            <a:spAutoFit/>
          </a:bodyPr>
          <a:lstStyle/>
          <a:p>
            <a:r>
              <a:rPr lang="en-US" sz="1800">
                <a:solidFill>
                  <a:srgbClr val="FF3300"/>
                </a:solidFill>
              </a:rPr>
              <a:t>DE SOBREVOLTAJE</a:t>
            </a:r>
            <a:endParaRPr lang="es-ES" sz="1800">
              <a:solidFill>
                <a:srgbClr val="FF3300"/>
              </a:solidFill>
            </a:endParaRPr>
          </a:p>
        </p:txBody>
      </p:sp>
      <p:sp>
        <p:nvSpPr>
          <p:cNvPr id="33801" name="Text Box 10"/>
          <p:cNvSpPr txBox="1">
            <a:spLocks noChangeArrowheads="1"/>
          </p:cNvSpPr>
          <p:nvPr/>
        </p:nvSpPr>
        <p:spPr bwMode="auto">
          <a:xfrm>
            <a:off x="323850" y="6308725"/>
            <a:ext cx="8159750" cy="366713"/>
          </a:xfrm>
          <a:prstGeom prst="rect">
            <a:avLst/>
          </a:prstGeom>
          <a:noFill/>
          <a:ln w="9525">
            <a:noFill/>
            <a:miter lim="800000"/>
            <a:headEnd/>
            <a:tailEnd/>
          </a:ln>
        </p:spPr>
        <p:txBody>
          <a:bodyPr wrap="none">
            <a:spAutoFit/>
          </a:bodyPr>
          <a:lstStyle/>
          <a:p>
            <a:r>
              <a:rPr lang="en-US" sz="1800">
                <a:solidFill>
                  <a:srgbClr val="FF3300"/>
                </a:solidFill>
              </a:rPr>
              <a:t>DE SOBRETEMPERATURA, SOBRE PRESION, ACUMULACION DE GASES</a:t>
            </a:r>
            <a:endParaRPr lang="es-ES" sz="1800">
              <a:solidFill>
                <a:srgbClr val="FF3300"/>
              </a:solidFill>
            </a:endParaRPr>
          </a:p>
        </p:txBody>
      </p:sp>
      <p:sp>
        <p:nvSpPr>
          <p:cNvPr id="33802" name="Text Box 11"/>
          <p:cNvSpPr txBox="1">
            <a:spLocks noChangeArrowheads="1"/>
          </p:cNvSpPr>
          <p:nvPr/>
        </p:nvSpPr>
        <p:spPr bwMode="auto">
          <a:xfrm>
            <a:off x="2771775" y="4797425"/>
            <a:ext cx="2800350" cy="366713"/>
          </a:xfrm>
          <a:prstGeom prst="rect">
            <a:avLst/>
          </a:prstGeom>
          <a:noFill/>
          <a:ln w="9525">
            <a:noFill/>
            <a:miter lim="800000"/>
            <a:headEnd/>
            <a:tailEnd/>
          </a:ln>
        </p:spPr>
        <p:txBody>
          <a:bodyPr wrap="none">
            <a:spAutoFit/>
          </a:bodyPr>
          <a:lstStyle/>
          <a:p>
            <a:r>
              <a:rPr lang="en-US" sz="1800">
                <a:solidFill>
                  <a:srgbClr val="FF3300"/>
                </a:solidFill>
              </a:rPr>
              <a:t>DE POTENCIA INVERSA</a:t>
            </a:r>
            <a:endParaRPr lang="es-ES" sz="1800">
              <a:solidFill>
                <a:srgbClr val="FF3300"/>
              </a:solidFill>
            </a:endParaRPr>
          </a:p>
        </p:txBody>
      </p:sp>
      <p:sp>
        <p:nvSpPr>
          <p:cNvPr id="33803" name="Text Box 13"/>
          <p:cNvSpPr txBox="1">
            <a:spLocks noChangeArrowheads="1"/>
          </p:cNvSpPr>
          <p:nvPr/>
        </p:nvSpPr>
        <p:spPr bwMode="auto">
          <a:xfrm>
            <a:off x="1979613" y="3860800"/>
            <a:ext cx="2978150" cy="366713"/>
          </a:xfrm>
          <a:prstGeom prst="rect">
            <a:avLst/>
          </a:prstGeom>
          <a:noFill/>
          <a:ln w="9525">
            <a:noFill/>
            <a:miter lim="800000"/>
            <a:headEnd/>
            <a:tailEnd/>
          </a:ln>
        </p:spPr>
        <p:txBody>
          <a:bodyPr wrap="none">
            <a:spAutoFit/>
          </a:bodyPr>
          <a:lstStyle/>
          <a:p>
            <a:r>
              <a:rPr lang="en-US" sz="1800">
                <a:solidFill>
                  <a:srgbClr val="FF3300"/>
                </a:solidFill>
              </a:rPr>
              <a:t>DE FALLA INTERRUPTOR</a:t>
            </a:r>
            <a:endParaRPr lang="es-ES" sz="1800">
              <a:solidFill>
                <a:srgbClr val="FF3300"/>
              </a:solidFill>
            </a:endParaRPr>
          </a:p>
        </p:txBody>
      </p:sp>
      <p:sp>
        <p:nvSpPr>
          <p:cNvPr id="33804" name="Text Box 14"/>
          <p:cNvSpPr txBox="1">
            <a:spLocks noChangeArrowheads="1"/>
          </p:cNvSpPr>
          <p:nvPr/>
        </p:nvSpPr>
        <p:spPr bwMode="auto">
          <a:xfrm>
            <a:off x="684213" y="2133600"/>
            <a:ext cx="4400550" cy="366713"/>
          </a:xfrm>
          <a:prstGeom prst="rect">
            <a:avLst/>
          </a:prstGeom>
          <a:noFill/>
          <a:ln w="9525">
            <a:noFill/>
            <a:miter lim="800000"/>
            <a:headEnd/>
            <a:tailEnd/>
          </a:ln>
        </p:spPr>
        <p:txBody>
          <a:bodyPr wrap="none">
            <a:spAutoFit/>
          </a:bodyPr>
          <a:lstStyle/>
          <a:p>
            <a:r>
              <a:rPr lang="en-US" sz="1800">
                <a:solidFill>
                  <a:srgbClr val="FF3300"/>
                </a:solidFill>
              </a:rPr>
              <a:t>DIRECCIONAL DE SOBRECORRIENTE </a:t>
            </a:r>
            <a:endParaRPr lang="es-ES" sz="1800">
              <a:solidFill>
                <a:srgbClr val="FF3300"/>
              </a:solidFill>
            </a:endParaRPr>
          </a:p>
        </p:txBody>
      </p:sp>
      <p:sp>
        <p:nvSpPr>
          <p:cNvPr id="33805" name="Text Box 15"/>
          <p:cNvSpPr txBox="1">
            <a:spLocks noChangeArrowheads="1"/>
          </p:cNvSpPr>
          <p:nvPr/>
        </p:nvSpPr>
        <p:spPr bwMode="auto">
          <a:xfrm>
            <a:off x="3203575" y="5229225"/>
            <a:ext cx="3181350" cy="366713"/>
          </a:xfrm>
          <a:prstGeom prst="rect">
            <a:avLst/>
          </a:prstGeom>
          <a:noFill/>
          <a:ln w="9525">
            <a:noFill/>
            <a:miter lim="800000"/>
            <a:headEnd/>
            <a:tailEnd/>
          </a:ln>
        </p:spPr>
        <p:txBody>
          <a:bodyPr wrap="none">
            <a:spAutoFit/>
          </a:bodyPr>
          <a:lstStyle/>
          <a:p>
            <a:r>
              <a:rPr lang="en-US" sz="1800">
                <a:solidFill>
                  <a:srgbClr val="FF3300"/>
                </a:solidFill>
              </a:rPr>
              <a:t>DE SECUENCIA NEGATIVA </a:t>
            </a:r>
            <a:endParaRPr lang="es-ES" sz="1800">
              <a:solidFill>
                <a:srgbClr val="FF3300"/>
              </a:solidFill>
            </a:endParaRPr>
          </a:p>
        </p:txBody>
      </p:sp>
      <p:sp>
        <p:nvSpPr>
          <p:cNvPr id="33806" name="Text Box 16"/>
          <p:cNvSpPr txBox="1">
            <a:spLocks noChangeArrowheads="1"/>
          </p:cNvSpPr>
          <p:nvPr/>
        </p:nvSpPr>
        <p:spPr bwMode="auto">
          <a:xfrm>
            <a:off x="3708400" y="5661025"/>
            <a:ext cx="3917950" cy="366713"/>
          </a:xfrm>
          <a:prstGeom prst="rect">
            <a:avLst/>
          </a:prstGeom>
          <a:noFill/>
          <a:ln w="9525">
            <a:noFill/>
            <a:miter lim="800000"/>
            <a:headEnd/>
            <a:tailEnd/>
          </a:ln>
        </p:spPr>
        <p:txBody>
          <a:bodyPr wrap="none">
            <a:spAutoFit/>
          </a:bodyPr>
          <a:lstStyle/>
          <a:p>
            <a:r>
              <a:rPr lang="en-US" sz="1800">
                <a:solidFill>
                  <a:srgbClr val="FF3300"/>
                </a:solidFill>
              </a:rPr>
              <a:t>DE COMPARACION DIRECCIONAL</a:t>
            </a:r>
            <a:endParaRPr lang="es-ES" sz="180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500" fill="hold"/>
                                        <p:tgtEl>
                                          <p:spTgt spid="36867"/>
                                        </p:tgtEl>
                                        <p:attrNameLst>
                                          <p:attrName>ppt_x</p:attrName>
                                        </p:attrNameLst>
                                      </p:cBhvr>
                                      <p:tavLst>
                                        <p:tav tm="0">
                                          <p:val>
                                            <p:strVal val="0-#ppt_w/2"/>
                                          </p:val>
                                        </p:tav>
                                        <p:tav tm="100000">
                                          <p:val>
                                            <p:strVal val="#ppt_x"/>
                                          </p:val>
                                        </p:tav>
                                      </p:tavLst>
                                    </p:anim>
                                    <p:anim calcmode="lin" valueType="num">
                                      <p:cBhvr additive="base">
                                        <p:cTn id="8" dur="500" fill="hold"/>
                                        <p:tgtEl>
                                          <p:spTgt spid="368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CuadroTexto"/>
          <p:cNvSpPr txBox="1">
            <a:spLocks noChangeArrowheads="1"/>
          </p:cNvSpPr>
          <p:nvPr/>
        </p:nvSpPr>
        <p:spPr bwMode="auto">
          <a:xfrm>
            <a:off x="1392287" y="2500313"/>
            <a:ext cx="6488508" cy="830997"/>
          </a:xfrm>
          <a:prstGeom prst="rect">
            <a:avLst/>
          </a:prstGeom>
          <a:noFill/>
          <a:ln w="9525">
            <a:noFill/>
            <a:miter lim="800000"/>
            <a:headEnd/>
            <a:tailEnd/>
          </a:ln>
        </p:spPr>
        <p:txBody>
          <a:bodyPr wrap="none">
            <a:spAutoFit/>
          </a:bodyPr>
          <a:lstStyle/>
          <a:p>
            <a:pPr algn="ctr"/>
            <a:endParaRPr lang="en-US" dirty="0"/>
          </a:p>
          <a:p>
            <a:pPr algn="ctr"/>
            <a:r>
              <a:rPr lang="en-US" dirty="0" smtClean="0"/>
              <a:t>TRANSFORMADORES DE INSTRUMENTOS</a:t>
            </a:r>
            <a:endParaRPr lang="en-US" dirty="0"/>
          </a:p>
        </p:txBody>
      </p:sp>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4067944" y="2420888"/>
            <a:ext cx="1622560" cy="461665"/>
          </a:xfrm>
          <a:prstGeom prst="rect">
            <a:avLst/>
          </a:prstGeom>
          <a:noFill/>
        </p:spPr>
        <p:txBody>
          <a:bodyPr wrap="none" rtlCol="0">
            <a:spAutoFit/>
          </a:bodyPr>
          <a:lstStyle/>
          <a:p>
            <a:r>
              <a:rPr lang="es-MX" dirty="0" smtClean="0"/>
              <a:t>UNIDAD 1</a:t>
            </a:r>
            <a:endParaRPr lang="es-MX" dirty="0"/>
          </a:p>
        </p:txBody>
      </p:sp>
    </p:spTree>
    <p:extLst>
      <p:ext uri="{BB962C8B-B14F-4D97-AF65-F5344CB8AC3E}">
        <p14:creationId xmlns:p14="http://schemas.microsoft.com/office/powerpoint/2010/main" val="33470020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9699" name="Rectangle 3"/>
          <p:cNvSpPr>
            <a:spLocks noChangeArrowheads="1"/>
          </p:cNvSpPr>
          <p:nvPr/>
        </p:nvSpPr>
        <p:spPr bwMode="auto">
          <a:xfrm>
            <a:off x="1795463" y="990600"/>
            <a:ext cx="5578475"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TRANSFORMADORES DE INSTRUMENTOS </a:t>
            </a:r>
            <a:endParaRPr lang="es-ES" sz="2000">
              <a:latin typeface="Times New Roman" pitchFamily="18" charset="0"/>
            </a:endParaRPr>
          </a:p>
        </p:txBody>
      </p:sp>
      <p:sp>
        <p:nvSpPr>
          <p:cNvPr id="34820" name="Text Box 4"/>
          <p:cNvSpPr txBox="1">
            <a:spLocks noChangeArrowheads="1"/>
          </p:cNvSpPr>
          <p:nvPr/>
        </p:nvSpPr>
        <p:spPr bwMode="auto">
          <a:xfrm>
            <a:off x="838200" y="1833563"/>
            <a:ext cx="4835525" cy="822325"/>
          </a:xfrm>
          <a:prstGeom prst="rect">
            <a:avLst/>
          </a:prstGeom>
          <a:noFill/>
          <a:ln w="9525">
            <a:noFill/>
            <a:miter lim="800000"/>
            <a:headEnd/>
            <a:tailEnd/>
          </a:ln>
        </p:spPr>
        <p:txBody>
          <a:bodyPr wrap="none">
            <a:spAutoFit/>
          </a:bodyPr>
          <a:lstStyle/>
          <a:p>
            <a:r>
              <a:rPr lang="es-ES_tradnl">
                <a:latin typeface="Comic Sans MS" pitchFamily="66" charset="0"/>
              </a:rPr>
              <a:t>TC’S</a:t>
            </a:r>
          </a:p>
          <a:p>
            <a:r>
              <a:rPr lang="es-ES_tradnl">
                <a:latin typeface="Comic Sans MS" pitchFamily="66" charset="0"/>
              </a:rPr>
              <a:t>TIPOS , USOS Y CONEXIONES</a:t>
            </a:r>
            <a:endParaRPr lang="es-ES">
              <a:latin typeface="Comic Sans MS" pitchFamily="66" charset="0"/>
            </a:endParaRPr>
          </a:p>
        </p:txBody>
      </p:sp>
      <p:sp>
        <p:nvSpPr>
          <p:cNvPr id="34821" name="Text Box 5"/>
          <p:cNvSpPr txBox="1">
            <a:spLocks noChangeArrowheads="1"/>
          </p:cNvSpPr>
          <p:nvPr/>
        </p:nvSpPr>
        <p:spPr bwMode="auto">
          <a:xfrm>
            <a:off x="685800" y="3657600"/>
            <a:ext cx="3462338" cy="822325"/>
          </a:xfrm>
          <a:prstGeom prst="rect">
            <a:avLst/>
          </a:prstGeom>
          <a:noFill/>
          <a:ln w="9525">
            <a:noFill/>
            <a:miter lim="800000"/>
            <a:headEnd/>
            <a:tailEnd/>
          </a:ln>
        </p:spPr>
        <p:txBody>
          <a:bodyPr wrap="none">
            <a:spAutoFit/>
          </a:bodyPr>
          <a:lstStyle/>
          <a:p>
            <a:r>
              <a:rPr lang="es-ES_tradnl">
                <a:latin typeface="Comic Sans MS" pitchFamily="66" charset="0"/>
              </a:rPr>
              <a:t>TP’S  Y  DP’S</a:t>
            </a:r>
          </a:p>
          <a:p>
            <a:r>
              <a:rPr lang="es-ES_tradnl">
                <a:latin typeface="Comic Sans MS" pitchFamily="66" charset="0"/>
              </a:rPr>
              <a:t> USO Y CONEXIONES</a:t>
            </a:r>
            <a:endParaRPr lang="es-ES">
              <a:latin typeface="Comic Sans MS" pitchFamily="66" charset="0"/>
            </a:endParaRPr>
          </a:p>
        </p:txBody>
      </p:sp>
      <p:sp>
        <p:nvSpPr>
          <p:cNvPr id="6" name="5 CuadroTexto"/>
          <p:cNvSpPr txBox="1"/>
          <p:nvPr/>
        </p:nvSpPr>
        <p:spPr>
          <a:xfrm>
            <a:off x="1357290" y="5286388"/>
            <a:ext cx="5759590" cy="461665"/>
          </a:xfrm>
          <a:prstGeom prst="rect">
            <a:avLst/>
          </a:prstGeom>
          <a:noFill/>
        </p:spPr>
        <p:txBody>
          <a:bodyPr wrap="none" rtlCol="0">
            <a:spAutoFit/>
          </a:bodyPr>
          <a:lstStyle/>
          <a:p>
            <a:r>
              <a:rPr lang="en-US" b="1" dirty="0" smtClean="0">
                <a:solidFill>
                  <a:srgbClr val="FFFF00"/>
                </a:solidFill>
              </a:rPr>
              <a:t>USAR PRESENTACIÓN  DE TCs Y TPs</a:t>
            </a:r>
            <a:endParaRPr lang="en-US"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additive="base">
                                        <p:cTn id="7" dur="500" fill="hold"/>
                                        <p:tgtEl>
                                          <p:spTgt spid="29699"/>
                                        </p:tgtEl>
                                        <p:attrNameLst>
                                          <p:attrName>ppt_x</p:attrName>
                                        </p:attrNameLst>
                                      </p:cBhvr>
                                      <p:tavLst>
                                        <p:tav tm="0">
                                          <p:val>
                                            <p:strVal val="0-#ppt_w/2"/>
                                          </p:val>
                                        </p:tav>
                                        <p:tav tm="100000">
                                          <p:val>
                                            <p:strVal val="#ppt_x"/>
                                          </p:val>
                                        </p:tav>
                                      </p:tavLst>
                                    </p:anim>
                                    <p:anim calcmode="lin" valueType="num">
                                      <p:cBhvr additive="base">
                                        <p:cTn id="8" dur="500" fill="hold"/>
                                        <p:tgtEl>
                                          <p:spTgt spid="296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CuadroTexto"/>
          <p:cNvSpPr txBox="1">
            <a:spLocks noChangeArrowheads="1"/>
          </p:cNvSpPr>
          <p:nvPr/>
        </p:nvSpPr>
        <p:spPr bwMode="auto">
          <a:xfrm>
            <a:off x="611560" y="2500313"/>
            <a:ext cx="8208911" cy="1569660"/>
          </a:xfrm>
          <a:prstGeom prst="rect">
            <a:avLst/>
          </a:prstGeom>
          <a:noFill/>
          <a:ln w="9525">
            <a:noFill/>
            <a:miter lim="800000"/>
            <a:headEnd/>
            <a:tailEnd/>
          </a:ln>
        </p:spPr>
        <p:txBody>
          <a:bodyPr wrap="square">
            <a:spAutoFit/>
          </a:bodyPr>
          <a:lstStyle/>
          <a:p>
            <a:pPr algn="ctr"/>
            <a:endParaRPr lang="en-US" dirty="0"/>
          </a:p>
          <a:p>
            <a:pPr algn="ctr"/>
            <a:r>
              <a:rPr lang="en-US" dirty="0" smtClean="0"/>
              <a:t>RELEVADORES </a:t>
            </a:r>
            <a:r>
              <a:rPr lang="en-US" dirty="0"/>
              <a:t>DE </a:t>
            </a:r>
            <a:r>
              <a:rPr lang="en-US" dirty="0" smtClean="0"/>
              <a:t>VOLTAJE Y  </a:t>
            </a:r>
          </a:p>
          <a:p>
            <a:pPr algn="ctr"/>
            <a:r>
              <a:rPr lang="en-US" dirty="0" smtClean="0"/>
              <a:t>SOBRECORRIENTE</a:t>
            </a:r>
          </a:p>
          <a:p>
            <a:pPr algn="ctr"/>
            <a:r>
              <a:rPr lang="en-US" dirty="0" smtClean="0"/>
              <a:t>SE INCLUYEN FUSIBLES</a:t>
            </a:r>
            <a:endParaRPr lang="en-US" dirty="0"/>
          </a:p>
        </p:txBody>
      </p:sp>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4067944" y="2420888"/>
            <a:ext cx="1622560" cy="461665"/>
          </a:xfrm>
          <a:prstGeom prst="rect">
            <a:avLst/>
          </a:prstGeom>
          <a:noFill/>
        </p:spPr>
        <p:txBody>
          <a:bodyPr wrap="none" rtlCol="0">
            <a:spAutoFit/>
          </a:bodyPr>
          <a:lstStyle/>
          <a:p>
            <a:r>
              <a:rPr lang="es-MX" dirty="0" smtClean="0"/>
              <a:t>UNIDAD 1</a:t>
            </a:r>
            <a:endParaRPr lang="es-MX" dirty="0"/>
          </a:p>
        </p:txBody>
      </p:sp>
    </p:spTree>
    <p:extLst>
      <p:ext uri="{BB962C8B-B14F-4D97-AF65-F5344CB8AC3E}">
        <p14:creationId xmlns:p14="http://schemas.microsoft.com/office/powerpoint/2010/main" val="4581697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err="1" smtClean="0">
                <a:solidFill>
                  <a:srgbClr val="FFC000"/>
                </a:solidFill>
                <a:latin typeface="Comic Sans MS" pitchFamily="66" charset="0"/>
              </a:rPr>
              <a:t>Relevadores</a:t>
            </a:r>
            <a:r>
              <a:rPr lang="en-US" dirty="0" smtClean="0">
                <a:solidFill>
                  <a:srgbClr val="FFC000"/>
                </a:solidFill>
                <a:latin typeface="Comic Sans MS" pitchFamily="66" charset="0"/>
              </a:rPr>
              <a:t> de </a:t>
            </a:r>
            <a:r>
              <a:rPr lang="en-US" dirty="0" err="1" smtClean="0">
                <a:solidFill>
                  <a:srgbClr val="FFC000"/>
                </a:solidFill>
                <a:latin typeface="Comic Sans MS" pitchFamily="66" charset="0"/>
              </a:rPr>
              <a:t>Voltaje</a:t>
            </a:r>
            <a:endParaRPr lang="en-US" dirty="0">
              <a:solidFill>
                <a:srgbClr val="FFC000"/>
              </a:solidFill>
              <a:latin typeface="Comic Sans MS" pitchFamily="66" charset="0"/>
            </a:endParaRPr>
          </a:p>
        </p:txBody>
      </p:sp>
      <p:sp>
        <p:nvSpPr>
          <p:cNvPr id="3" name="Rectangle 2"/>
          <p:cNvSpPr txBox="1">
            <a:spLocks noChangeArrowheads="1"/>
          </p:cNvSpPr>
          <p:nvPr/>
        </p:nvSpPr>
        <p:spPr bwMode="auto">
          <a:xfrm>
            <a:off x="762000" y="22860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smtClean="0">
                <a:ln>
                  <a:noFill/>
                </a:ln>
                <a:solidFill>
                  <a:srgbClr val="FF3300"/>
                </a:solidFill>
                <a:effectLst/>
                <a:uLnTx/>
                <a:uFillTx/>
                <a:latin typeface="Comic Sans MS" pitchFamily="66" charset="0"/>
                <a:ea typeface="+mj-ea"/>
                <a:cs typeface="+mj-cs"/>
              </a:rPr>
              <a:t>PROTECCIONES DE 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4" name="3 CuadroTexto"/>
          <p:cNvSpPr txBox="1"/>
          <p:nvPr/>
        </p:nvSpPr>
        <p:spPr>
          <a:xfrm>
            <a:off x="0" y="1714488"/>
            <a:ext cx="9144000" cy="923330"/>
          </a:xfrm>
          <a:prstGeom prst="rect">
            <a:avLst/>
          </a:prstGeom>
          <a:noFill/>
        </p:spPr>
        <p:txBody>
          <a:bodyPr wrap="square" rtlCol="0">
            <a:spAutoFit/>
          </a:bodyPr>
          <a:lstStyle/>
          <a:p>
            <a:r>
              <a:rPr lang="en-US" sz="1800" dirty="0" smtClean="0"/>
              <a:t>Son </a:t>
            </a:r>
            <a:r>
              <a:rPr lang="en-US" sz="1800" dirty="0" err="1" smtClean="0"/>
              <a:t>muy</a:t>
            </a:r>
            <a:r>
              <a:rPr lang="en-US" sz="1800" dirty="0" smtClean="0"/>
              <a:t> </a:t>
            </a:r>
            <a:r>
              <a:rPr lang="en-US" sz="1800" dirty="0" err="1" smtClean="0"/>
              <a:t>usado</a:t>
            </a:r>
            <a:r>
              <a:rPr lang="en-US" sz="1800" dirty="0" smtClean="0"/>
              <a:t> en </a:t>
            </a:r>
            <a:r>
              <a:rPr lang="en-US" sz="1800" dirty="0" err="1" smtClean="0"/>
              <a:t>todas</a:t>
            </a:r>
            <a:r>
              <a:rPr lang="en-US" sz="1800" dirty="0" smtClean="0"/>
              <a:t> las areas de </a:t>
            </a:r>
            <a:r>
              <a:rPr lang="en-US" sz="1800" dirty="0" err="1" smtClean="0"/>
              <a:t>protección</a:t>
            </a:r>
            <a:r>
              <a:rPr lang="en-US" sz="1800" dirty="0" smtClean="0"/>
              <a:t>, en la </a:t>
            </a:r>
            <a:r>
              <a:rPr lang="en-US" sz="1800" dirty="0" err="1" smtClean="0"/>
              <a:t>modalidad</a:t>
            </a:r>
            <a:r>
              <a:rPr lang="en-US" sz="1800" dirty="0" smtClean="0"/>
              <a:t> de “</a:t>
            </a:r>
            <a:r>
              <a:rPr lang="en-US" sz="1800" dirty="0" err="1" smtClean="0"/>
              <a:t>sobre</a:t>
            </a:r>
            <a:r>
              <a:rPr lang="en-US" sz="1800" dirty="0" smtClean="0"/>
              <a:t> </a:t>
            </a:r>
            <a:r>
              <a:rPr lang="en-US" sz="1800" dirty="0" err="1" smtClean="0"/>
              <a:t>voltaje</a:t>
            </a:r>
            <a:r>
              <a:rPr lang="en-US" sz="1800" dirty="0" smtClean="0"/>
              <a:t>” o “</a:t>
            </a:r>
            <a:r>
              <a:rPr lang="en-US" sz="1800" dirty="0" err="1" smtClean="0"/>
              <a:t>bajo</a:t>
            </a:r>
            <a:r>
              <a:rPr lang="en-US" sz="1800" dirty="0" smtClean="0"/>
              <a:t> </a:t>
            </a:r>
            <a:r>
              <a:rPr lang="en-US" sz="1800" dirty="0" err="1" smtClean="0"/>
              <a:t>voltaje</a:t>
            </a:r>
            <a:r>
              <a:rPr lang="en-US" sz="1800" dirty="0" smtClean="0"/>
              <a:t>”, y </a:t>
            </a:r>
            <a:r>
              <a:rPr lang="en-US" sz="1800" dirty="0" err="1" smtClean="0"/>
              <a:t>principalmente</a:t>
            </a:r>
            <a:r>
              <a:rPr lang="en-US" sz="1800" dirty="0" smtClean="0"/>
              <a:t> </a:t>
            </a:r>
            <a:r>
              <a:rPr lang="en-US" sz="1800" dirty="0" err="1" smtClean="0"/>
              <a:t>para</a:t>
            </a:r>
            <a:r>
              <a:rPr lang="en-US" sz="1800" dirty="0" smtClean="0"/>
              <a:t> </a:t>
            </a:r>
            <a:r>
              <a:rPr lang="en-US" sz="1800" dirty="0" err="1" smtClean="0"/>
              <a:t>disparar</a:t>
            </a:r>
            <a:r>
              <a:rPr lang="en-US" sz="1800" dirty="0" smtClean="0"/>
              <a:t> un </a:t>
            </a:r>
            <a:r>
              <a:rPr lang="en-US" sz="1800" dirty="0" err="1" smtClean="0"/>
              <a:t>interruptor</a:t>
            </a:r>
            <a:r>
              <a:rPr lang="en-US" sz="1800" dirty="0" smtClean="0"/>
              <a:t> o </a:t>
            </a:r>
            <a:r>
              <a:rPr lang="en-US" sz="1800" dirty="0" err="1" smtClean="0"/>
              <a:t>como</a:t>
            </a:r>
            <a:r>
              <a:rPr lang="en-US" sz="1800" dirty="0" smtClean="0"/>
              <a:t> detector de </a:t>
            </a:r>
            <a:r>
              <a:rPr lang="en-US" sz="1800" dirty="0" err="1" smtClean="0"/>
              <a:t>falla</a:t>
            </a:r>
            <a:r>
              <a:rPr lang="en-US" sz="1800" dirty="0" smtClean="0"/>
              <a:t> </a:t>
            </a:r>
            <a:r>
              <a:rPr lang="en-US" sz="1800" dirty="0" err="1" smtClean="0"/>
              <a:t>por</a:t>
            </a:r>
            <a:r>
              <a:rPr lang="en-US" sz="1800" dirty="0" smtClean="0"/>
              <a:t> </a:t>
            </a:r>
            <a:r>
              <a:rPr lang="en-US" sz="1800" dirty="0" err="1" smtClean="0"/>
              <a:t>seguridad</a:t>
            </a:r>
            <a:r>
              <a:rPr lang="en-US" sz="1800" dirty="0" smtClean="0"/>
              <a:t>.</a:t>
            </a:r>
            <a:endParaRPr lang="en-US" sz="1800" dirty="0"/>
          </a:p>
        </p:txBody>
      </p:sp>
      <p:sp>
        <p:nvSpPr>
          <p:cNvPr id="5" name="4 CuadroTexto"/>
          <p:cNvSpPr txBox="1"/>
          <p:nvPr/>
        </p:nvSpPr>
        <p:spPr>
          <a:xfrm>
            <a:off x="0" y="2714620"/>
            <a:ext cx="8097088" cy="369332"/>
          </a:xfrm>
          <a:prstGeom prst="rect">
            <a:avLst/>
          </a:prstGeom>
          <a:noFill/>
        </p:spPr>
        <p:txBody>
          <a:bodyPr wrap="none" rtlCol="0">
            <a:spAutoFit/>
          </a:bodyPr>
          <a:lstStyle/>
          <a:p>
            <a:r>
              <a:rPr lang="en-US" sz="1800" dirty="0" smtClean="0"/>
              <a:t>El </a:t>
            </a:r>
            <a:r>
              <a:rPr lang="en-US" sz="1800" dirty="0" err="1" smtClean="0"/>
              <a:t>tipo</a:t>
            </a:r>
            <a:r>
              <a:rPr lang="en-US" sz="1800" dirty="0" smtClean="0"/>
              <a:t> de </a:t>
            </a:r>
            <a:r>
              <a:rPr lang="en-US" sz="1800" dirty="0" err="1" smtClean="0"/>
              <a:t>relevador</a:t>
            </a:r>
            <a:r>
              <a:rPr lang="en-US" sz="1800" dirty="0" smtClean="0"/>
              <a:t> </a:t>
            </a:r>
            <a:r>
              <a:rPr lang="en-US" sz="1800" dirty="0" err="1" smtClean="0"/>
              <a:t>mas</a:t>
            </a:r>
            <a:r>
              <a:rPr lang="en-US" sz="1800" dirty="0" smtClean="0"/>
              <a:t> </a:t>
            </a:r>
            <a:r>
              <a:rPr lang="en-US" sz="1800" dirty="0" err="1" smtClean="0"/>
              <a:t>usado</a:t>
            </a:r>
            <a:r>
              <a:rPr lang="en-US" sz="1800" dirty="0" smtClean="0"/>
              <a:t> </a:t>
            </a:r>
            <a:r>
              <a:rPr lang="en-US" sz="1800" dirty="0" err="1" smtClean="0"/>
              <a:t>para</a:t>
            </a:r>
            <a:r>
              <a:rPr lang="en-US" sz="1800" dirty="0" smtClean="0"/>
              <a:t> </a:t>
            </a:r>
            <a:r>
              <a:rPr lang="en-US" sz="1800" dirty="0" err="1" smtClean="0"/>
              <a:t>este</a:t>
            </a:r>
            <a:r>
              <a:rPr lang="en-US" sz="1800" dirty="0" smtClean="0"/>
              <a:t> </a:t>
            </a:r>
            <a:r>
              <a:rPr lang="en-US" sz="1800" dirty="0" err="1" smtClean="0"/>
              <a:t>propósito</a:t>
            </a:r>
            <a:r>
              <a:rPr lang="en-US" sz="1800" dirty="0" smtClean="0"/>
              <a:t> </a:t>
            </a:r>
            <a:r>
              <a:rPr lang="en-US" sz="1800" dirty="0" err="1" smtClean="0"/>
              <a:t>es</a:t>
            </a:r>
            <a:r>
              <a:rPr lang="en-US" sz="1800" dirty="0" smtClean="0"/>
              <a:t> el </a:t>
            </a:r>
            <a:r>
              <a:rPr lang="en-US" sz="1800" dirty="0" err="1" smtClean="0"/>
              <a:t>relevador</a:t>
            </a:r>
            <a:r>
              <a:rPr lang="en-US" sz="1800" dirty="0" smtClean="0"/>
              <a:t> </a:t>
            </a:r>
            <a:r>
              <a:rPr lang="en-US" sz="1800" dirty="0" err="1" smtClean="0"/>
              <a:t>telefónico</a:t>
            </a:r>
            <a:r>
              <a:rPr lang="en-US" sz="1800" dirty="0" smtClean="0"/>
              <a:t>:</a:t>
            </a:r>
            <a:endParaRPr lang="en-US" sz="1800" dirty="0"/>
          </a:p>
        </p:txBody>
      </p:sp>
      <p:pic>
        <p:nvPicPr>
          <p:cNvPr id="46081" name="Picture 1"/>
          <p:cNvPicPr>
            <a:picLocks noChangeAspect="1" noChangeArrowheads="1"/>
          </p:cNvPicPr>
          <p:nvPr/>
        </p:nvPicPr>
        <p:blipFill>
          <a:blip r:embed="rId2"/>
          <a:srcRect/>
          <a:stretch>
            <a:fillRect/>
          </a:stretch>
        </p:blipFill>
        <p:spPr bwMode="auto">
          <a:xfrm>
            <a:off x="0" y="3295536"/>
            <a:ext cx="4486280" cy="3562464"/>
          </a:xfrm>
          <a:prstGeom prst="rect">
            <a:avLst/>
          </a:prstGeom>
          <a:noFill/>
          <a:ln w="9525">
            <a:noFill/>
            <a:miter lim="800000"/>
            <a:headEnd/>
            <a:tailEnd/>
          </a:ln>
          <a:effectLst/>
        </p:spPr>
      </p:pic>
      <p:sp>
        <p:nvSpPr>
          <p:cNvPr id="7" name="6 CuadroTexto"/>
          <p:cNvSpPr txBox="1"/>
          <p:nvPr/>
        </p:nvSpPr>
        <p:spPr>
          <a:xfrm>
            <a:off x="4572000" y="3286124"/>
            <a:ext cx="4357686" cy="646331"/>
          </a:xfrm>
          <a:prstGeom prst="rect">
            <a:avLst/>
          </a:prstGeom>
          <a:noFill/>
        </p:spPr>
        <p:txBody>
          <a:bodyPr wrap="square" rtlCol="0">
            <a:spAutoFit/>
          </a:bodyPr>
          <a:lstStyle/>
          <a:p>
            <a:r>
              <a:rPr lang="en-US" sz="1800" dirty="0" smtClean="0"/>
              <a:t>Sin embargo </a:t>
            </a:r>
            <a:r>
              <a:rPr lang="en-US" sz="1800" dirty="0" err="1" smtClean="0"/>
              <a:t>tambien</a:t>
            </a:r>
            <a:r>
              <a:rPr lang="en-US" sz="1800" dirty="0" smtClean="0"/>
              <a:t> se </a:t>
            </a:r>
            <a:r>
              <a:rPr lang="en-US" sz="1800" dirty="0" err="1" smtClean="0"/>
              <a:t>puede</a:t>
            </a:r>
            <a:r>
              <a:rPr lang="en-US" sz="1800" dirty="0" smtClean="0"/>
              <a:t> </a:t>
            </a:r>
            <a:r>
              <a:rPr lang="en-US" sz="1800" dirty="0" err="1" smtClean="0"/>
              <a:t>usar</a:t>
            </a:r>
            <a:r>
              <a:rPr lang="en-US" sz="1800" dirty="0" smtClean="0"/>
              <a:t> un </a:t>
            </a:r>
            <a:r>
              <a:rPr lang="en-US" sz="1800" dirty="0" err="1" smtClean="0"/>
              <a:t>relevador</a:t>
            </a:r>
            <a:r>
              <a:rPr lang="en-US" sz="1800" dirty="0" smtClean="0"/>
              <a:t> </a:t>
            </a:r>
            <a:r>
              <a:rPr lang="en-US" sz="1800" dirty="0" err="1" smtClean="0"/>
              <a:t>tipo</a:t>
            </a:r>
            <a:r>
              <a:rPr lang="en-US" sz="1800" dirty="0" smtClean="0"/>
              <a:t> </a:t>
            </a:r>
            <a:r>
              <a:rPr lang="en-US" sz="1800" dirty="0" err="1" smtClean="0"/>
              <a:t>copa</a:t>
            </a:r>
            <a:r>
              <a:rPr lang="en-US" sz="1800" dirty="0" smtClean="0"/>
              <a:t> de inducción.</a:t>
            </a:r>
            <a:endParaRPr lang="en-US" sz="1800" dirty="0"/>
          </a:p>
        </p:txBody>
      </p:sp>
      <p:sp>
        <p:nvSpPr>
          <p:cNvPr id="8" name="7 CuadroTexto"/>
          <p:cNvSpPr txBox="1"/>
          <p:nvPr/>
        </p:nvSpPr>
        <p:spPr>
          <a:xfrm>
            <a:off x="4624974" y="4143380"/>
            <a:ext cx="4519026" cy="1754326"/>
          </a:xfrm>
          <a:prstGeom prst="rect">
            <a:avLst/>
          </a:prstGeom>
          <a:noFill/>
        </p:spPr>
        <p:txBody>
          <a:bodyPr wrap="square" rtlCol="0">
            <a:spAutoFit/>
          </a:bodyPr>
          <a:lstStyle/>
          <a:p>
            <a:pPr algn="just"/>
            <a:r>
              <a:rPr lang="en-US" sz="1800" dirty="0" smtClean="0"/>
              <a:t>La </a:t>
            </a:r>
            <a:r>
              <a:rPr lang="en-US" sz="1800" dirty="0" err="1" smtClean="0"/>
              <a:t>bobina</a:t>
            </a:r>
            <a:r>
              <a:rPr lang="en-US" sz="1800" dirty="0" smtClean="0"/>
              <a:t> del </a:t>
            </a:r>
            <a:r>
              <a:rPr lang="en-US" sz="1800" dirty="0" err="1" smtClean="0"/>
              <a:t>relavador</a:t>
            </a:r>
            <a:r>
              <a:rPr lang="en-US" sz="1800" dirty="0" smtClean="0"/>
              <a:t> </a:t>
            </a:r>
            <a:r>
              <a:rPr lang="en-US" sz="1800" dirty="0" err="1" smtClean="0"/>
              <a:t>normalmente</a:t>
            </a:r>
            <a:r>
              <a:rPr lang="en-US" sz="1800" dirty="0" smtClean="0"/>
              <a:t> </a:t>
            </a:r>
            <a:r>
              <a:rPr lang="en-US" sz="1800" dirty="0" err="1" smtClean="0"/>
              <a:t>trae</a:t>
            </a:r>
            <a:r>
              <a:rPr lang="en-US" sz="1800" dirty="0" smtClean="0"/>
              <a:t> taps </a:t>
            </a:r>
            <a:r>
              <a:rPr lang="en-US" sz="1800" dirty="0" err="1" smtClean="0"/>
              <a:t>para</a:t>
            </a:r>
            <a:r>
              <a:rPr lang="en-US" sz="1800" dirty="0" smtClean="0"/>
              <a:t> </a:t>
            </a:r>
            <a:r>
              <a:rPr lang="en-US" sz="1800" dirty="0" err="1" smtClean="0"/>
              <a:t>dar</a:t>
            </a:r>
            <a:r>
              <a:rPr lang="en-US" sz="1800" dirty="0" smtClean="0"/>
              <a:t> el </a:t>
            </a:r>
            <a:r>
              <a:rPr lang="en-US" sz="1800" dirty="0" err="1" smtClean="0"/>
              <a:t>ajuste</a:t>
            </a:r>
            <a:r>
              <a:rPr lang="en-US" sz="1800" dirty="0" smtClean="0"/>
              <a:t>, </a:t>
            </a:r>
            <a:r>
              <a:rPr lang="en-US" sz="1800" dirty="0" err="1" smtClean="0"/>
              <a:t>uno</a:t>
            </a:r>
            <a:r>
              <a:rPr lang="en-US" sz="1800" dirty="0" smtClean="0"/>
              <a:t> de </a:t>
            </a:r>
            <a:r>
              <a:rPr lang="en-US" sz="1800" dirty="0" err="1" smtClean="0"/>
              <a:t>bajo</a:t>
            </a:r>
            <a:r>
              <a:rPr lang="en-US" sz="1800" dirty="0" smtClean="0"/>
              <a:t> </a:t>
            </a:r>
            <a:r>
              <a:rPr lang="en-US" sz="1800" dirty="0" err="1" smtClean="0"/>
              <a:t>voltaje</a:t>
            </a:r>
            <a:r>
              <a:rPr lang="en-US" sz="1800" dirty="0" smtClean="0"/>
              <a:t> </a:t>
            </a:r>
            <a:r>
              <a:rPr lang="en-US" sz="1800" dirty="0" err="1" smtClean="0"/>
              <a:t>usaria</a:t>
            </a:r>
            <a:r>
              <a:rPr lang="en-US" sz="1800" dirty="0" smtClean="0"/>
              <a:t> el </a:t>
            </a:r>
            <a:r>
              <a:rPr lang="en-US" sz="1800" dirty="0" err="1" smtClean="0"/>
              <a:t>contacto</a:t>
            </a:r>
            <a:r>
              <a:rPr lang="en-US" sz="1800" dirty="0" smtClean="0"/>
              <a:t> B, </a:t>
            </a:r>
            <a:r>
              <a:rPr lang="en-US" sz="1800" dirty="0" err="1" smtClean="0"/>
              <a:t>uno</a:t>
            </a:r>
            <a:r>
              <a:rPr lang="en-US" sz="1800" dirty="0" smtClean="0"/>
              <a:t> de alto </a:t>
            </a:r>
            <a:r>
              <a:rPr lang="en-US" sz="1800" dirty="0" err="1" smtClean="0"/>
              <a:t>voltaje</a:t>
            </a:r>
            <a:r>
              <a:rPr lang="en-US" sz="1800" dirty="0" smtClean="0"/>
              <a:t> </a:t>
            </a:r>
            <a:r>
              <a:rPr lang="en-US" sz="1800" dirty="0" err="1" smtClean="0"/>
              <a:t>usaria</a:t>
            </a:r>
            <a:r>
              <a:rPr lang="en-US" sz="1800" dirty="0" smtClean="0"/>
              <a:t> el </a:t>
            </a:r>
            <a:r>
              <a:rPr lang="en-US" sz="1800" dirty="0" err="1" smtClean="0"/>
              <a:t>contacto</a:t>
            </a:r>
            <a:r>
              <a:rPr lang="en-US" sz="1800" dirty="0" smtClean="0"/>
              <a:t> M. O </a:t>
            </a:r>
            <a:r>
              <a:rPr lang="en-US" sz="1800" dirty="0" err="1" smtClean="0"/>
              <a:t>bien</a:t>
            </a:r>
            <a:r>
              <a:rPr lang="en-US" sz="1800" dirty="0" smtClean="0"/>
              <a:t> se </a:t>
            </a:r>
            <a:r>
              <a:rPr lang="en-US" sz="1800" dirty="0" err="1" smtClean="0"/>
              <a:t>diseña</a:t>
            </a:r>
            <a:r>
              <a:rPr lang="en-US" sz="1800" dirty="0" smtClean="0"/>
              <a:t> el </a:t>
            </a:r>
            <a:r>
              <a:rPr lang="en-US" sz="1800" dirty="0" err="1" smtClean="0"/>
              <a:t>mecanismo</a:t>
            </a:r>
            <a:r>
              <a:rPr lang="en-US" sz="1800" dirty="0" smtClean="0"/>
              <a:t> de </a:t>
            </a:r>
            <a:r>
              <a:rPr lang="en-US" sz="1800" dirty="0" err="1" smtClean="0"/>
              <a:t>contacto</a:t>
            </a:r>
            <a:r>
              <a:rPr lang="en-US" sz="1800" dirty="0" smtClean="0"/>
              <a:t> </a:t>
            </a:r>
            <a:r>
              <a:rPr lang="en-US" sz="1800" dirty="0" err="1" smtClean="0"/>
              <a:t>para</a:t>
            </a:r>
            <a:r>
              <a:rPr lang="en-US" sz="1800" dirty="0" smtClean="0"/>
              <a:t> </a:t>
            </a:r>
            <a:r>
              <a:rPr lang="en-US" sz="1800" dirty="0" err="1" smtClean="0"/>
              <a:t>siempre</a:t>
            </a:r>
            <a:r>
              <a:rPr lang="en-US" sz="1800" dirty="0" smtClean="0"/>
              <a:t> </a:t>
            </a:r>
            <a:r>
              <a:rPr lang="en-US" sz="1800" dirty="0" err="1" smtClean="0"/>
              <a:t>usar</a:t>
            </a:r>
            <a:r>
              <a:rPr lang="en-US" sz="1800" dirty="0" smtClean="0"/>
              <a:t> el M .</a:t>
            </a:r>
            <a:endParaRPr lang="en-US" sz="1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 name="Text Box 4"/>
          <p:cNvSpPr txBox="1">
            <a:spLocks noChangeArrowheads="1"/>
          </p:cNvSpPr>
          <p:nvPr/>
        </p:nvSpPr>
        <p:spPr bwMode="auto">
          <a:xfrm>
            <a:off x="2514600" y="1447800"/>
            <a:ext cx="3276600" cy="396875"/>
          </a:xfrm>
          <a:prstGeom prst="rect">
            <a:avLst/>
          </a:prstGeom>
          <a:noFill/>
          <a:ln w="9525">
            <a:noFill/>
            <a:miter lim="800000"/>
            <a:headEnd/>
            <a:tailEnd/>
          </a:ln>
        </p:spPr>
        <p:txBody>
          <a:bodyPr>
            <a:spAutoFit/>
          </a:bodyPr>
          <a:lstStyle/>
          <a:p>
            <a:r>
              <a:rPr lang="en-US" sz="2000">
                <a:solidFill>
                  <a:srgbClr val="FF3300"/>
                </a:solidFill>
              </a:rPr>
              <a:t>            FUSIBLES</a:t>
            </a:r>
            <a:endParaRPr lang="es-ES" sz="2000">
              <a:solidFill>
                <a:srgbClr val="FF3300"/>
              </a:solidFill>
            </a:endParaRPr>
          </a:p>
        </p:txBody>
      </p:sp>
      <p:sp>
        <p:nvSpPr>
          <p:cNvPr id="6" name="96 CuadroTexto"/>
          <p:cNvSpPr txBox="1">
            <a:spLocks noChangeArrowheads="1"/>
          </p:cNvSpPr>
          <p:nvPr/>
        </p:nvSpPr>
        <p:spPr bwMode="auto">
          <a:xfrm>
            <a:off x="357188" y="1857375"/>
            <a:ext cx="8593137" cy="830263"/>
          </a:xfrm>
          <a:prstGeom prst="rect">
            <a:avLst/>
          </a:prstGeom>
          <a:noFill/>
          <a:ln w="9525">
            <a:noFill/>
            <a:miter lim="800000"/>
            <a:headEnd/>
            <a:tailEnd/>
          </a:ln>
        </p:spPr>
        <p:txBody>
          <a:bodyPr wrap="none">
            <a:spAutoFit/>
          </a:bodyPr>
          <a:lstStyle/>
          <a:p>
            <a:r>
              <a:rPr lang="es-ES">
                <a:solidFill>
                  <a:srgbClr val="FFC000"/>
                </a:solidFill>
              </a:rPr>
              <a:t>El fusible es el medio más sencillo de interrupción automática</a:t>
            </a:r>
          </a:p>
          <a:p>
            <a:r>
              <a:rPr lang="es-ES">
                <a:solidFill>
                  <a:srgbClr val="FFC000"/>
                </a:solidFill>
              </a:rPr>
              <a:t> de corriente en caso de cortocircuitos o sobrecargas.</a:t>
            </a:r>
          </a:p>
        </p:txBody>
      </p:sp>
      <p:sp>
        <p:nvSpPr>
          <p:cNvPr id="7" name="97 CuadroTexto"/>
          <p:cNvSpPr txBox="1">
            <a:spLocks noChangeArrowheads="1"/>
          </p:cNvSpPr>
          <p:nvPr/>
        </p:nvSpPr>
        <p:spPr bwMode="auto">
          <a:xfrm>
            <a:off x="71438" y="3179763"/>
            <a:ext cx="3357562" cy="2678112"/>
          </a:xfrm>
          <a:prstGeom prst="rect">
            <a:avLst/>
          </a:prstGeom>
          <a:noFill/>
          <a:ln w="9525">
            <a:noFill/>
            <a:miter lim="800000"/>
            <a:headEnd/>
            <a:tailEnd/>
          </a:ln>
        </p:spPr>
        <p:txBody>
          <a:bodyPr>
            <a:spAutoFit/>
          </a:bodyPr>
          <a:lstStyle/>
          <a:p>
            <a:r>
              <a:rPr lang="es-ES">
                <a:solidFill>
                  <a:srgbClr val="FFFF00"/>
                </a:solidFill>
              </a:rPr>
              <a:t>En general, un fusible está constituido por un elemento sensible a la corriente (en adelante, elemento fusible) y un mecanismo de soporte de éste.</a:t>
            </a:r>
          </a:p>
        </p:txBody>
      </p:sp>
      <p:pic>
        <p:nvPicPr>
          <p:cNvPr id="8" name="Picture 346"/>
          <p:cNvPicPr>
            <a:picLocks noChangeAspect="1" noChangeArrowheads="1"/>
          </p:cNvPicPr>
          <p:nvPr/>
        </p:nvPicPr>
        <p:blipFill>
          <a:blip r:embed="rId2"/>
          <a:srcRect/>
          <a:stretch>
            <a:fillRect/>
          </a:stretch>
        </p:blipFill>
        <p:spPr bwMode="auto">
          <a:xfrm>
            <a:off x="3429000" y="2786063"/>
            <a:ext cx="5715000" cy="40719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 name="Rectangle 3"/>
          <p:cNvSpPr>
            <a:spLocks noChangeArrowheads="1"/>
          </p:cNvSpPr>
          <p:nvPr/>
        </p:nvSpPr>
        <p:spPr bwMode="auto">
          <a:xfrm>
            <a:off x="357188" y="857250"/>
            <a:ext cx="8478837"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 name="Text Box 4"/>
          <p:cNvSpPr txBox="1">
            <a:spLocks noChangeArrowheads="1"/>
          </p:cNvSpPr>
          <p:nvPr/>
        </p:nvSpPr>
        <p:spPr bwMode="auto">
          <a:xfrm>
            <a:off x="2500313" y="1214438"/>
            <a:ext cx="3276600" cy="396875"/>
          </a:xfrm>
          <a:prstGeom prst="rect">
            <a:avLst/>
          </a:prstGeom>
          <a:noFill/>
          <a:ln w="9525">
            <a:noFill/>
            <a:miter lim="800000"/>
            <a:headEnd/>
            <a:tailEnd/>
          </a:ln>
        </p:spPr>
        <p:txBody>
          <a:bodyPr>
            <a:spAutoFit/>
          </a:bodyPr>
          <a:lstStyle/>
          <a:p>
            <a:r>
              <a:rPr lang="en-US" sz="2000">
                <a:solidFill>
                  <a:srgbClr val="FF3300"/>
                </a:solidFill>
              </a:rPr>
              <a:t>            FUSIBLES</a:t>
            </a:r>
            <a:endParaRPr lang="es-ES" sz="2000">
              <a:solidFill>
                <a:srgbClr val="FF3300"/>
              </a:solidFill>
            </a:endParaRPr>
          </a:p>
        </p:txBody>
      </p:sp>
      <p:sp>
        <p:nvSpPr>
          <p:cNvPr id="6" name="7 CuadroTexto"/>
          <p:cNvSpPr txBox="1">
            <a:spLocks noChangeArrowheads="1"/>
          </p:cNvSpPr>
          <p:nvPr/>
        </p:nvSpPr>
        <p:spPr bwMode="auto">
          <a:xfrm>
            <a:off x="0" y="1571625"/>
            <a:ext cx="9050338" cy="461963"/>
          </a:xfrm>
          <a:prstGeom prst="rect">
            <a:avLst/>
          </a:prstGeom>
          <a:noFill/>
          <a:ln w="9525">
            <a:noFill/>
            <a:miter lim="800000"/>
            <a:headEnd/>
            <a:tailEnd/>
          </a:ln>
        </p:spPr>
        <p:txBody>
          <a:bodyPr wrap="none">
            <a:spAutoFit/>
          </a:bodyPr>
          <a:lstStyle/>
          <a:p>
            <a:r>
              <a:rPr lang="es-ES">
                <a:solidFill>
                  <a:srgbClr val="FFFF00"/>
                </a:solidFill>
              </a:rPr>
              <a:t>La curva característica de un fusible se puede separar  en partes</a:t>
            </a:r>
          </a:p>
        </p:txBody>
      </p:sp>
      <p:sp>
        <p:nvSpPr>
          <p:cNvPr id="7" name="6 CuadroTexto"/>
          <p:cNvSpPr txBox="1">
            <a:spLocks noChangeArrowheads="1"/>
          </p:cNvSpPr>
          <p:nvPr/>
        </p:nvSpPr>
        <p:spPr bwMode="auto">
          <a:xfrm>
            <a:off x="0" y="2214563"/>
            <a:ext cx="9001125" cy="1938337"/>
          </a:xfrm>
          <a:prstGeom prst="rect">
            <a:avLst/>
          </a:prstGeom>
          <a:noFill/>
          <a:ln w="9525">
            <a:noFill/>
            <a:miter lim="800000"/>
            <a:headEnd/>
            <a:tailEnd/>
          </a:ln>
        </p:spPr>
        <p:txBody>
          <a:bodyPr>
            <a:spAutoFit/>
          </a:bodyPr>
          <a:lstStyle/>
          <a:p>
            <a:r>
              <a:rPr lang="es-ES" b="1">
                <a:solidFill>
                  <a:srgbClr val="FFFF00"/>
                </a:solidFill>
              </a:rPr>
              <a:t>a. Curva de tiempo mínimo de fusión</a:t>
            </a:r>
            <a:r>
              <a:rPr lang="es-ES">
                <a:solidFill>
                  <a:srgbClr val="FFFF00"/>
                </a:solidFill>
              </a:rPr>
              <a:t>:</a:t>
            </a:r>
            <a:r>
              <a:rPr lang="es-ES"/>
              <a:t> Relaciona la corriente con el tiempo mínimo al cual el fusible se funde.</a:t>
            </a:r>
          </a:p>
          <a:p>
            <a:r>
              <a:rPr lang="es-ES" b="1">
                <a:solidFill>
                  <a:srgbClr val="FFFF00"/>
                </a:solidFill>
              </a:rPr>
              <a:t>b. Curva de tiempo máximo de fusión o de aclaramiento</a:t>
            </a:r>
            <a:r>
              <a:rPr lang="es-ES" sz="2000"/>
              <a:t>:</a:t>
            </a:r>
          </a:p>
          <a:p>
            <a:r>
              <a:rPr lang="es-ES"/>
              <a:t>Se obtiene adicionando un margen de tolerancia (en corriente) a la curva </a:t>
            </a:r>
            <a:r>
              <a:rPr lang="es-ES" b="1"/>
              <a:t>a</a:t>
            </a:r>
            <a:r>
              <a:rPr lang="es-ES"/>
              <a:t>.</a:t>
            </a:r>
          </a:p>
        </p:txBody>
      </p:sp>
      <p:sp>
        <p:nvSpPr>
          <p:cNvPr id="8" name="9 CuadroTexto"/>
          <p:cNvSpPr txBox="1">
            <a:spLocks noChangeArrowheads="1"/>
          </p:cNvSpPr>
          <p:nvPr/>
        </p:nvSpPr>
        <p:spPr bwMode="auto">
          <a:xfrm>
            <a:off x="0" y="4179888"/>
            <a:ext cx="9144000" cy="2678112"/>
          </a:xfrm>
          <a:prstGeom prst="rect">
            <a:avLst/>
          </a:prstGeom>
          <a:noFill/>
          <a:ln w="9525">
            <a:noFill/>
            <a:miter lim="800000"/>
            <a:headEnd/>
            <a:tailEnd/>
          </a:ln>
        </p:spPr>
        <p:txBody>
          <a:bodyPr>
            <a:spAutoFit/>
          </a:bodyPr>
          <a:lstStyle/>
          <a:p>
            <a:r>
              <a:rPr lang="es-ES" b="1">
                <a:solidFill>
                  <a:srgbClr val="FFFF00"/>
                </a:solidFill>
              </a:rPr>
              <a:t>c. Curva de tiempo total para la extinción del arco</a:t>
            </a:r>
            <a:r>
              <a:rPr lang="es-ES"/>
              <a:t>: Se obtiene adicionando a la curva </a:t>
            </a:r>
            <a:r>
              <a:rPr lang="es-ES" b="1"/>
              <a:t>b</a:t>
            </a:r>
            <a:r>
              <a:rPr lang="es-ES"/>
              <a:t>, el tiempo necesario para la completa extinción del arco.</a:t>
            </a:r>
          </a:p>
          <a:p>
            <a:r>
              <a:rPr lang="es-ES" b="1">
                <a:solidFill>
                  <a:srgbClr val="FFFF00"/>
                </a:solidFill>
              </a:rPr>
              <a:t>d. Curva tiempo-corriente de corta duración</a:t>
            </a:r>
            <a:r>
              <a:rPr lang="es-ES">
                <a:solidFill>
                  <a:srgbClr val="FFFF00"/>
                </a:solidFill>
              </a:rPr>
              <a:t>: </a:t>
            </a:r>
            <a:r>
              <a:rPr lang="es-ES"/>
              <a:t>Relaciona la corriente y el tiempo máximo permisible para que el fusible no quede debilitado en caso de sobrecargas de corta duración. Se obtiene estableciendo un margen debajo de la curva </a:t>
            </a:r>
            <a:r>
              <a:rPr lang="es-ES" b="1"/>
              <a:t>a</a:t>
            </a:r>
            <a:r>
              <a:rPr lang="es-E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20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47 Rectángulo"/>
          <p:cNvSpPr/>
          <p:nvPr/>
        </p:nvSpPr>
        <p:spPr bwMode="auto">
          <a:xfrm>
            <a:off x="0" y="2143116"/>
            <a:ext cx="9144000" cy="4714884"/>
          </a:xfrm>
          <a:prstGeom prst="rect">
            <a:avLst/>
          </a:prstGeom>
          <a:solidFill>
            <a:srgbClr val="33CC3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nvGrpSpPr>
          <p:cNvPr id="33" name="Group 13"/>
          <p:cNvGrpSpPr>
            <a:grpSpLocks/>
          </p:cNvGrpSpPr>
          <p:nvPr/>
        </p:nvGrpSpPr>
        <p:grpSpPr bwMode="auto">
          <a:xfrm>
            <a:off x="301859" y="2314575"/>
            <a:ext cx="8842141" cy="4029075"/>
            <a:chOff x="3105" y="12030"/>
            <a:chExt cx="5490" cy="2025"/>
          </a:xfrm>
        </p:grpSpPr>
        <p:cxnSp>
          <p:nvCxnSpPr>
            <p:cNvPr id="34" name="AutoShape 14"/>
            <p:cNvCxnSpPr>
              <a:cxnSpLocks noChangeShapeType="1"/>
            </p:cNvCxnSpPr>
            <p:nvPr/>
          </p:nvCxnSpPr>
          <p:spPr bwMode="auto">
            <a:xfrm>
              <a:off x="4110" y="12285"/>
              <a:ext cx="0" cy="1770"/>
            </a:xfrm>
            <a:prstGeom prst="straightConnector1">
              <a:avLst/>
            </a:prstGeom>
            <a:noFill/>
            <a:ln w="9525">
              <a:solidFill>
                <a:srgbClr val="000000"/>
              </a:solidFill>
              <a:round/>
              <a:headEnd/>
              <a:tailEnd/>
            </a:ln>
          </p:spPr>
        </p:cxnSp>
        <p:cxnSp>
          <p:nvCxnSpPr>
            <p:cNvPr id="35" name="AutoShape 15"/>
            <p:cNvCxnSpPr>
              <a:cxnSpLocks noChangeShapeType="1"/>
            </p:cNvCxnSpPr>
            <p:nvPr/>
          </p:nvCxnSpPr>
          <p:spPr bwMode="auto">
            <a:xfrm>
              <a:off x="3690" y="13785"/>
              <a:ext cx="3720" cy="0"/>
            </a:xfrm>
            <a:prstGeom prst="straightConnector1">
              <a:avLst/>
            </a:prstGeom>
            <a:noFill/>
            <a:ln w="9525">
              <a:solidFill>
                <a:srgbClr val="000000"/>
              </a:solidFill>
              <a:round/>
              <a:headEnd/>
              <a:tailEnd/>
            </a:ln>
          </p:spPr>
        </p:cxnSp>
        <p:sp>
          <p:nvSpPr>
            <p:cNvPr id="36" name="Freeform 16"/>
            <p:cNvSpPr>
              <a:spLocks/>
            </p:cNvSpPr>
            <p:nvPr/>
          </p:nvSpPr>
          <p:spPr bwMode="auto">
            <a:xfrm>
              <a:off x="4470" y="12285"/>
              <a:ext cx="915" cy="1500"/>
            </a:xfrm>
            <a:custGeom>
              <a:avLst/>
              <a:gdLst>
                <a:gd name="T0" fmla="*/ 0 w 915"/>
                <a:gd name="T1" fmla="*/ 0 h 1500"/>
                <a:gd name="T2" fmla="*/ 315 w 915"/>
                <a:gd name="T3" fmla="*/ 1020 h 1500"/>
                <a:gd name="T4" fmla="*/ 915 w 915"/>
                <a:gd name="T5" fmla="*/ 1500 h 1500"/>
                <a:gd name="T6" fmla="*/ 0 60000 65536"/>
                <a:gd name="T7" fmla="*/ 0 60000 65536"/>
                <a:gd name="T8" fmla="*/ 0 60000 65536"/>
                <a:gd name="T9" fmla="*/ 0 w 915"/>
                <a:gd name="T10" fmla="*/ 0 h 1500"/>
                <a:gd name="T11" fmla="*/ 915 w 915"/>
                <a:gd name="T12" fmla="*/ 1500 h 1500"/>
              </a:gdLst>
              <a:ahLst/>
              <a:cxnLst>
                <a:cxn ang="T6">
                  <a:pos x="T0" y="T1"/>
                </a:cxn>
                <a:cxn ang="T7">
                  <a:pos x="T2" y="T3"/>
                </a:cxn>
                <a:cxn ang="T8">
                  <a:pos x="T4" y="T5"/>
                </a:cxn>
              </a:cxnLst>
              <a:rect l="T9" t="T10" r="T11" b="T12"/>
              <a:pathLst>
                <a:path w="915" h="1500">
                  <a:moveTo>
                    <a:pt x="0" y="0"/>
                  </a:moveTo>
                  <a:cubicBezTo>
                    <a:pt x="81" y="385"/>
                    <a:pt x="163" y="770"/>
                    <a:pt x="315" y="1020"/>
                  </a:cubicBezTo>
                  <a:cubicBezTo>
                    <a:pt x="467" y="1270"/>
                    <a:pt x="815" y="1420"/>
                    <a:pt x="915" y="1500"/>
                  </a:cubicBezTo>
                </a:path>
              </a:pathLst>
            </a:custGeom>
            <a:noFill/>
            <a:ln w="15875">
              <a:solidFill>
                <a:srgbClr val="000000"/>
              </a:solidFill>
              <a:round/>
              <a:headEnd/>
              <a:tailEnd/>
            </a:ln>
          </p:spPr>
          <p:txBody>
            <a:bodyPr/>
            <a:lstStyle/>
            <a:p>
              <a:endParaRPr lang="es-ES"/>
            </a:p>
          </p:txBody>
        </p:sp>
        <p:sp>
          <p:nvSpPr>
            <p:cNvPr id="37" name="Freeform 17"/>
            <p:cNvSpPr>
              <a:spLocks/>
            </p:cNvSpPr>
            <p:nvPr/>
          </p:nvSpPr>
          <p:spPr bwMode="auto">
            <a:xfrm>
              <a:off x="4800" y="12285"/>
              <a:ext cx="915" cy="1500"/>
            </a:xfrm>
            <a:custGeom>
              <a:avLst/>
              <a:gdLst>
                <a:gd name="T0" fmla="*/ 0 w 915"/>
                <a:gd name="T1" fmla="*/ 0 h 1500"/>
                <a:gd name="T2" fmla="*/ 315 w 915"/>
                <a:gd name="T3" fmla="*/ 1020 h 1500"/>
                <a:gd name="T4" fmla="*/ 915 w 915"/>
                <a:gd name="T5" fmla="*/ 1500 h 1500"/>
                <a:gd name="T6" fmla="*/ 0 60000 65536"/>
                <a:gd name="T7" fmla="*/ 0 60000 65536"/>
                <a:gd name="T8" fmla="*/ 0 60000 65536"/>
                <a:gd name="T9" fmla="*/ 0 w 915"/>
                <a:gd name="T10" fmla="*/ 0 h 1500"/>
                <a:gd name="T11" fmla="*/ 915 w 915"/>
                <a:gd name="T12" fmla="*/ 1500 h 1500"/>
              </a:gdLst>
              <a:ahLst/>
              <a:cxnLst>
                <a:cxn ang="T6">
                  <a:pos x="T0" y="T1"/>
                </a:cxn>
                <a:cxn ang="T7">
                  <a:pos x="T2" y="T3"/>
                </a:cxn>
                <a:cxn ang="T8">
                  <a:pos x="T4" y="T5"/>
                </a:cxn>
              </a:cxnLst>
              <a:rect l="T9" t="T10" r="T11" b="T12"/>
              <a:pathLst>
                <a:path w="915" h="1500">
                  <a:moveTo>
                    <a:pt x="0" y="0"/>
                  </a:moveTo>
                  <a:cubicBezTo>
                    <a:pt x="81" y="385"/>
                    <a:pt x="163" y="770"/>
                    <a:pt x="315" y="1020"/>
                  </a:cubicBezTo>
                  <a:cubicBezTo>
                    <a:pt x="467" y="1270"/>
                    <a:pt x="815" y="1420"/>
                    <a:pt x="915" y="1500"/>
                  </a:cubicBezTo>
                </a:path>
              </a:pathLst>
            </a:custGeom>
            <a:noFill/>
            <a:ln w="19050">
              <a:solidFill>
                <a:srgbClr val="000000"/>
              </a:solidFill>
              <a:round/>
              <a:headEnd/>
              <a:tailEnd/>
            </a:ln>
          </p:spPr>
          <p:txBody>
            <a:bodyPr/>
            <a:lstStyle/>
            <a:p>
              <a:endParaRPr lang="es-ES"/>
            </a:p>
          </p:txBody>
        </p:sp>
        <p:sp>
          <p:nvSpPr>
            <p:cNvPr id="38" name="Freeform 18"/>
            <p:cNvSpPr>
              <a:spLocks/>
            </p:cNvSpPr>
            <p:nvPr/>
          </p:nvSpPr>
          <p:spPr bwMode="auto">
            <a:xfrm>
              <a:off x="5220" y="12285"/>
              <a:ext cx="915" cy="1500"/>
            </a:xfrm>
            <a:custGeom>
              <a:avLst/>
              <a:gdLst>
                <a:gd name="T0" fmla="*/ 0 w 915"/>
                <a:gd name="T1" fmla="*/ 0 h 1500"/>
                <a:gd name="T2" fmla="*/ 315 w 915"/>
                <a:gd name="T3" fmla="*/ 1020 h 1500"/>
                <a:gd name="T4" fmla="*/ 915 w 915"/>
                <a:gd name="T5" fmla="*/ 1500 h 1500"/>
                <a:gd name="T6" fmla="*/ 0 60000 65536"/>
                <a:gd name="T7" fmla="*/ 0 60000 65536"/>
                <a:gd name="T8" fmla="*/ 0 60000 65536"/>
                <a:gd name="T9" fmla="*/ 0 w 915"/>
                <a:gd name="T10" fmla="*/ 0 h 1500"/>
                <a:gd name="T11" fmla="*/ 915 w 915"/>
                <a:gd name="T12" fmla="*/ 1500 h 1500"/>
              </a:gdLst>
              <a:ahLst/>
              <a:cxnLst>
                <a:cxn ang="T6">
                  <a:pos x="T0" y="T1"/>
                </a:cxn>
                <a:cxn ang="T7">
                  <a:pos x="T2" y="T3"/>
                </a:cxn>
                <a:cxn ang="T8">
                  <a:pos x="T4" y="T5"/>
                </a:cxn>
              </a:cxnLst>
              <a:rect l="T9" t="T10" r="T11" b="T12"/>
              <a:pathLst>
                <a:path w="915" h="1500">
                  <a:moveTo>
                    <a:pt x="0" y="0"/>
                  </a:moveTo>
                  <a:cubicBezTo>
                    <a:pt x="81" y="385"/>
                    <a:pt x="163" y="770"/>
                    <a:pt x="315" y="1020"/>
                  </a:cubicBezTo>
                  <a:cubicBezTo>
                    <a:pt x="467" y="1270"/>
                    <a:pt x="815" y="1420"/>
                    <a:pt x="915" y="1500"/>
                  </a:cubicBezTo>
                </a:path>
              </a:pathLst>
            </a:custGeom>
            <a:noFill/>
            <a:ln w="19050">
              <a:solidFill>
                <a:srgbClr val="000000"/>
              </a:solidFill>
              <a:round/>
              <a:headEnd/>
              <a:tailEnd/>
            </a:ln>
          </p:spPr>
          <p:txBody>
            <a:bodyPr/>
            <a:lstStyle/>
            <a:p>
              <a:endParaRPr lang="es-ES"/>
            </a:p>
          </p:txBody>
        </p:sp>
        <p:sp>
          <p:nvSpPr>
            <p:cNvPr id="39" name="Freeform 19"/>
            <p:cNvSpPr>
              <a:spLocks/>
            </p:cNvSpPr>
            <p:nvPr/>
          </p:nvSpPr>
          <p:spPr bwMode="auto">
            <a:xfrm rot="950178">
              <a:off x="5399" y="13429"/>
              <a:ext cx="1755" cy="290"/>
            </a:xfrm>
            <a:custGeom>
              <a:avLst/>
              <a:gdLst>
                <a:gd name="T0" fmla="*/ 0 w 1335"/>
                <a:gd name="T1" fmla="*/ 0 h 290"/>
                <a:gd name="T2" fmla="*/ 856 w 1335"/>
                <a:gd name="T3" fmla="*/ 270 h 290"/>
                <a:gd name="T4" fmla="*/ 2307 w 1335"/>
                <a:gd name="T5" fmla="*/ 120 h 290"/>
                <a:gd name="T6" fmla="*/ 0 60000 65536"/>
                <a:gd name="T7" fmla="*/ 0 60000 65536"/>
                <a:gd name="T8" fmla="*/ 0 60000 65536"/>
                <a:gd name="T9" fmla="*/ 0 w 1335"/>
                <a:gd name="T10" fmla="*/ 0 h 290"/>
                <a:gd name="T11" fmla="*/ 1335 w 1335"/>
                <a:gd name="T12" fmla="*/ 290 h 290"/>
              </a:gdLst>
              <a:ahLst/>
              <a:cxnLst>
                <a:cxn ang="T6">
                  <a:pos x="T0" y="T1"/>
                </a:cxn>
                <a:cxn ang="T7">
                  <a:pos x="T2" y="T3"/>
                </a:cxn>
                <a:cxn ang="T8">
                  <a:pos x="T4" y="T5"/>
                </a:cxn>
              </a:cxnLst>
              <a:rect l="T9" t="T10" r="T11" b="T12"/>
              <a:pathLst>
                <a:path w="1335" h="290">
                  <a:moveTo>
                    <a:pt x="0" y="0"/>
                  </a:moveTo>
                  <a:cubicBezTo>
                    <a:pt x="136" y="125"/>
                    <a:pt x="273" y="250"/>
                    <a:pt x="495" y="270"/>
                  </a:cubicBezTo>
                  <a:cubicBezTo>
                    <a:pt x="717" y="290"/>
                    <a:pt x="1195" y="145"/>
                    <a:pt x="1335" y="120"/>
                  </a:cubicBezTo>
                </a:path>
              </a:pathLst>
            </a:custGeom>
            <a:noFill/>
            <a:ln w="19050">
              <a:solidFill>
                <a:srgbClr val="000000"/>
              </a:solidFill>
              <a:round/>
              <a:headEnd/>
              <a:tailEnd/>
            </a:ln>
          </p:spPr>
          <p:txBody>
            <a:bodyPr/>
            <a:lstStyle/>
            <a:p>
              <a:endParaRPr lang="es-ES"/>
            </a:p>
          </p:txBody>
        </p:sp>
        <p:sp>
          <p:nvSpPr>
            <p:cNvPr id="40" name="Text Box 20"/>
            <p:cNvSpPr txBox="1">
              <a:spLocks noChangeArrowheads="1"/>
            </p:cNvSpPr>
            <p:nvPr/>
          </p:nvSpPr>
          <p:spPr bwMode="auto">
            <a:xfrm>
              <a:off x="7410" y="13560"/>
              <a:ext cx="1185" cy="495"/>
            </a:xfrm>
            <a:prstGeom prst="rect">
              <a:avLst/>
            </a:prstGeom>
            <a:noFill/>
            <a:ln w="9525">
              <a:noFill/>
              <a:miter lim="800000"/>
              <a:headEnd/>
              <a:tailEnd/>
            </a:ln>
          </p:spPr>
          <p:txBody>
            <a:bodyPr/>
            <a:lstStyle/>
            <a:p>
              <a:pPr>
                <a:spcAft>
                  <a:spcPts val="1000"/>
                </a:spcAft>
              </a:pPr>
              <a:r>
                <a:rPr lang="es-ES" sz="1100">
                  <a:latin typeface="Calibri" pitchFamily="34" charset="0"/>
                </a:rPr>
                <a:t>corriente</a:t>
              </a:r>
              <a:endParaRPr lang="es-ES"/>
            </a:p>
          </p:txBody>
        </p:sp>
        <p:sp>
          <p:nvSpPr>
            <p:cNvPr id="41" name="Text Box 21"/>
            <p:cNvSpPr txBox="1">
              <a:spLocks noChangeArrowheads="1"/>
            </p:cNvSpPr>
            <p:nvPr/>
          </p:nvSpPr>
          <p:spPr bwMode="auto">
            <a:xfrm>
              <a:off x="3105" y="12285"/>
              <a:ext cx="1005" cy="495"/>
            </a:xfrm>
            <a:prstGeom prst="rect">
              <a:avLst/>
            </a:prstGeom>
            <a:noFill/>
            <a:ln w="9525">
              <a:noFill/>
              <a:miter lim="800000"/>
              <a:headEnd/>
              <a:tailEnd/>
            </a:ln>
          </p:spPr>
          <p:txBody>
            <a:bodyPr/>
            <a:lstStyle/>
            <a:p>
              <a:pPr>
                <a:spcAft>
                  <a:spcPts val="1000"/>
                </a:spcAft>
              </a:pPr>
              <a:r>
                <a:rPr lang="es-ES" sz="1100">
                  <a:latin typeface="Calibri" pitchFamily="34" charset="0"/>
                </a:rPr>
                <a:t>tiempo</a:t>
              </a:r>
              <a:endParaRPr lang="es-ES"/>
            </a:p>
          </p:txBody>
        </p:sp>
        <p:sp>
          <p:nvSpPr>
            <p:cNvPr id="42" name="Text Box 22"/>
            <p:cNvSpPr txBox="1">
              <a:spLocks noChangeArrowheads="1"/>
            </p:cNvSpPr>
            <p:nvPr/>
          </p:nvSpPr>
          <p:spPr bwMode="auto">
            <a:xfrm>
              <a:off x="4394" y="12030"/>
              <a:ext cx="1321" cy="495"/>
            </a:xfrm>
            <a:prstGeom prst="rect">
              <a:avLst/>
            </a:prstGeom>
            <a:noFill/>
            <a:ln w="9525">
              <a:noFill/>
              <a:miter lim="800000"/>
              <a:headEnd/>
              <a:tailEnd/>
            </a:ln>
          </p:spPr>
          <p:txBody>
            <a:bodyPr/>
            <a:lstStyle/>
            <a:p>
              <a:pPr>
                <a:spcAft>
                  <a:spcPts val="1000"/>
                </a:spcAft>
              </a:pPr>
              <a:r>
                <a:rPr lang="es-ES" sz="1100"/>
                <a:t>d   a     b</a:t>
              </a:r>
              <a:endParaRPr lang="es-ES"/>
            </a:p>
          </p:txBody>
        </p:sp>
        <p:sp>
          <p:nvSpPr>
            <p:cNvPr id="43" name="Text Box 23"/>
            <p:cNvSpPr txBox="1">
              <a:spLocks noChangeArrowheads="1"/>
            </p:cNvSpPr>
            <p:nvPr/>
          </p:nvSpPr>
          <p:spPr bwMode="auto">
            <a:xfrm>
              <a:off x="5864" y="13245"/>
              <a:ext cx="435" cy="495"/>
            </a:xfrm>
            <a:prstGeom prst="rect">
              <a:avLst/>
            </a:prstGeom>
            <a:noFill/>
            <a:ln w="9525">
              <a:noFill/>
              <a:miter lim="800000"/>
              <a:headEnd/>
              <a:tailEnd/>
            </a:ln>
          </p:spPr>
          <p:txBody>
            <a:bodyPr/>
            <a:lstStyle/>
            <a:p>
              <a:pPr>
                <a:spcAft>
                  <a:spcPts val="1000"/>
                </a:spcAft>
              </a:pPr>
              <a:r>
                <a:rPr lang="es-ES" sz="1100">
                  <a:latin typeface="Calibri" pitchFamily="34" charset="0"/>
                </a:rPr>
                <a:t>c</a:t>
              </a:r>
              <a:endParaRPr lang="es-ES"/>
            </a:p>
          </p:txBody>
        </p:sp>
      </p:grpSp>
      <p:sp>
        <p:nvSpPr>
          <p:cNvPr id="4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5" name="Rectangle 3"/>
          <p:cNvSpPr>
            <a:spLocks noChangeArrowheads="1"/>
          </p:cNvSpPr>
          <p:nvPr/>
        </p:nvSpPr>
        <p:spPr bwMode="auto">
          <a:xfrm>
            <a:off x="357188" y="857250"/>
            <a:ext cx="8478837"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46" name="Text Box 4"/>
          <p:cNvSpPr txBox="1">
            <a:spLocks noChangeArrowheads="1"/>
          </p:cNvSpPr>
          <p:nvPr/>
        </p:nvSpPr>
        <p:spPr bwMode="auto">
          <a:xfrm>
            <a:off x="2500313" y="1214438"/>
            <a:ext cx="3276600" cy="396875"/>
          </a:xfrm>
          <a:prstGeom prst="rect">
            <a:avLst/>
          </a:prstGeom>
          <a:noFill/>
          <a:ln w="9525">
            <a:noFill/>
            <a:miter lim="800000"/>
            <a:headEnd/>
            <a:tailEnd/>
          </a:ln>
        </p:spPr>
        <p:txBody>
          <a:bodyPr>
            <a:spAutoFit/>
          </a:bodyPr>
          <a:lstStyle/>
          <a:p>
            <a:r>
              <a:rPr lang="en-US" sz="2000">
                <a:solidFill>
                  <a:srgbClr val="FF3300"/>
                </a:solidFill>
              </a:rPr>
              <a:t>            FUSIBLES</a:t>
            </a:r>
            <a:endParaRPr lang="es-ES" sz="2000">
              <a:solidFill>
                <a:srgbClr val="FF3300"/>
              </a:solidFill>
            </a:endParaRPr>
          </a:p>
        </p:txBody>
      </p:sp>
      <p:sp>
        <p:nvSpPr>
          <p:cNvPr id="47" name="7 CuadroTexto"/>
          <p:cNvSpPr txBox="1">
            <a:spLocks noChangeArrowheads="1"/>
          </p:cNvSpPr>
          <p:nvPr/>
        </p:nvSpPr>
        <p:spPr bwMode="auto">
          <a:xfrm>
            <a:off x="0" y="1571625"/>
            <a:ext cx="9050338" cy="461963"/>
          </a:xfrm>
          <a:prstGeom prst="rect">
            <a:avLst/>
          </a:prstGeom>
          <a:noFill/>
          <a:ln w="9525">
            <a:noFill/>
            <a:miter lim="800000"/>
            <a:headEnd/>
            <a:tailEnd/>
          </a:ln>
        </p:spPr>
        <p:txBody>
          <a:bodyPr wrap="none">
            <a:spAutoFit/>
          </a:bodyPr>
          <a:lstStyle/>
          <a:p>
            <a:r>
              <a:rPr lang="es-ES">
                <a:solidFill>
                  <a:srgbClr val="FFFF00"/>
                </a:solidFill>
              </a:rPr>
              <a:t>La curva característica de un fusible se puede separar  en partes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 name="Rectangle 3"/>
          <p:cNvSpPr>
            <a:spLocks noChangeArrowheads="1"/>
          </p:cNvSpPr>
          <p:nvPr/>
        </p:nvSpPr>
        <p:spPr bwMode="auto">
          <a:xfrm>
            <a:off x="357188" y="857250"/>
            <a:ext cx="8478837"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 name="Text Box 4"/>
          <p:cNvSpPr txBox="1">
            <a:spLocks noChangeArrowheads="1"/>
          </p:cNvSpPr>
          <p:nvPr/>
        </p:nvSpPr>
        <p:spPr bwMode="auto">
          <a:xfrm>
            <a:off x="2500313" y="1214438"/>
            <a:ext cx="3276600" cy="396875"/>
          </a:xfrm>
          <a:prstGeom prst="rect">
            <a:avLst/>
          </a:prstGeom>
          <a:noFill/>
          <a:ln w="9525">
            <a:noFill/>
            <a:miter lim="800000"/>
            <a:headEnd/>
            <a:tailEnd/>
          </a:ln>
        </p:spPr>
        <p:txBody>
          <a:bodyPr>
            <a:spAutoFit/>
          </a:bodyPr>
          <a:lstStyle/>
          <a:p>
            <a:r>
              <a:rPr lang="en-US" sz="2000">
                <a:solidFill>
                  <a:srgbClr val="FF3300"/>
                </a:solidFill>
              </a:rPr>
              <a:t>            FUSIBLES</a:t>
            </a:r>
            <a:endParaRPr lang="es-ES" sz="2000">
              <a:solidFill>
                <a:srgbClr val="FF3300"/>
              </a:solidFill>
            </a:endParaRPr>
          </a:p>
        </p:txBody>
      </p:sp>
      <p:pic>
        <p:nvPicPr>
          <p:cNvPr id="6" name="Picture 35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5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Rectangle 3"/>
          <p:cNvSpPr>
            <a:spLocks noChangeArrowheads="1"/>
          </p:cNvSpPr>
          <p:nvPr/>
        </p:nvSpPr>
        <p:spPr bwMode="auto">
          <a:xfrm>
            <a:off x="357188" y="857250"/>
            <a:ext cx="8478837"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 name="Text Box 4"/>
          <p:cNvSpPr txBox="1">
            <a:spLocks noChangeArrowheads="1"/>
          </p:cNvSpPr>
          <p:nvPr/>
        </p:nvSpPr>
        <p:spPr bwMode="auto">
          <a:xfrm>
            <a:off x="2500313" y="1214438"/>
            <a:ext cx="3276600" cy="396875"/>
          </a:xfrm>
          <a:prstGeom prst="rect">
            <a:avLst/>
          </a:prstGeom>
          <a:noFill/>
          <a:ln w="9525">
            <a:noFill/>
            <a:miter lim="800000"/>
            <a:headEnd/>
            <a:tailEnd/>
          </a:ln>
        </p:spPr>
        <p:txBody>
          <a:bodyPr>
            <a:spAutoFit/>
          </a:bodyPr>
          <a:lstStyle/>
          <a:p>
            <a:r>
              <a:rPr lang="en-US" sz="2000">
                <a:solidFill>
                  <a:srgbClr val="FF3300"/>
                </a:solidFill>
              </a:rPr>
              <a:t>            </a:t>
            </a:r>
            <a:r>
              <a:rPr lang="en-US" sz="2000">
                <a:solidFill>
                  <a:srgbClr val="FF0000"/>
                </a:solidFill>
              </a:rPr>
              <a:t>FUSIBLES</a:t>
            </a:r>
            <a:endParaRPr lang="es-ES" sz="2000">
              <a:solidFill>
                <a:srgbClr val="FF0000"/>
              </a:solidFill>
            </a:endParaRPr>
          </a:p>
        </p:txBody>
      </p:sp>
      <p:pic>
        <p:nvPicPr>
          <p:cNvPr id="6" name="Picture 350"/>
          <p:cNvPicPr>
            <a:picLocks noChangeAspect="1" noChangeArrowheads="1"/>
          </p:cNvPicPr>
          <p:nvPr/>
        </p:nvPicPr>
        <p:blipFill>
          <a:blip r:embed="rId2"/>
          <a:srcRect/>
          <a:stretch>
            <a:fillRect/>
          </a:stretch>
        </p:blipFill>
        <p:spPr bwMode="auto">
          <a:xfrm>
            <a:off x="0" y="3929063"/>
            <a:ext cx="9144000" cy="2928937"/>
          </a:xfrm>
          <a:prstGeom prst="rect">
            <a:avLst/>
          </a:prstGeom>
          <a:noFill/>
          <a:ln w="9525">
            <a:noFill/>
            <a:miter lim="800000"/>
            <a:headEnd/>
            <a:tailEnd/>
          </a:ln>
        </p:spPr>
      </p:pic>
      <p:sp>
        <p:nvSpPr>
          <p:cNvPr id="7" name="7 CuadroTexto"/>
          <p:cNvSpPr txBox="1">
            <a:spLocks noChangeArrowheads="1"/>
          </p:cNvSpPr>
          <p:nvPr/>
        </p:nvSpPr>
        <p:spPr bwMode="auto">
          <a:xfrm>
            <a:off x="214313" y="3143250"/>
            <a:ext cx="8747125" cy="830263"/>
          </a:xfrm>
          <a:prstGeom prst="rect">
            <a:avLst/>
          </a:prstGeom>
          <a:noFill/>
          <a:ln w="9525">
            <a:noFill/>
            <a:miter lim="800000"/>
            <a:headEnd/>
            <a:tailEnd/>
          </a:ln>
        </p:spPr>
        <p:txBody>
          <a:bodyPr wrap="none">
            <a:spAutoFit/>
          </a:bodyPr>
          <a:lstStyle/>
          <a:p>
            <a:r>
              <a:rPr lang="es-ES">
                <a:solidFill>
                  <a:srgbClr val="FFC000"/>
                </a:solidFill>
              </a:rPr>
              <a:t>Fusible tipo K es rápido y se usa en ramales; el tipo T es  lento</a:t>
            </a:r>
          </a:p>
          <a:p>
            <a:r>
              <a:rPr lang="es-ES">
                <a:solidFill>
                  <a:srgbClr val="FFC000"/>
                </a:solidFill>
              </a:rPr>
              <a:t> y se usa en transformadores</a:t>
            </a:r>
          </a:p>
        </p:txBody>
      </p:sp>
      <p:sp>
        <p:nvSpPr>
          <p:cNvPr id="8" name="9 CuadroTexto"/>
          <p:cNvSpPr txBox="1">
            <a:spLocks noChangeArrowheads="1"/>
          </p:cNvSpPr>
          <p:nvPr/>
        </p:nvSpPr>
        <p:spPr bwMode="auto">
          <a:xfrm>
            <a:off x="142875" y="1500188"/>
            <a:ext cx="9144000" cy="1570037"/>
          </a:xfrm>
          <a:prstGeom prst="rect">
            <a:avLst/>
          </a:prstGeom>
          <a:noFill/>
          <a:ln w="9525">
            <a:noFill/>
            <a:miter lim="800000"/>
            <a:headEnd/>
            <a:tailEnd/>
          </a:ln>
        </p:spPr>
        <p:txBody>
          <a:bodyPr>
            <a:spAutoFit/>
          </a:bodyPr>
          <a:lstStyle/>
          <a:p>
            <a:pPr marL="0" lvl="1"/>
            <a:r>
              <a:rPr lang="es-ES">
                <a:solidFill>
                  <a:srgbClr val="FFFF00"/>
                </a:solidFill>
              </a:rPr>
              <a:t>Se puede decir, en general, que los fusibles deben ser capaces de soportar 1,5 veces la corriente nominal. Esto es, su curva característica debe quedar a la derecha de la recta vertical que tiene como abscisa ese valor corriente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42910"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Rectangle 3"/>
          <p:cNvSpPr>
            <a:spLocks noChangeArrowheads="1"/>
          </p:cNvSpPr>
          <p:nvPr/>
        </p:nvSpPr>
        <p:spPr bwMode="auto">
          <a:xfrm>
            <a:off x="285720" y="500042"/>
            <a:ext cx="847883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pic>
        <p:nvPicPr>
          <p:cNvPr id="6" name="Picture 4"/>
          <p:cNvPicPr>
            <a:picLocks noChangeAspect="1" noChangeArrowheads="1"/>
          </p:cNvPicPr>
          <p:nvPr/>
        </p:nvPicPr>
        <p:blipFill>
          <a:blip r:embed="rId2"/>
          <a:srcRect l="3876" t="5710" r="38170" b="787"/>
          <a:stretch>
            <a:fillRect/>
          </a:stretch>
        </p:blipFill>
        <p:spPr bwMode="auto">
          <a:xfrm>
            <a:off x="214282" y="857232"/>
            <a:ext cx="7000924" cy="6000768"/>
          </a:xfrm>
          <a:prstGeom prst="rect">
            <a:avLst/>
          </a:prstGeom>
          <a:noFill/>
          <a:ln w="0">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37891"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35844" name="Text Box 4"/>
          <p:cNvSpPr txBox="1">
            <a:spLocks noChangeArrowheads="1"/>
          </p:cNvSpPr>
          <p:nvPr/>
        </p:nvSpPr>
        <p:spPr bwMode="auto">
          <a:xfrm>
            <a:off x="2514600" y="1447800"/>
            <a:ext cx="3276600" cy="396875"/>
          </a:xfrm>
          <a:prstGeom prst="rect">
            <a:avLst/>
          </a:prstGeom>
          <a:noFill/>
          <a:ln w="9525">
            <a:noFill/>
            <a:miter lim="800000"/>
            <a:headEnd/>
            <a:tailEnd/>
          </a:ln>
        </p:spPr>
        <p:txBody>
          <a:bodyPr>
            <a:spAutoFit/>
          </a:bodyPr>
          <a:lstStyle/>
          <a:p>
            <a:r>
              <a:rPr lang="en-US" sz="2000">
                <a:solidFill>
                  <a:srgbClr val="FF3300"/>
                </a:solidFill>
              </a:rPr>
              <a:t>DE SOBRECORRIENTE</a:t>
            </a:r>
            <a:endParaRPr lang="es-ES" sz="2000">
              <a:solidFill>
                <a:srgbClr val="FF3300"/>
              </a:solidFill>
            </a:endParaRPr>
          </a:p>
        </p:txBody>
      </p:sp>
      <p:sp>
        <p:nvSpPr>
          <p:cNvPr id="35845" name="Text Box 52"/>
          <p:cNvSpPr txBox="1">
            <a:spLocks noChangeArrowheads="1"/>
          </p:cNvSpPr>
          <p:nvPr/>
        </p:nvSpPr>
        <p:spPr bwMode="auto">
          <a:xfrm>
            <a:off x="7924800" y="2209800"/>
            <a:ext cx="990600" cy="381000"/>
          </a:xfrm>
          <a:prstGeom prst="rect">
            <a:avLst/>
          </a:prstGeom>
          <a:noFill/>
          <a:ln w="9525">
            <a:noFill/>
            <a:miter lim="800000"/>
            <a:headEnd/>
            <a:tailEnd/>
          </a:ln>
        </p:spPr>
        <p:txBody>
          <a:bodyPr/>
          <a:lstStyle/>
          <a:p>
            <a:pPr eaLnBrk="0" hangingPunct="0"/>
            <a:r>
              <a:rPr lang="es-ES" sz="1200">
                <a:solidFill>
                  <a:srgbClr val="FFFF00"/>
                </a:solidFill>
                <a:latin typeface="Times New Roman" pitchFamily="18" charset="0"/>
              </a:rPr>
              <a:t>Bobina de </a:t>
            </a:r>
            <a:endParaRPr lang="en-US" sz="1200">
              <a:solidFill>
                <a:srgbClr val="FFFF00"/>
              </a:solidFill>
              <a:latin typeface="Times New Roman" pitchFamily="18" charset="0"/>
            </a:endParaRPr>
          </a:p>
          <a:p>
            <a:pPr eaLnBrk="0" hangingPunct="0"/>
            <a:r>
              <a:rPr lang="es-ES" sz="1200">
                <a:solidFill>
                  <a:srgbClr val="FFFF00"/>
                </a:solidFill>
                <a:latin typeface="Times New Roman" pitchFamily="18" charset="0"/>
              </a:rPr>
              <a:t>operación</a:t>
            </a:r>
          </a:p>
        </p:txBody>
      </p:sp>
      <p:grpSp>
        <p:nvGrpSpPr>
          <p:cNvPr id="35846" name="Group 57"/>
          <p:cNvGrpSpPr>
            <a:grpSpLocks/>
          </p:cNvGrpSpPr>
          <p:nvPr/>
        </p:nvGrpSpPr>
        <p:grpSpPr bwMode="auto">
          <a:xfrm>
            <a:off x="4953000" y="2286000"/>
            <a:ext cx="3435350" cy="1600200"/>
            <a:chOff x="1728" y="2016"/>
            <a:chExt cx="2164" cy="1008"/>
          </a:xfrm>
        </p:grpSpPr>
        <p:sp>
          <p:nvSpPr>
            <p:cNvPr id="35869" name="Text Box 13"/>
            <p:cNvSpPr txBox="1">
              <a:spLocks noChangeArrowheads="1"/>
            </p:cNvSpPr>
            <p:nvPr/>
          </p:nvSpPr>
          <p:spPr bwMode="auto">
            <a:xfrm>
              <a:off x="1872" y="2448"/>
              <a:ext cx="336" cy="144"/>
            </a:xfrm>
            <a:prstGeom prst="rect">
              <a:avLst/>
            </a:prstGeom>
            <a:noFill/>
            <a:ln w="9525">
              <a:noFill/>
              <a:miter lim="800000"/>
              <a:headEnd/>
              <a:tailEnd/>
            </a:ln>
          </p:spPr>
          <p:txBody>
            <a:bodyPr/>
            <a:lstStyle/>
            <a:p>
              <a:pPr eaLnBrk="0" hangingPunct="0"/>
              <a:r>
                <a:rPr lang="es-ES" sz="1200">
                  <a:latin typeface="Times New Roman" pitchFamily="18" charset="0"/>
                </a:rPr>
                <a:t>disco</a:t>
              </a:r>
            </a:p>
          </p:txBody>
        </p:sp>
        <p:sp>
          <p:nvSpPr>
            <p:cNvPr id="35870" name="Line 28"/>
            <p:cNvSpPr>
              <a:spLocks noChangeShapeType="1"/>
            </p:cNvSpPr>
            <p:nvPr/>
          </p:nvSpPr>
          <p:spPr bwMode="auto">
            <a:xfrm rot="10800000">
              <a:off x="2664" y="2592"/>
              <a:ext cx="72" cy="0"/>
            </a:xfrm>
            <a:prstGeom prst="line">
              <a:avLst/>
            </a:prstGeom>
            <a:noFill/>
            <a:ln w="9525">
              <a:solidFill>
                <a:srgbClr val="000000"/>
              </a:solidFill>
              <a:round/>
              <a:headEnd/>
              <a:tailEnd/>
            </a:ln>
          </p:spPr>
          <p:txBody>
            <a:bodyPr/>
            <a:lstStyle/>
            <a:p>
              <a:endParaRPr lang="en-US"/>
            </a:p>
          </p:txBody>
        </p:sp>
        <p:sp>
          <p:nvSpPr>
            <p:cNvPr id="35871" name="Line 29"/>
            <p:cNvSpPr>
              <a:spLocks noChangeShapeType="1"/>
            </p:cNvSpPr>
            <p:nvPr/>
          </p:nvSpPr>
          <p:spPr bwMode="auto">
            <a:xfrm rot="10800000">
              <a:off x="2520" y="2592"/>
              <a:ext cx="72" cy="0"/>
            </a:xfrm>
            <a:prstGeom prst="line">
              <a:avLst/>
            </a:prstGeom>
            <a:noFill/>
            <a:ln w="9525">
              <a:solidFill>
                <a:srgbClr val="009900"/>
              </a:solidFill>
              <a:round/>
              <a:headEnd/>
              <a:tailEnd/>
            </a:ln>
          </p:spPr>
          <p:txBody>
            <a:bodyPr/>
            <a:lstStyle/>
            <a:p>
              <a:endParaRPr lang="en-US"/>
            </a:p>
          </p:txBody>
        </p:sp>
        <p:sp>
          <p:nvSpPr>
            <p:cNvPr id="35872" name="Line 31"/>
            <p:cNvSpPr>
              <a:spLocks noChangeShapeType="1"/>
            </p:cNvSpPr>
            <p:nvPr/>
          </p:nvSpPr>
          <p:spPr bwMode="auto">
            <a:xfrm rot="10800000" flipV="1">
              <a:off x="2664" y="2592"/>
              <a:ext cx="0" cy="72"/>
            </a:xfrm>
            <a:prstGeom prst="line">
              <a:avLst/>
            </a:prstGeom>
            <a:noFill/>
            <a:ln w="9525">
              <a:solidFill>
                <a:srgbClr val="000000"/>
              </a:solidFill>
              <a:round/>
              <a:headEnd/>
              <a:tailEnd/>
            </a:ln>
          </p:spPr>
          <p:txBody>
            <a:bodyPr/>
            <a:lstStyle/>
            <a:p>
              <a:endParaRPr lang="en-US"/>
            </a:p>
          </p:txBody>
        </p:sp>
        <p:grpSp>
          <p:nvGrpSpPr>
            <p:cNvPr id="35873" name="Group 56"/>
            <p:cNvGrpSpPr>
              <a:grpSpLocks/>
            </p:cNvGrpSpPr>
            <p:nvPr/>
          </p:nvGrpSpPr>
          <p:grpSpPr bwMode="auto">
            <a:xfrm>
              <a:off x="2520" y="2016"/>
              <a:ext cx="1080" cy="1008"/>
              <a:chOff x="2520" y="2016"/>
              <a:chExt cx="1080" cy="1008"/>
            </a:xfrm>
          </p:grpSpPr>
          <p:sp>
            <p:nvSpPr>
              <p:cNvPr id="35895" name="AutoShape 15"/>
              <p:cNvSpPr>
                <a:spLocks noChangeArrowheads="1"/>
              </p:cNvSpPr>
              <p:nvPr/>
            </p:nvSpPr>
            <p:spPr bwMode="auto">
              <a:xfrm rot="10795398">
                <a:off x="2520" y="2808"/>
                <a:ext cx="1080" cy="215"/>
              </a:xfrm>
              <a:prstGeom prst="flowChartManualOperation">
                <a:avLst/>
              </a:prstGeom>
              <a:noFill/>
              <a:ln w="19050">
                <a:solidFill>
                  <a:srgbClr val="009900"/>
                </a:solidFill>
                <a:miter lim="800000"/>
                <a:headEnd/>
                <a:tailEnd/>
              </a:ln>
            </p:spPr>
            <p:txBody>
              <a:bodyPr/>
              <a:lstStyle/>
              <a:p>
                <a:endParaRPr lang="en-US"/>
              </a:p>
            </p:txBody>
          </p:sp>
          <p:sp>
            <p:nvSpPr>
              <p:cNvPr id="35896" name="AutoShape 16"/>
              <p:cNvSpPr>
                <a:spLocks noChangeArrowheads="1"/>
              </p:cNvSpPr>
              <p:nvPr/>
            </p:nvSpPr>
            <p:spPr bwMode="auto">
              <a:xfrm>
                <a:off x="2520" y="2016"/>
                <a:ext cx="1080" cy="216"/>
              </a:xfrm>
              <a:prstGeom prst="flowChartManualOperation">
                <a:avLst/>
              </a:prstGeom>
              <a:noFill/>
              <a:ln w="19050">
                <a:solidFill>
                  <a:srgbClr val="009900"/>
                </a:solidFill>
                <a:miter lim="800000"/>
                <a:headEnd/>
                <a:tailEnd/>
              </a:ln>
            </p:spPr>
            <p:txBody>
              <a:bodyPr/>
              <a:lstStyle/>
              <a:p>
                <a:endParaRPr lang="en-US"/>
              </a:p>
            </p:txBody>
          </p:sp>
          <p:sp>
            <p:nvSpPr>
              <p:cNvPr id="35897" name="AutoShape 17"/>
              <p:cNvSpPr>
                <a:spLocks noChangeArrowheads="1"/>
              </p:cNvSpPr>
              <p:nvPr/>
            </p:nvSpPr>
            <p:spPr bwMode="auto">
              <a:xfrm rot="5400000">
                <a:off x="2952" y="2376"/>
                <a:ext cx="1008" cy="288"/>
              </a:xfrm>
              <a:prstGeom prst="flowChartManualOperation">
                <a:avLst/>
              </a:prstGeom>
              <a:noFill/>
              <a:ln w="19050">
                <a:solidFill>
                  <a:srgbClr val="009900"/>
                </a:solidFill>
                <a:miter lim="800000"/>
                <a:headEnd/>
                <a:tailEnd/>
              </a:ln>
            </p:spPr>
            <p:txBody>
              <a:bodyPr/>
              <a:lstStyle/>
              <a:p>
                <a:endParaRPr lang="en-US"/>
              </a:p>
            </p:txBody>
          </p:sp>
          <p:grpSp>
            <p:nvGrpSpPr>
              <p:cNvPr id="35898" name="Group 18"/>
              <p:cNvGrpSpPr>
                <a:grpSpLocks/>
              </p:cNvGrpSpPr>
              <p:nvPr/>
            </p:nvGrpSpPr>
            <p:grpSpPr bwMode="auto">
              <a:xfrm>
                <a:off x="2520" y="2016"/>
                <a:ext cx="216" cy="432"/>
                <a:chOff x="3681" y="5224"/>
                <a:chExt cx="540" cy="1080"/>
              </a:xfrm>
            </p:grpSpPr>
            <p:sp>
              <p:nvSpPr>
                <p:cNvPr id="35903" name="Line 19"/>
                <p:cNvSpPr>
                  <a:spLocks noChangeShapeType="1"/>
                </p:cNvSpPr>
                <p:nvPr/>
              </p:nvSpPr>
              <p:spPr bwMode="auto">
                <a:xfrm>
                  <a:off x="4221" y="5764"/>
                  <a:ext cx="0" cy="540"/>
                </a:xfrm>
                <a:prstGeom prst="line">
                  <a:avLst/>
                </a:prstGeom>
                <a:noFill/>
                <a:ln w="19050">
                  <a:solidFill>
                    <a:srgbClr val="009900"/>
                  </a:solidFill>
                  <a:round/>
                  <a:headEnd/>
                  <a:tailEnd/>
                </a:ln>
              </p:spPr>
              <p:txBody>
                <a:bodyPr/>
                <a:lstStyle/>
                <a:p>
                  <a:endParaRPr lang="en-US"/>
                </a:p>
              </p:txBody>
            </p:sp>
            <p:sp>
              <p:nvSpPr>
                <p:cNvPr id="35904" name="Line 20"/>
                <p:cNvSpPr>
                  <a:spLocks noChangeShapeType="1"/>
                </p:cNvSpPr>
                <p:nvPr/>
              </p:nvSpPr>
              <p:spPr bwMode="auto">
                <a:xfrm>
                  <a:off x="3681" y="5224"/>
                  <a:ext cx="0" cy="1080"/>
                </a:xfrm>
                <a:prstGeom prst="line">
                  <a:avLst/>
                </a:prstGeom>
                <a:noFill/>
                <a:ln w="19050">
                  <a:solidFill>
                    <a:srgbClr val="009900"/>
                  </a:solidFill>
                  <a:round/>
                  <a:headEnd/>
                  <a:tailEnd/>
                </a:ln>
              </p:spPr>
              <p:txBody>
                <a:bodyPr/>
                <a:lstStyle/>
                <a:p>
                  <a:endParaRPr lang="en-US"/>
                </a:p>
              </p:txBody>
            </p:sp>
            <p:sp>
              <p:nvSpPr>
                <p:cNvPr id="35905" name="Line 21"/>
                <p:cNvSpPr>
                  <a:spLocks noChangeShapeType="1"/>
                </p:cNvSpPr>
                <p:nvPr/>
              </p:nvSpPr>
              <p:spPr bwMode="auto">
                <a:xfrm>
                  <a:off x="3681" y="6304"/>
                  <a:ext cx="180" cy="0"/>
                </a:xfrm>
                <a:prstGeom prst="line">
                  <a:avLst/>
                </a:prstGeom>
                <a:noFill/>
                <a:ln w="19050">
                  <a:solidFill>
                    <a:srgbClr val="009900"/>
                  </a:solidFill>
                  <a:round/>
                  <a:headEnd/>
                  <a:tailEnd/>
                </a:ln>
              </p:spPr>
              <p:txBody>
                <a:bodyPr/>
                <a:lstStyle/>
                <a:p>
                  <a:endParaRPr lang="en-US"/>
                </a:p>
              </p:txBody>
            </p:sp>
            <p:sp>
              <p:nvSpPr>
                <p:cNvPr id="35906" name="Line 22"/>
                <p:cNvSpPr>
                  <a:spLocks noChangeShapeType="1"/>
                </p:cNvSpPr>
                <p:nvPr/>
              </p:nvSpPr>
              <p:spPr bwMode="auto">
                <a:xfrm>
                  <a:off x="4041" y="6304"/>
                  <a:ext cx="180" cy="0"/>
                </a:xfrm>
                <a:prstGeom prst="line">
                  <a:avLst/>
                </a:prstGeom>
                <a:noFill/>
                <a:ln w="19050">
                  <a:solidFill>
                    <a:srgbClr val="009900"/>
                  </a:solidFill>
                  <a:round/>
                  <a:headEnd/>
                  <a:tailEnd/>
                </a:ln>
              </p:spPr>
              <p:txBody>
                <a:bodyPr/>
                <a:lstStyle/>
                <a:p>
                  <a:endParaRPr lang="en-US"/>
                </a:p>
              </p:txBody>
            </p:sp>
            <p:sp>
              <p:nvSpPr>
                <p:cNvPr id="35907" name="Line 23"/>
                <p:cNvSpPr>
                  <a:spLocks noChangeShapeType="1"/>
                </p:cNvSpPr>
                <p:nvPr/>
              </p:nvSpPr>
              <p:spPr bwMode="auto">
                <a:xfrm flipV="1">
                  <a:off x="4041" y="6124"/>
                  <a:ext cx="0" cy="180"/>
                </a:xfrm>
                <a:prstGeom prst="line">
                  <a:avLst/>
                </a:prstGeom>
                <a:noFill/>
                <a:ln w="19050">
                  <a:solidFill>
                    <a:srgbClr val="009900"/>
                  </a:solidFill>
                  <a:round/>
                  <a:headEnd/>
                  <a:tailEnd/>
                </a:ln>
              </p:spPr>
              <p:txBody>
                <a:bodyPr/>
                <a:lstStyle/>
                <a:p>
                  <a:endParaRPr lang="en-US"/>
                </a:p>
              </p:txBody>
            </p:sp>
            <p:sp>
              <p:nvSpPr>
                <p:cNvPr id="35908" name="Line 24"/>
                <p:cNvSpPr>
                  <a:spLocks noChangeShapeType="1"/>
                </p:cNvSpPr>
                <p:nvPr/>
              </p:nvSpPr>
              <p:spPr bwMode="auto">
                <a:xfrm flipV="1">
                  <a:off x="3861" y="6124"/>
                  <a:ext cx="0" cy="180"/>
                </a:xfrm>
                <a:prstGeom prst="line">
                  <a:avLst/>
                </a:prstGeom>
                <a:noFill/>
                <a:ln w="19050">
                  <a:solidFill>
                    <a:srgbClr val="009900"/>
                  </a:solidFill>
                  <a:round/>
                  <a:headEnd/>
                  <a:tailEnd/>
                </a:ln>
              </p:spPr>
              <p:txBody>
                <a:bodyPr/>
                <a:lstStyle/>
                <a:p>
                  <a:endParaRPr lang="en-US"/>
                </a:p>
              </p:txBody>
            </p:sp>
            <p:sp>
              <p:nvSpPr>
                <p:cNvPr id="35909" name="Line 25"/>
                <p:cNvSpPr>
                  <a:spLocks noChangeShapeType="1"/>
                </p:cNvSpPr>
                <p:nvPr/>
              </p:nvSpPr>
              <p:spPr bwMode="auto">
                <a:xfrm>
                  <a:off x="3861" y="6124"/>
                  <a:ext cx="180" cy="0"/>
                </a:xfrm>
                <a:prstGeom prst="line">
                  <a:avLst/>
                </a:prstGeom>
                <a:noFill/>
                <a:ln w="19050">
                  <a:solidFill>
                    <a:srgbClr val="009900"/>
                  </a:solidFill>
                  <a:round/>
                  <a:headEnd/>
                  <a:tailEnd/>
                </a:ln>
              </p:spPr>
              <p:txBody>
                <a:bodyPr/>
                <a:lstStyle/>
                <a:p>
                  <a:endParaRPr lang="en-US"/>
                </a:p>
              </p:txBody>
            </p:sp>
          </p:grpSp>
          <p:sp>
            <p:nvSpPr>
              <p:cNvPr id="35899" name="Line 26"/>
              <p:cNvSpPr>
                <a:spLocks noChangeShapeType="1"/>
              </p:cNvSpPr>
              <p:nvPr/>
            </p:nvSpPr>
            <p:spPr bwMode="auto">
              <a:xfrm rot="10800000">
                <a:off x="2520" y="2592"/>
                <a:ext cx="0" cy="432"/>
              </a:xfrm>
              <a:prstGeom prst="line">
                <a:avLst/>
              </a:prstGeom>
              <a:noFill/>
              <a:ln w="19050">
                <a:solidFill>
                  <a:srgbClr val="009900"/>
                </a:solidFill>
                <a:round/>
                <a:headEnd/>
                <a:tailEnd/>
              </a:ln>
            </p:spPr>
            <p:txBody>
              <a:bodyPr/>
              <a:lstStyle/>
              <a:p>
                <a:endParaRPr lang="en-US"/>
              </a:p>
            </p:txBody>
          </p:sp>
          <p:sp>
            <p:nvSpPr>
              <p:cNvPr id="35900" name="Line 27"/>
              <p:cNvSpPr>
                <a:spLocks noChangeShapeType="1"/>
              </p:cNvSpPr>
              <p:nvPr/>
            </p:nvSpPr>
            <p:spPr bwMode="auto">
              <a:xfrm rot="10800000">
                <a:off x="2736" y="2592"/>
                <a:ext cx="0" cy="216"/>
              </a:xfrm>
              <a:prstGeom prst="line">
                <a:avLst/>
              </a:prstGeom>
              <a:noFill/>
              <a:ln w="19050">
                <a:solidFill>
                  <a:srgbClr val="009900"/>
                </a:solidFill>
                <a:round/>
                <a:headEnd/>
                <a:tailEnd/>
              </a:ln>
            </p:spPr>
            <p:txBody>
              <a:bodyPr/>
              <a:lstStyle/>
              <a:p>
                <a:endParaRPr lang="en-US"/>
              </a:p>
            </p:txBody>
          </p:sp>
          <p:sp>
            <p:nvSpPr>
              <p:cNvPr id="35901" name="Line 30"/>
              <p:cNvSpPr>
                <a:spLocks noChangeShapeType="1"/>
              </p:cNvSpPr>
              <p:nvPr/>
            </p:nvSpPr>
            <p:spPr bwMode="auto">
              <a:xfrm rot="10800000" flipV="1">
                <a:off x="2592" y="2592"/>
                <a:ext cx="0" cy="72"/>
              </a:xfrm>
              <a:prstGeom prst="line">
                <a:avLst/>
              </a:prstGeom>
              <a:noFill/>
              <a:ln w="19050">
                <a:solidFill>
                  <a:srgbClr val="009900"/>
                </a:solidFill>
                <a:round/>
                <a:headEnd/>
                <a:tailEnd/>
              </a:ln>
            </p:spPr>
            <p:txBody>
              <a:bodyPr/>
              <a:lstStyle/>
              <a:p>
                <a:endParaRPr lang="en-US"/>
              </a:p>
            </p:txBody>
          </p:sp>
          <p:sp>
            <p:nvSpPr>
              <p:cNvPr id="35902" name="Line 32"/>
              <p:cNvSpPr>
                <a:spLocks noChangeShapeType="1"/>
              </p:cNvSpPr>
              <p:nvPr/>
            </p:nvSpPr>
            <p:spPr bwMode="auto">
              <a:xfrm rot="10800000">
                <a:off x="2592" y="2664"/>
                <a:ext cx="72" cy="0"/>
              </a:xfrm>
              <a:prstGeom prst="line">
                <a:avLst/>
              </a:prstGeom>
              <a:noFill/>
              <a:ln w="19050">
                <a:solidFill>
                  <a:srgbClr val="009900"/>
                </a:solidFill>
                <a:round/>
                <a:headEnd/>
                <a:tailEnd/>
              </a:ln>
            </p:spPr>
            <p:txBody>
              <a:bodyPr/>
              <a:lstStyle/>
              <a:p>
                <a:endParaRPr lang="en-US"/>
              </a:p>
            </p:txBody>
          </p:sp>
        </p:grpSp>
        <p:grpSp>
          <p:nvGrpSpPr>
            <p:cNvPr id="35874" name="Group 33"/>
            <p:cNvGrpSpPr>
              <a:grpSpLocks/>
            </p:cNvGrpSpPr>
            <p:nvPr/>
          </p:nvGrpSpPr>
          <p:grpSpPr bwMode="auto">
            <a:xfrm>
              <a:off x="3268" y="2299"/>
              <a:ext cx="624" cy="447"/>
              <a:chOff x="5550" y="5931"/>
              <a:chExt cx="1560" cy="1119"/>
            </a:xfrm>
          </p:grpSpPr>
          <p:sp>
            <p:nvSpPr>
              <p:cNvPr id="35891" name="Freeform 34"/>
              <p:cNvSpPr>
                <a:spLocks/>
              </p:cNvSpPr>
              <p:nvPr/>
            </p:nvSpPr>
            <p:spPr bwMode="auto">
              <a:xfrm>
                <a:off x="5550" y="5931"/>
                <a:ext cx="1560" cy="264"/>
              </a:xfrm>
              <a:custGeom>
                <a:avLst/>
                <a:gdLst>
                  <a:gd name="T0" fmla="*/ 1560 w 1560"/>
                  <a:gd name="T1" fmla="*/ 54 h 264"/>
                  <a:gd name="T2" fmla="*/ 450 w 1560"/>
                  <a:gd name="T3" fmla="*/ 99 h 264"/>
                  <a:gd name="T4" fmla="*/ 0 w 1560"/>
                  <a:gd name="T5" fmla="*/ 159 h 264"/>
                  <a:gd name="T6" fmla="*/ 45 w 1560"/>
                  <a:gd name="T7" fmla="*/ 249 h 264"/>
                  <a:gd name="T8" fmla="*/ 90 w 1560"/>
                  <a:gd name="T9" fmla="*/ 264 h 264"/>
                  <a:gd name="T10" fmla="*/ 0 60000 65536"/>
                  <a:gd name="T11" fmla="*/ 0 60000 65536"/>
                  <a:gd name="T12" fmla="*/ 0 60000 65536"/>
                  <a:gd name="T13" fmla="*/ 0 60000 65536"/>
                  <a:gd name="T14" fmla="*/ 0 60000 65536"/>
                  <a:gd name="T15" fmla="*/ 0 w 1560"/>
                  <a:gd name="T16" fmla="*/ 0 h 264"/>
                  <a:gd name="T17" fmla="*/ 1560 w 1560"/>
                  <a:gd name="T18" fmla="*/ 264 h 264"/>
                </a:gdLst>
                <a:ahLst/>
                <a:cxnLst>
                  <a:cxn ang="T10">
                    <a:pos x="T0" y="T1"/>
                  </a:cxn>
                  <a:cxn ang="T11">
                    <a:pos x="T2" y="T3"/>
                  </a:cxn>
                  <a:cxn ang="T12">
                    <a:pos x="T4" y="T5"/>
                  </a:cxn>
                  <a:cxn ang="T13">
                    <a:pos x="T6" y="T7"/>
                  </a:cxn>
                  <a:cxn ang="T14">
                    <a:pos x="T8" y="T9"/>
                  </a:cxn>
                </a:cxnLst>
                <a:rect l="T15" t="T16" r="T17" b="T18"/>
                <a:pathLst>
                  <a:path w="1560" h="264">
                    <a:moveTo>
                      <a:pt x="1560" y="54"/>
                    </a:moveTo>
                    <a:cubicBezTo>
                      <a:pt x="1292" y="0"/>
                      <a:pt x="747" y="85"/>
                      <a:pt x="450" y="99"/>
                    </a:cubicBezTo>
                    <a:cubicBezTo>
                      <a:pt x="301" y="115"/>
                      <a:pt x="146" y="122"/>
                      <a:pt x="0" y="159"/>
                    </a:cubicBezTo>
                    <a:cubicBezTo>
                      <a:pt x="10" y="189"/>
                      <a:pt x="19" y="228"/>
                      <a:pt x="45" y="249"/>
                    </a:cubicBezTo>
                    <a:cubicBezTo>
                      <a:pt x="57" y="259"/>
                      <a:pt x="90" y="264"/>
                      <a:pt x="90" y="264"/>
                    </a:cubicBezTo>
                  </a:path>
                </a:pathLst>
              </a:custGeom>
              <a:noFill/>
              <a:ln w="9525">
                <a:solidFill>
                  <a:srgbClr val="FF3300"/>
                </a:solidFill>
                <a:round/>
                <a:headEnd/>
                <a:tailEnd/>
              </a:ln>
            </p:spPr>
            <p:txBody>
              <a:bodyPr/>
              <a:lstStyle/>
              <a:p>
                <a:endParaRPr lang="en-US"/>
              </a:p>
            </p:txBody>
          </p:sp>
          <p:sp>
            <p:nvSpPr>
              <p:cNvPr id="35892" name="Freeform 35"/>
              <p:cNvSpPr>
                <a:spLocks/>
              </p:cNvSpPr>
              <p:nvPr/>
            </p:nvSpPr>
            <p:spPr bwMode="auto">
              <a:xfrm>
                <a:off x="5570" y="6120"/>
                <a:ext cx="957" cy="465"/>
              </a:xfrm>
              <a:custGeom>
                <a:avLst/>
                <a:gdLst>
                  <a:gd name="T0" fmla="*/ 805 w 957"/>
                  <a:gd name="T1" fmla="*/ 0 h 465"/>
                  <a:gd name="T2" fmla="*/ 850 w 957"/>
                  <a:gd name="T3" fmla="*/ 15 h 465"/>
                  <a:gd name="T4" fmla="*/ 730 w 957"/>
                  <a:gd name="T5" fmla="*/ 180 h 465"/>
                  <a:gd name="T6" fmla="*/ 280 w 957"/>
                  <a:gd name="T7" fmla="*/ 255 h 465"/>
                  <a:gd name="T8" fmla="*/ 10 w 957"/>
                  <a:gd name="T9" fmla="*/ 345 h 465"/>
                  <a:gd name="T10" fmla="*/ 85 w 957"/>
                  <a:gd name="T11" fmla="*/ 465 h 465"/>
                  <a:gd name="T12" fmla="*/ 0 60000 65536"/>
                  <a:gd name="T13" fmla="*/ 0 60000 65536"/>
                  <a:gd name="T14" fmla="*/ 0 60000 65536"/>
                  <a:gd name="T15" fmla="*/ 0 60000 65536"/>
                  <a:gd name="T16" fmla="*/ 0 60000 65536"/>
                  <a:gd name="T17" fmla="*/ 0 60000 65536"/>
                  <a:gd name="T18" fmla="*/ 0 w 957"/>
                  <a:gd name="T19" fmla="*/ 0 h 465"/>
                  <a:gd name="T20" fmla="*/ 957 w 957"/>
                  <a:gd name="T21" fmla="*/ 465 h 465"/>
                </a:gdLst>
                <a:ahLst/>
                <a:cxnLst>
                  <a:cxn ang="T12">
                    <a:pos x="T0" y="T1"/>
                  </a:cxn>
                  <a:cxn ang="T13">
                    <a:pos x="T2" y="T3"/>
                  </a:cxn>
                  <a:cxn ang="T14">
                    <a:pos x="T4" y="T5"/>
                  </a:cxn>
                  <a:cxn ang="T15">
                    <a:pos x="T6" y="T7"/>
                  </a:cxn>
                  <a:cxn ang="T16">
                    <a:pos x="T8" y="T9"/>
                  </a:cxn>
                  <a:cxn ang="T17">
                    <a:pos x="T10" y="T11"/>
                  </a:cxn>
                </a:cxnLst>
                <a:rect l="T18" t="T19" r="T20" b="T21"/>
                <a:pathLst>
                  <a:path w="957" h="465">
                    <a:moveTo>
                      <a:pt x="805" y="0"/>
                    </a:moveTo>
                    <a:cubicBezTo>
                      <a:pt x="820" y="5"/>
                      <a:pt x="838" y="5"/>
                      <a:pt x="850" y="15"/>
                    </a:cubicBezTo>
                    <a:cubicBezTo>
                      <a:pt x="957" y="100"/>
                      <a:pt x="790" y="168"/>
                      <a:pt x="730" y="180"/>
                    </a:cubicBezTo>
                    <a:cubicBezTo>
                      <a:pt x="581" y="210"/>
                      <a:pt x="430" y="228"/>
                      <a:pt x="280" y="255"/>
                    </a:cubicBezTo>
                    <a:cubicBezTo>
                      <a:pt x="183" y="273"/>
                      <a:pt x="92" y="290"/>
                      <a:pt x="10" y="345"/>
                    </a:cubicBezTo>
                    <a:cubicBezTo>
                      <a:pt x="22" y="430"/>
                      <a:pt x="0" y="465"/>
                      <a:pt x="85" y="465"/>
                    </a:cubicBezTo>
                  </a:path>
                </a:pathLst>
              </a:custGeom>
              <a:noFill/>
              <a:ln w="9525">
                <a:solidFill>
                  <a:srgbClr val="FF3300"/>
                </a:solidFill>
                <a:round/>
                <a:headEnd/>
                <a:tailEnd/>
              </a:ln>
            </p:spPr>
            <p:txBody>
              <a:bodyPr/>
              <a:lstStyle/>
              <a:p>
                <a:endParaRPr lang="en-US"/>
              </a:p>
            </p:txBody>
          </p:sp>
          <p:sp>
            <p:nvSpPr>
              <p:cNvPr id="35893" name="Freeform 36"/>
              <p:cNvSpPr>
                <a:spLocks/>
              </p:cNvSpPr>
              <p:nvPr/>
            </p:nvSpPr>
            <p:spPr bwMode="auto">
              <a:xfrm>
                <a:off x="5573" y="6600"/>
                <a:ext cx="892" cy="450"/>
              </a:xfrm>
              <a:custGeom>
                <a:avLst/>
                <a:gdLst>
                  <a:gd name="T0" fmla="*/ 802 w 892"/>
                  <a:gd name="T1" fmla="*/ 0 h 450"/>
                  <a:gd name="T2" fmla="*/ 892 w 892"/>
                  <a:gd name="T3" fmla="*/ 105 h 450"/>
                  <a:gd name="T4" fmla="*/ 592 w 892"/>
                  <a:gd name="T5" fmla="*/ 210 h 450"/>
                  <a:gd name="T6" fmla="*/ 52 w 892"/>
                  <a:gd name="T7" fmla="*/ 345 h 450"/>
                  <a:gd name="T8" fmla="*/ 37 w 892"/>
                  <a:gd name="T9" fmla="*/ 435 h 450"/>
                  <a:gd name="T10" fmla="*/ 82 w 892"/>
                  <a:gd name="T11" fmla="*/ 450 h 450"/>
                  <a:gd name="T12" fmla="*/ 0 60000 65536"/>
                  <a:gd name="T13" fmla="*/ 0 60000 65536"/>
                  <a:gd name="T14" fmla="*/ 0 60000 65536"/>
                  <a:gd name="T15" fmla="*/ 0 60000 65536"/>
                  <a:gd name="T16" fmla="*/ 0 60000 65536"/>
                  <a:gd name="T17" fmla="*/ 0 60000 65536"/>
                  <a:gd name="T18" fmla="*/ 0 w 892"/>
                  <a:gd name="T19" fmla="*/ 0 h 450"/>
                  <a:gd name="T20" fmla="*/ 892 w 892"/>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892" h="450">
                    <a:moveTo>
                      <a:pt x="802" y="0"/>
                    </a:moveTo>
                    <a:cubicBezTo>
                      <a:pt x="869" y="22"/>
                      <a:pt x="870" y="40"/>
                      <a:pt x="892" y="105"/>
                    </a:cubicBezTo>
                    <a:cubicBezTo>
                      <a:pt x="819" y="215"/>
                      <a:pt x="719" y="197"/>
                      <a:pt x="592" y="210"/>
                    </a:cubicBezTo>
                    <a:cubicBezTo>
                      <a:pt x="416" y="228"/>
                      <a:pt x="203" y="244"/>
                      <a:pt x="52" y="345"/>
                    </a:cubicBezTo>
                    <a:cubicBezTo>
                      <a:pt x="32" y="375"/>
                      <a:pt x="0" y="398"/>
                      <a:pt x="37" y="435"/>
                    </a:cubicBezTo>
                    <a:cubicBezTo>
                      <a:pt x="48" y="446"/>
                      <a:pt x="82" y="450"/>
                      <a:pt x="82" y="450"/>
                    </a:cubicBezTo>
                  </a:path>
                </a:pathLst>
              </a:custGeom>
              <a:noFill/>
              <a:ln w="9525">
                <a:solidFill>
                  <a:srgbClr val="FF3300"/>
                </a:solidFill>
                <a:round/>
                <a:headEnd/>
                <a:tailEnd/>
              </a:ln>
            </p:spPr>
            <p:txBody>
              <a:bodyPr/>
              <a:lstStyle/>
              <a:p>
                <a:endParaRPr lang="en-US"/>
              </a:p>
            </p:txBody>
          </p:sp>
          <p:sp>
            <p:nvSpPr>
              <p:cNvPr id="35894" name="Line 37"/>
              <p:cNvSpPr>
                <a:spLocks noChangeShapeType="1"/>
              </p:cNvSpPr>
              <p:nvPr/>
            </p:nvSpPr>
            <p:spPr bwMode="auto">
              <a:xfrm>
                <a:off x="6381" y="7024"/>
                <a:ext cx="720" cy="0"/>
              </a:xfrm>
              <a:prstGeom prst="line">
                <a:avLst/>
              </a:prstGeom>
              <a:noFill/>
              <a:ln w="9525">
                <a:solidFill>
                  <a:srgbClr val="FF3300"/>
                </a:solidFill>
                <a:round/>
                <a:headEnd/>
                <a:tailEnd/>
              </a:ln>
            </p:spPr>
            <p:txBody>
              <a:bodyPr/>
              <a:lstStyle/>
              <a:p>
                <a:endParaRPr lang="en-US"/>
              </a:p>
            </p:txBody>
          </p:sp>
        </p:grpSp>
        <p:grpSp>
          <p:nvGrpSpPr>
            <p:cNvPr id="35875" name="Group 38"/>
            <p:cNvGrpSpPr>
              <a:grpSpLocks/>
            </p:cNvGrpSpPr>
            <p:nvPr/>
          </p:nvGrpSpPr>
          <p:grpSpPr bwMode="auto">
            <a:xfrm>
              <a:off x="2628" y="2364"/>
              <a:ext cx="216" cy="88"/>
              <a:chOff x="5550" y="5931"/>
              <a:chExt cx="1560" cy="1119"/>
            </a:xfrm>
          </p:grpSpPr>
          <p:sp>
            <p:nvSpPr>
              <p:cNvPr id="35887" name="Freeform 39"/>
              <p:cNvSpPr>
                <a:spLocks/>
              </p:cNvSpPr>
              <p:nvPr/>
            </p:nvSpPr>
            <p:spPr bwMode="auto">
              <a:xfrm>
                <a:off x="5550" y="5931"/>
                <a:ext cx="1560" cy="264"/>
              </a:xfrm>
              <a:custGeom>
                <a:avLst/>
                <a:gdLst>
                  <a:gd name="T0" fmla="*/ 1560 w 1560"/>
                  <a:gd name="T1" fmla="*/ 54 h 264"/>
                  <a:gd name="T2" fmla="*/ 450 w 1560"/>
                  <a:gd name="T3" fmla="*/ 99 h 264"/>
                  <a:gd name="T4" fmla="*/ 0 w 1560"/>
                  <a:gd name="T5" fmla="*/ 159 h 264"/>
                  <a:gd name="T6" fmla="*/ 45 w 1560"/>
                  <a:gd name="T7" fmla="*/ 249 h 264"/>
                  <a:gd name="T8" fmla="*/ 90 w 1560"/>
                  <a:gd name="T9" fmla="*/ 264 h 264"/>
                  <a:gd name="T10" fmla="*/ 0 60000 65536"/>
                  <a:gd name="T11" fmla="*/ 0 60000 65536"/>
                  <a:gd name="T12" fmla="*/ 0 60000 65536"/>
                  <a:gd name="T13" fmla="*/ 0 60000 65536"/>
                  <a:gd name="T14" fmla="*/ 0 60000 65536"/>
                  <a:gd name="T15" fmla="*/ 0 w 1560"/>
                  <a:gd name="T16" fmla="*/ 0 h 264"/>
                  <a:gd name="T17" fmla="*/ 1560 w 1560"/>
                  <a:gd name="T18" fmla="*/ 264 h 264"/>
                </a:gdLst>
                <a:ahLst/>
                <a:cxnLst>
                  <a:cxn ang="T10">
                    <a:pos x="T0" y="T1"/>
                  </a:cxn>
                  <a:cxn ang="T11">
                    <a:pos x="T2" y="T3"/>
                  </a:cxn>
                  <a:cxn ang="T12">
                    <a:pos x="T4" y="T5"/>
                  </a:cxn>
                  <a:cxn ang="T13">
                    <a:pos x="T6" y="T7"/>
                  </a:cxn>
                  <a:cxn ang="T14">
                    <a:pos x="T8" y="T9"/>
                  </a:cxn>
                </a:cxnLst>
                <a:rect l="T15" t="T16" r="T17" b="T18"/>
                <a:pathLst>
                  <a:path w="1560" h="264">
                    <a:moveTo>
                      <a:pt x="1560" y="54"/>
                    </a:moveTo>
                    <a:cubicBezTo>
                      <a:pt x="1292" y="0"/>
                      <a:pt x="747" y="85"/>
                      <a:pt x="450" y="99"/>
                    </a:cubicBezTo>
                    <a:cubicBezTo>
                      <a:pt x="301" y="115"/>
                      <a:pt x="146" y="122"/>
                      <a:pt x="0" y="159"/>
                    </a:cubicBezTo>
                    <a:cubicBezTo>
                      <a:pt x="10" y="189"/>
                      <a:pt x="19" y="228"/>
                      <a:pt x="45" y="249"/>
                    </a:cubicBezTo>
                    <a:cubicBezTo>
                      <a:pt x="57" y="259"/>
                      <a:pt x="90" y="264"/>
                      <a:pt x="90" y="264"/>
                    </a:cubicBezTo>
                  </a:path>
                </a:pathLst>
              </a:custGeom>
              <a:noFill/>
              <a:ln w="9525">
                <a:solidFill>
                  <a:srgbClr val="FF3300"/>
                </a:solidFill>
                <a:round/>
                <a:headEnd/>
                <a:tailEnd/>
              </a:ln>
            </p:spPr>
            <p:txBody>
              <a:bodyPr/>
              <a:lstStyle/>
              <a:p>
                <a:endParaRPr lang="en-US"/>
              </a:p>
            </p:txBody>
          </p:sp>
          <p:sp>
            <p:nvSpPr>
              <p:cNvPr id="35888" name="Freeform 40"/>
              <p:cNvSpPr>
                <a:spLocks/>
              </p:cNvSpPr>
              <p:nvPr/>
            </p:nvSpPr>
            <p:spPr bwMode="auto">
              <a:xfrm>
                <a:off x="5570" y="6120"/>
                <a:ext cx="957" cy="465"/>
              </a:xfrm>
              <a:custGeom>
                <a:avLst/>
                <a:gdLst>
                  <a:gd name="T0" fmla="*/ 805 w 957"/>
                  <a:gd name="T1" fmla="*/ 0 h 465"/>
                  <a:gd name="T2" fmla="*/ 850 w 957"/>
                  <a:gd name="T3" fmla="*/ 15 h 465"/>
                  <a:gd name="T4" fmla="*/ 730 w 957"/>
                  <a:gd name="T5" fmla="*/ 180 h 465"/>
                  <a:gd name="T6" fmla="*/ 280 w 957"/>
                  <a:gd name="T7" fmla="*/ 255 h 465"/>
                  <a:gd name="T8" fmla="*/ 10 w 957"/>
                  <a:gd name="T9" fmla="*/ 345 h 465"/>
                  <a:gd name="T10" fmla="*/ 85 w 957"/>
                  <a:gd name="T11" fmla="*/ 465 h 465"/>
                  <a:gd name="T12" fmla="*/ 0 60000 65536"/>
                  <a:gd name="T13" fmla="*/ 0 60000 65536"/>
                  <a:gd name="T14" fmla="*/ 0 60000 65536"/>
                  <a:gd name="T15" fmla="*/ 0 60000 65536"/>
                  <a:gd name="T16" fmla="*/ 0 60000 65536"/>
                  <a:gd name="T17" fmla="*/ 0 60000 65536"/>
                  <a:gd name="T18" fmla="*/ 0 w 957"/>
                  <a:gd name="T19" fmla="*/ 0 h 465"/>
                  <a:gd name="T20" fmla="*/ 957 w 957"/>
                  <a:gd name="T21" fmla="*/ 465 h 465"/>
                </a:gdLst>
                <a:ahLst/>
                <a:cxnLst>
                  <a:cxn ang="T12">
                    <a:pos x="T0" y="T1"/>
                  </a:cxn>
                  <a:cxn ang="T13">
                    <a:pos x="T2" y="T3"/>
                  </a:cxn>
                  <a:cxn ang="T14">
                    <a:pos x="T4" y="T5"/>
                  </a:cxn>
                  <a:cxn ang="T15">
                    <a:pos x="T6" y="T7"/>
                  </a:cxn>
                  <a:cxn ang="T16">
                    <a:pos x="T8" y="T9"/>
                  </a:cxn>
                  <a:cxn ang="T17">
                    <a:pos x="T10" y="T11"/>
                  </a:cxn>
                </a:cxnLst>
                <a:rect l="T18" t="T19" r="T20" b="T21"/>
                <a:pathLst>
                  <a:path w="957" h="465">
                    <a:moveTo>
                      <a:pt x="805" y="0"/>
                    </a:moveTo>
                    <a:cubicBezTo>
                      <a:pt x="820" y="5"/>
                      <a:pt x="838" y="5"/>
                      <a:pt x="850" y="15"/>
                    </a:cubicBezTo>
                    <a:cubicBezTo>
                      <a:pt x="957" y="100"/>
                      <a:pt x="790" y="168"/>
                      <a:pt x="730" y="180"/>
                    </a:cubicBezTo>
                    <a:cubicBezTo>
                      <a:pt x="581" y="210"/>
                      <a:pt x="430" y="228"/>
                      <a:pt x="280" y="255"/>
                    </a:cubicBezTo>
                    <a:cubicBezTo>
                      <a:pt x="183" y="273"/>
                      <a:pt x="92" y="290"/>
                      <a:pt x="10" y="345"/>
                    </a:cubicBezTo>
                    <a:cubicBezTo>
                      <a:pt x="22" y="430"/>
                      <a:pt x="0" y="465"/>
                      <a:pt x="85" y="465"/>
                    </a:cubicBezTo>
                  </a:path>
                </a:pathLst>
              </a:custGeom>
              <a:noFill/>
              <a:ln w="9525">
                <a:solidFill>
                  <a:srgbClr val="FF3300"/>
                </a:solidFill>
                <a:round/>
                <a:headEnd/>
                <a:tailEnd/>
              </a:ln>
            </p:spPr>
            <p:txBody>
              <a:bodyPr/>
              <a:lstStyle/>
              <a:p>
                <a:endParaRPr lang="en-US"/>
              </a:p>
            </p:txBody>
          </p:sp>
          <p:sp>
            <p:nvSpPr>
              <p:cNvPr id="35889" name="Freeform 41"/>
              <p:cNvSpPr>
                <a:spLocks/>
              </p:cNvSpPr>
              <p:nvPr/>
            </p:nvSpPr>
            <p:spPr bwMode="auto">
              <a:xfrm>
                <a:off x="5573" y="6600"/>
                <a:ext cx="892" cy="450"/>
              </a:xfrm>
              <a:custGeom>
                <a:avLst/>
                <a:gdLst>
                  <a:gd name="T0" fmla="*/ 802 w 892"/>
                  <a:gd name="T1" fmla="*/ 0 h 450"/>
                  <a:gd name="T2" fmla="*/ 892 w 892"/>
                  <a:gd name="T3" fmla="*/ 105 h 450"/>
                  <a:gd name="T4" fmla="*/ 592 w 892"/>
                  <a:gd name="T5" fmla="*/ 210 h 450"/>
                  <a:gd name="T6" fmla="*/ 52 w 892"/>
                  <a:gd name="T7" fmla="*/ 345 h 450"/>
                  <a:gd name="T8" fmla="*/ 37 w 892"/>
                  <a:gd name="T9" fmla="*/ 435 h 450"/>
                  <a:gd name="T10" fmla="*/ 82 w 892"/>
                  <a:gd name="T11" fmla="*/ 450 h 450"/>
                  <a:gd name="T12" fmla="*/ 0 60000 65536"/>
                  <a:gd name="T13" fmla="*/ 0 60000 65536"/>
                  <a:gd name="T14" fmla="*/ 0 60000 65536"/>
                  <a:gd name="T15" fmla="*/ 0 60000 65536"/>
                  <a:gd name="T16" fmla="*/ 0 60000 65536"/>
                  <a:gd name="T17" fmla="*/ 0 60000 65536"/>
                  <a:gd name="T18" fmla="*/ 0 w 892"/>
                  <a:gd name="T19" fmla="*/ 0 h 450"/>
                  <a:gd name="T20" fmla="*/ 892 w 892"/>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892" h="450">
                    <a:moveTo>
                      <a:pt x="802" y="0"/>
                    </a:moveTo>
                    <a:cubicBezTo>
                      <a:pt x="869" y="22"/>
                      <a:pt x="870" y="40"/>
                      <a:pt x="892" y="105"/>
                    </a:cubicBezTo>
                    <a:cubicBezTo>
                      <a:pt x="819" y="215"/>
                      <a:pt x="719" y="197"/>
                      <a:pt x="592" y="210"/>
                    </a:cubicBezTo>
                    <a:cubicBezTo>
                      <a:pt x="416" y="228"/>
                      <a:pt x="203" y="244"/>
                      <a:pt x="52" y="345"/>
                    </a:cubicBezTo>
                    <a:cubicBezTo>
                      <a:pt x="32" y="375"/>
                      <a:pt x="0" y="398"/>
                      <a:pt x="37" y="435"/>
                    </a:cubicBezTo>
                    <a:cubicBezTo>
                      <a:pt x="48" y="446"/>
                      <a:pt x="82" y="450"/>
                      <a:pt x="82" y="450"/>
                    </a:cubicBezTo>
                  </a:path>
                </a:pathLst>
              </a:custGeom>
              <a:noFill/>
              <a:ln w="9525">
                <a:solidFill>
                  <a:srgbClr val="FF3300"/>
                </a:solidFill>
                <a:round/>
                <a:headEnd/>
                <a:tailEnd/>
              </a:ln>
            </p:spPr>
            <p:txBody>
              <a:bodyPr/>
              <a:lstStyle/>
              <a:p>
                <a:endParaRPr lang="en-US"/>
              </a:p>
            </p:txBody>
          </p:sp>
          <p:sp>
            <p:nvSpPr>
              <p:cNvPr id="35890" name="Line 42"/>
              <p:cNvSpPr>
                <a:spLocks noChangeShapeType="1"/>
              </p:cNvSpPr>
              <p:nvPr/>
            </p:nvSpPr>
            <p:spPr bwMode="auto">
              <a:xfrm>
                <a:off x="6381" y="7024"/>
                <a:ext cx="720" cy="0"/>
              </a:xfrm>
              <a:prstGeom prst="line">
                <a:avLst/>
              </a:prstGeom>
              <a:noFill/>
              <a:ln w="9525">
                <a:solidFill>
                  <a:srgbClr val="FF3300"/>
                </a:solidFill>
                <a:round/>
                <a:headEnd/>
                <a:tailEnd/>
              </a:ln>
            </p:spPr>
            <p:txBody>
              <a:bodyPr/>
              <a:lstStyle/>
              <a:p>
                <a:endParaRPr lang="en-US"/>
              </a:p>
            </p:txBody>
          </p:sp>
        </p:grpSp>
        <p:grpSp>
          <p:nvGrpSpPr>
            <p:cNvPr id="35876" name="Group 43"/>
            <p:cNvGrpSpPr>
              <a:grpSpLocks/>
            </p:cNvGrpSpPr>
            <p:nvPr/>
          </p:nvGrpSpPr>
          <p:grpSpPr bwMode="auto">
            <a:xfrm>
              <a:off x="2640" y="2586"/>
              <a:ext cx="216" cy="88"/>
              <a:chOff x="5550" y="5931"/>
              <a:chExt cx="1560" cy="1119"/>
            </a:xfrm>
          </p:grpSpPr>
          <p:sp>
            <p:nvSpPr>
              <p:cNvPr id="35883" name="Freeform 44"/>
              <p:cNvSpPr>
                <a:spLocks/>
              </p:cNvSpPr>
              <p:nvPr/>
            </p:nvSpPr>
            <p:spPr bwMode="auto">
              <a:xfrm>
                <a:off x="5550" y="5931"/>
                <a:ext cx="1560" cy="264"/>
              </a:xfrm>
              <a:custGeom>
                <a:avLst/>
                <a:gdLst>
                  <a:gd name="T0" fmla="*/ 1560 w 1560"/>
                  <a:gd name="T1" fmla="*/ 54 h 264"/>
                  <a:gd name="T2" fmla="*/ 450 w 1560"/>
                  <a:gd name="T3" fmla="*/ 99 h 264"/>
                  <a:gd name="T4" fmla="*/ 0 w 1560"/>
                  <a:gd name="T5" fmla="*/ 159 h 264"/>
                  <a:gd name="T6" fmla="*/ 45 w 1560"/>
                  <a:gd name="T7" fmla="*/ 249 h 264"/>
                  <a:gd name="T8" fmla="*/ 90 w 1560"/>
                  <a:gd name="T9" fmla="*/ 264 h 264"/>
                  <a:gd name="T10" fmla="*/ 0 60000 65536"/>
                  <a:gd name="T11" fmla="*/ 0 60000 65536"/>
                  <a:gd name="T12" fmla="*/ 0 60000 65536"/>
                  <a:gd name="T13" fmla="*/ 0 60000 65536"/>
                  <a:gd name="T14" fmla="*/ 0 60000 65536"/>
                  <a:gd name="T15" fmla="*/ 0 w 1560"/>
                  <a:gd name="T16" fmla="*/ 0 h 264"/>
                  <a:gd name="T17" fmla="*/ 1560 w 1560"/>
                  <a:gd name="T18" fmla="*/ 264 h 264"/>
                </a:gdLst>
                <a:ahLst/>
                <a:cxnLst>
                  <a:cxn ang="T10">
                    <a:pos x="T0" y="T1"/>
                  </a:cxn>
                  <a:cxn ang="T11">
                    <a:pos x="T2" y="T3"/>
                  </a:cxn>
                  <a:cxn ang="T12">
                    <a:pos x="T4" y="T5"/>
                  </a:cxn>
                  <a:cxn ang="T13">
                    <a:pos x="T6" y="T7"/>
                  </a:cxn>
                  <a:cxn ang="T14">
                    <a:pos x="T8" y="T9"/>
                  </a:cxn>
                </a:cxnLst>
                <a:rect l="T15" t="T16" r="T17" b="T18"/>
                <a:pathLst>
                  <a:path w="1560" h="264">
                    <a:moveTo>
                      <a:pt x="1560" y="54"/>
                    </a:moveTo>
                    <a:cubicBezTo>
                      <a:pt x="1292" y="0"/>
                      <a:pt x="747" y="85"/>
                      <a:pt x="450" y="99"/>
                    </a:cubicBezTo>
                    <a:cubicBezTo>
                      <a:pt x="301" y="115"/>
                      <a:pt x="146" y="122"/>
                      <a:pt x="0" y="159"/>
                    </a:cubicBezTo>
                    <a:cubicBezTo>
                      <a:pt x="10" y="189"/>
                      <a:pt x="19" y="228"/>
                      <a:pt x="45" y="249"/>
                    </a:cubicBezTo>
                    <a:cubicBezTo>
                      <a:pt x="57" y="259"/>
                      <a:pt x="90" y="264"/>
                      <a:pt x="90" y="264"/>
                    </a:cubicBezTo>
                  </a:path>
                </a:pathLst>
              </a:custGeom>
              <a:noFill/>
              <a:ln w="9525">
                <a:solidFill>
                  <a:srgbClr val="FF3300"/>
                </a:solidFill>
                <a:round/>
                <a:headEnd/>
                <a:tailEnd/>
              </a:ln>
            </p:spPr>
            <p:txBody>
              <a:bodyPr/>
              <a:lstStyle/>
              <a:p>
                <a:endParaRPr lang="en-US"/>
              </a:p>
            </p:txBody>
          </p:sp>
          <p:sp>
            <p:nvSpPr>
              <p:cNvPr id="35884" name="Freeform 45"/>
              <p:cNvSpPr>
                <a:spLocks/>
              </p:cNvSpPr>
              <p:nvPr/>
            </p:nvSpPr>
            <p:spPr bwMode="auto">
              <a:xfrm>
                <a:off x="5570" y="6120"/>
                <a:ext cx="957" cy="465"/>
              </a:xfrm>
              <a:custGeom>
                <a:avLst/>
                <a:gdLst>
                  <a:gd name="T0" fmla="*/ 805 w 957"/>
                  <a:gd name="T1" fmla="*/ 0 h 465"/>
                  <a:gd name="T2" fmla="*/ 850 w 957"/>
                  <a:gd name="T3" fmla="*/ 15 h 465"/>
                  <a:gd name="T4" fmla="*/ 730 w 957"/>
                  <a:gd name="T5" fmla="*/ 180 h 465"/>
                  <a:gd name="T6" fmla="*/ 280 w 957"/>
                  <a:gd name="T7" fmla="*/ 255 h 465"/>
                  <a:gd name="T8" fmla="*/ 10 w 957"/>
                  <a:gd name="T9" fmla="*/ 345 h 465"/>
                  <a:gd name="T10" fmla="*/ 85 w 957"/>
                  <a:gd name="T11" fmla="*/ 465 h 465"/>
                  <a:gd name="T12" fmla="*/ 0 60000 65536"/>
                  <a:gd name="T13" fmla="*/ 0 60000 65536"/>
                  <a:gd name="T14" fmla="*/ 0 60000 65536"/>
                  <a:gd name="T15" fmla="*/ 0 60000 65536"/>
                  <a:gd name="T16" fmla="*/ 0 60000 65536"/>
                  <a:gd name="T17" fmla="*/ 0 60000 65536"/>
                  <a:gd name="T18" fmla="*/ 0 w 957"/>
                  <a:gd name="T19" fmla="*/ 0 h 465"/>
                  <a:gd name="T20" fmla="*/ 957 w 957"/>
                  <a:gd name="T21" fmla="*/ 465 h 465"/>
                </a:gdLst>
                <a:ahLst/>
                <a:cxnLst>
                  <a:cxn ang="T12">
                    <a:pos x="T0" y="T1"/>
                  </a:cxn>
                  <a:cxn ang="T13">
                    <a:pos x="T2" y="T3"/>
                  </a:cxn>
                  <a:cxn ang="T14">
                    <a:pos x="T4" y="T5"/>
                  </a:cxn>
                  <a:cxn ang="T15">
                    <a:pos x="T6" y="T7"/>
                  </a:cxn>
                  <a:cxn ang="T16">
                    <a:pos x="T8" y="T9"/>
                  </a:cxn>
                  <a:cxn ang="T17">
                    <a:pos x="T10" y="T11"/>
                  </a:cxn>
                </a:cxnLst>
                <a:rect l="T18" t="T19" r="T20" b="T21"/>
                <a:pathLst>
                  <a:path w="957" h="465">
                    <a:moveTo>
                      <a:pt x="805" y="0"/>
                    </a:moveTo>
                    <a:cubicBezTo>
                      <a:pt x="820" y="5"/>
                      <a:pt x="838" y="5"/>
                      <a:pt x="850" y="15"/>
                    </a:cubicBezTo>
                    <a:cubicBezTo>
                      <a:pt x="957" y="100"/>
                      <a:pt x="790" y="168"/>
                      <a:pt x="730" y="180"/>
                    </a:cubicBezTo>
                    <a:cubicBezTo>
                      <a:pt x="581" y="210"/>
                      <a:pt x="430" y="228"/>
                      <a:pt x="280" y="255"/>
                    </a:cubicBezTo>
                    <a:cubicBezTo>
                      <a:pt x="183" y="273"/>
                      <a:pt x="92" y="290"/>
                      <a:pt x="10" y="345"/>
                    </a:cubicBezTo>
                    <a:cubicBezTo>
                      <a:pt x="22" y="430"/>
                      <a:pt x="0" y="465"/>
                      <a:pt x="85" y="465"/>
                    </a:cubicBezTo>
                  </a:path>
                </a:pathLst>
              </a:custGeom>
              <a:noFill/>
              <a:ln w="9525">
                <a:solidFill>
                  <a:srgbClr val="FF3300"/>
                </a:solidFill>
                <a:round/>
                <a:headEnd/>
                <a:tailEnd/>
              </a:ln>
            </p:spPr>
            <p:txBody>
              <a:bodyPr/>
              <a:lstStyle/>
              <a:p>
                <a:endParaRPr lang="en-US"/>
              </a:p>
            </p:txBody>
          </p:sp>
          <p:sp>
            <p:nvSpPr>
              <p:cNvPr id="35885" name="Freeform 46"/>
              <p:cNvSpPr>
                <a:spLocks/>
              </p:cNvSpPr>
              <p:nvPr/>
            </p:nvSpPr>
            <p:spPr bwMode="auto">
              <a:xfrm>
                <a:off x="5573" y="6600"/>
                <a:ext cx="892" cy="450"/>
              </a:xfrm>
              <a:custGeom>
                <a:avLst/>
                <a:gdLst>
                  <a:gd name="T0" fmla="*/ 802 w 892"/>
                  <a:gd name="T1" fmla="*/ 0 h 450"/>
                  <a:gd name="T2" fmla="*/ 892 w 892"/>
                  <a:gd name="T3" fmla="*/ 105 h 450"/>
                  <a:gd name="T4" fmla="*/ 592 w 892"/>
                  <a:gd name="T5" fmla="*/ 210 h 450"/>
                  <a:gd name="T6" fmla="*/ 52 w 892"/>
                  <a:gd name="T7" fmla="*/ 345 h 450"/>
                  <a:gd name="T8" fmla="*/ 37 w 892"/>
                  <a:gd name="T9" fmla="*/ 435 h 450"/>
                  <a:gd name="T10" fmla="*/ 82 w 892"/>
                  <a:gd name="T11" fmla="*/ 450 h 450"/>
                  <a:gd name="T12" fmla="*/ 0 60000 65536"/>
                  <a:gd name="T13" fmla="*/ 0 60000 65536"/>
                  <a:gd name="T14" fmla="*/ 0 60000 65536"/>
                  <a:gd name="T15" fmla="*/ 0 60000 65536"/>
                  <a:gd name="T16" fmla="*/ 0 60000 65536"/>
                  <a:gd name="T17" fmla="*/ 0 60000 65536"/>
                  <a:gd name="T18" fmla="*/ 0 w 892"/>
                  <a:gd name="T19" fmla="*/ 0 h 450"/>
                  <a:gd name="T20" fmla="*/ 892 w 892"/>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892" h="450">
                    <a:moveTo>
                      <a:pt x="802" y="0"/>
                    </a:moveTo>
                    <a:cubicBezTo>
                      <a:pt x="869" y="22"/>
                      <a:pt x="870" y="40"/>
                      <a:pt x="892" y="105"/>
                    </a:cubicBezTo>
                    <a:cubicBezTo>
                      <a:pt x="819" y="215"/>
                      <a:pt x="719" y="197"/>
                      <a:pt x="592" y="210"/>
                    </a:cubicBezTo>
                    <a:cubicBezTo>
                      <a:pt x="416" y="228"/>
                      <a:pt x="203" y="244"/>
                      <a:pt x="52" y="345"/>
                    </a:cubicBezTo>
                    <a:cubicBezTo>
                      <a:pt x="32" y="375"/>
                      <a:pt x="0" y="398"/>
                      <a:pt x="37" y="435"/>
                    </a:cubicBezTo>
                    <a:cubicBezTo>
                      <a:pt x="48" y="446"/>
                      <a:pt x="82" y="450"/>
                      <a:pt x="82" y="450"/>
                    </a:cubicBezTo>
                  </a:path>
                </a:pathLst>
              </a:custGeom>
              <a:noFill/>
              <a:ln w="9525">
                <a:solidFill>
                  <a:srgbClr val="FF3300"/>
                </a:solidFill>
                <a:round/>
                <a:headEnd/>
                <a:tailEnd/>
              </a:ln>
            </p:spPr>
            <p:txBody>
              <a:bodyPr/>
              <a:lstStyle/>
              <a:p>
                <a:endParaRPr lang="en-US"/>
              </a:p>
            </p:txBody>
          </p:sp>
          <p:sp>
            <p:nvSpPr>
              <p:cNvPr id="35886" name="Line 47"/>
              <p:cNvSpPr>
                <a:spLocks noChangeShapeType="1"/>
              </p:cNvSpPr>
              <p:nvPr/>
            </p:nvSpPr>
            <p:spPr bwMode="auto">
              <a:xfrm>
                <a:off x="6381" y="7024"/>
                <a:ext cx="720" cy="0"/>
              </a:xfrm>
              <a:prstGeom prst="line">
                <a:avLst/>
              </a:prstGeom>
              <a:noFill/>
              <a:ln w="9525">
                <a:solidFill>
                  <a:srgbClr val="FF3300"/>
                </a:solidFill>
                <a:round/>
                <a:headEnd/>
                <a:tailEnd/>
              </a:ln>
            </p:spPr>
            <p:txBody>
              <a:bodyPr/>
              <a:lstStyle/>
              <a:p>
                <a:endParaRPr lang="en-US"/>
              </a:p>
            </p:txBody>
          </p:sp>
        </p:grpSp>
        <p:sp>
          <p:nvSpPr>
            <p:cNvPr id="35877" name="Line 48"/>
            <p:cNvSpPr>
              <a:spLocks noChangeShapeType="1"/>
            </p:cNvSpPr>
            <p:nvPr/>
          </p:nvSpPr>
          <p:spPr bwMode="auto">
            <a:xfrm>
              <a:off x="2832" y="2376"/>
              <a:ext cx="0" cy="72"/>
            </a:xfrm>
            <a:prstGeom prst="line">
              <a:avLst/>
            </a:prstGeom>
            <a:noFill/>
            <a:ln w="9525">
              <a:solidFill>
                <a:srgbClr val="FF3300"/>
              </a:solidFill>
              <a:round/>
              <a:headEnd/>
              <a:tailEnd/>
            </a:ln>
          </p:spPr>
          <p:txBody>
            <a:bodyPr/>
            <a:lstStyle/>
            <a:p>
              <a:endParaRPr lang="en-US"/>
            </a:p>
          </p:txBody>
        </p:sp>
        <p:sp>
          <p:nvSpPr>
            <p:cNvPr id="35878" name="Line 49"/>
            <p:cNvSpPr>
              <a:spLocks noChangeShapeType="1"/>
            </p:cNvSpPr>
            <p:nvPr/>
          </p:nvSpPr>
          <p:spPr bwMode="auto">
            <a:xfrm>
              <a:off x="2868" y="2592"/>
              <a:ext cx="0" cy="72"/>
            </a:xfrm>
            <a:prstGeom prst="line">
              <a:avLst/>
            </a:prstGeom>
            <a:noFill/>
            <a:ln w="9525">
              <a:solidFill>
                <a:srgbClr val="FF3300"/>
              </a:solidFill>
              <a:round/>
              <a:headEnd/>
              <a:tailEnd/>
            </a:ln>
          </p:spPr>
          <p:txBody>
            <a:bodyPr/>
            <a:lstStyle/>
            <a:p>
              <a:endParaRPr lang="en-US"/>
            </a:p>
          </p:txBody>
        </p:sp>
        <p:sp>
          <p:nvSpPr>
            <p:cNvPr id="35879" name="Rectangle 50"/>
            <p:cNvSpPr>
              <a:spLocks noChangeArrowheads="1"/>
            </p:cNvSpPr>
            <p:nvPr/>
          </p:nvSpPr>
          <p:spPr bwMode="auto">
            <a:xfrm>
              <a:off x="2160" y="2478"/>
              <a:ext cx="864" cy="72"/>
            </a:xfrm>
            <a:prstGeom prst="rect">
              <a:avLst/>
            </a:prstGeom>
            <a:gradFill rotWithShape="0">
              <a:gsLst>
                <a:gs pos="0">
                  <a:srgbClr val="C0C0C0"/>
                </a:gs>
                <a:gs pos="50000">
                  <a:srgbClr val="595959"/>
                </a:gs>
                <a:gs pos="100000">
                  <a:srgbClr val="C0C0C0"/>
                </a:gs>
              </a:gsLst>
              <a:lin ang="0" scaled="1"/>
            </a:gradFill>
            <a:ln w="9525">
              <a:solidFill>
                <a:srgbClr val="000000"/>
              </a:solidFill>
              <a:miter lim="800000"/>
              <a:headEnd/>
              <a:tailEnd/>
            </a:ln>
          </p:spPr>
          <p:txBody>
            <a:bodyPr/>
            <a:lstStyle/>
            <a:p>
              <a:endParaRPr lang="en-US"/>
            </a:p>
          </p:txBody>
        </p:sp>
        <p:sp>
          <p:nvSpPr>
            <p:cNvPr id="35880" name="Line 51"/>
            <p:cNvSpPr>
              <a:spLocks noChangeShapeType="1"/>
            </p:cNvSpPr>
            <p:nvPr/>
          </p:nvSpPr>
          <p:spPr bwMode="auto">
            <a:xfrm flipH="1">
              <a:off x="3672" y="2376"/>
              <a:ext cx="216" cy="0"/>
            </a:xfrm>
            <a:prstGeom prst="line">
              <a:avLst/>
            </a:prstGeom>
            <a:noFill/>
            <a:ln w="9525">
              <a:solidFill>
                <a:srgbClr val="FFFF00"/>
              </a:solidFill>
              <a:round/>
              <a:headEnd/>
              <a:tailEnd type="triangle" w="med" len="med"/>
            </a:ln>
          </p:spPr>
          <p:txBody>
            <a:bodyPr/>
            <a:lstStyle/>
            <a:p>
              <a:endParaRPr lang="en-US"/>
            </a:p>
          </p:txBody>
        </p:sp>
        <p:sp>
          <p:nvSpPr>
            <p:cNvPr id="35881" name="Line 53"/>
            <p:cNvSpPr>
              <a:spLocks noChangeShapeType="1"/>
            </p:cNvSpPr>
            <p:nvPr/>
          </p:nvSpPr>
          <p:spPr bwMode="auto">
            <a:xfrm>
              <a:off x="2304" y="2232"/>
              <a:ext cx="360" cy="144"/>
            </a:xfrm>
            <a:prstGeom prst="line">
              <a:avLst/>
            </a:prstGeom>
            <a:noFill/>
            <a:ln w="9525">
              <a:solidFill>
                <a:schemeClr val="hlink"/>
              </a:solidFill>
              <a:round/>
              <a:headEnd/>
              <a:tailEnd type="triangle" w="med" len="med"/>
            </a:ln>
          </p:spPr>
          <p:txBody>
            <a:bodyPr/>
            <a:lstStyle/>
            <a:p>
              <a:endParaRPr lang="en-US"/>
            </a:p>
          </p:txBody>
        </p:sp>
        <p:sp>
          <p:nvSpPr>
            <p:cNvPr id="35882" name="Text Box 55"/>
            <p:cNvSpPr txBox="1">
              <a:spLocks noChangeArrowheads="1"/>
            </p:cNvSpPr>
            <p:nvPr/>
          </p:nvSpPr>
          <p:spPr bwMode="auto">
            <a:xfrm>
              <a:off x="1728" y="2064"/>
              <a:ext cx="768" cy="144"/>
            </a:xfrm>
            <a:prstGeom prst="rect">
              <a:avLst/>
            </a:prstGeom>
            <a:noFill/>
            <a:ln w="9525">
              <a:noFill/>
              <a:miter lim="800000"/>
              <a:headEnd/>
              <a:tailEnd/>
            </a:ln>
          </p:spPr>
          <p:txBody>
            <a:bodyPr/>
            <a:lstStyle/>
            <a:p>
              <a:pPr eaLnBrk="0" hangingPunct="0"/>
              <a:r>
                <a:rPr lang="en-US" sz="1200">
                  <a:latin typeface="Times New Roman" pitchFamily="18" charset="0"/>
                </a:rPr>
                <a:t>Bobina sombra</a:t>
              </a:r>
              <a:endParaRPr lang="es-ES" sz="1200">
                <a:latin typeface="Times New Roman" pitchFamily="18" charset="0"/>
              </a:endParaRPr>
            </a:p>
          </p:txBody>
        </p:sp>
      </p:grpSp>
      <p:sp>
        <p:nvSpPr>
          <p:cNvPr id="35847" name="Text Box 58"/>
          <p:cNvSpPr txBox="1">
            <a:spLocks noChangeArrowheads="1"/>
          </p:cNvSpPr>
          <p:nvPr/>
        </p:nvSpPr>
        <p:spPr bwMode="auto">
          <a:xfrm>
            <a:off x="288925" y="2117725"/>
            <a:ext cx="4713288" cy="581025"/>
          </a:xfrm>
          <a:prstGeom prst="rect">
            <a:avLst/>
          </a:prstGeom>
          <a:noFill/>
          <a:ln w="9525">
            <a:noFill/>
            <a:miter lim="800000"/>
            <a:headEnd/>
            <a:tailEnd/>
          </a:ln>
        </p:spPr>
        <p:txBody>
          <a:bodyPr wrap="none">
            <a:spAutoFit/>
          </a:bodyPr>
          <a:lstStyle/>
          <a:p>
            <a:r>
              <a:rPr lang="en-US" sz="1600"/>
              <a:t>Es la protección mas sencilla y barata pero la mas</a:t>
            </a:r>
          </a:p>
          <a:p>
            <a:r>
              <a:rPr lang="en-US" sz="1600"/>
              <a:t>dificil de aplicar</a:t>
            </a:r>
            <a:endParaRPr lang="es-ES" sz="1600"/>
          </a:p>
        </p:txBody>
      </p:sp>
      <p:sp>
        <p:nvSpPr>
          <p:cNvPr id="35848" name="Text Box 59"/>
          <p:cNvSpPr txBox="1">
            <a:spLocks noChangeArrowheads="1"/>
          </p:cNvSpPr>
          <p:nvPr/>
        </p:nvSpPr>
        <p:spPr bwMode="auto">
          <a:xfrm>
            <a:off x="8382000" y="2743200"/>
            <a:ext cx="304800" cy="228600"/>
          </a:xfrm>
          <a:prstGeom prst="rect">
            <a:avLst/>
          </a:prstGeom>
          <a:noFill/>
          <a:ln w="9525">
            <a:noFill/>
            <a:miter lim="800000"/>
            <a:headEnd/>
            <a:tailEnd/>
          </a:ln>
        </p:spPr>
        <p:txBody>
          <a:bodyPr/>
          <a:lstStyle/>
          <a:p>
            <a:pPr eaLnBrk="0" hangingPunct="0"/>
            <a:r>
              <a:rPr lang="en-US" sz="1200">
                <a:solidFill>
                  <a:srgbClr val="FF3300"/>
                </a:solidFill>
                <a:latin typeface="Times New Roman" pitchFamily="18" charset="0"/>
              </a:rPr>
              <a:t>I</a:t>
            </a:r>
            <a:endParaRPr lang="es-ES" sz="1200">
              <a:solidFill>
                <a:srgbClr val="FF3300"/>
              </a:solidFill>
              <a:latin typeface="Times New Roman" pitchFamily="18" charset="0"/>
            </a:endParaRPr>
          </a:p>
        </p:txBody>
      </p:sp>
      <p:grpSp>
        <p:nvGrpSpPr>
          <p:cNvPr id="35849" name="Group 74"/>
          <p:cNvGrpSpPr>
            <a:grpSpLocks/>
          </p:cNvGrpSpPr>
          <p:nvPr/>
        </p:nvGrpSpPr>
        <p:grpSpPr bwMode="auto">
          <a:xfrm>
            <a:off x="1000100" y="3733800"/>
            <a:ext cx="4029100" cy="2590800"/>
            <a:chOff x="3168" y="2544"/>
            <a:chExt cx="2352" cy="1632"/>
          </a:xfrm>
        </p:grpSpPr>
        <p:sp>
          <p:nvSpPr>
            <p:cNvPr id="35861" name="Line 62"/>
            <p:cNvSpPr>
              <a:spLocks noChangeShapeType="1"/>
            </p:cNvSpPr>
            <p:nvPr/>
          </p:nvSpPr>
          <p:spPr bwMode="auto">
            <a:xfrm flipV="1">
              <a:off x="3552" y="2640"/>
              <a:ext cx="0" cy="1296"/>
            </a:xfrm>
            <a:prstGeom prst="line">
              <a:avLst/>
            </a:prstGeom>
            <a:noFill/>
            <a:ln w="9525">
              <a:solidFill>
                <a:schemeClr val="tx1"/>
              </a:solidFill>
              <a:round/>
              <a:headEnd/>
              <a:tailEnd type="triangle" w="med" len="med"/>
            </a:ln>
          </p:spPr>
          <p:txBody>
            <a:bodyPr wrap="none"/>
            <a:lstStyle/>
            <a:p>
              <a:endParaRPr lang="en-US"/>
            </a:p>
          </p:txBody>
        </p:sp>
        <p:sp>
          <p:nvSpPr>
            <p:cNvPr id="35862" name="Line 63"/>
            <p:cNvSpPr>
              <a:spLocks noChangeShapeType="1"/>
            </p:cNvSpPr>
            <p:nvPr/>
          </p:nvSpPr>
          <p:spPr bwMode="auto">
            <a:xfrm>
              <a:off x="3456" y="3888"/>
              <a:ext cx="2064" cy="0"/>
            </a:xfrm>
            <a:prstGeom prst="line">
              <a:avLst/>
            </a:prstGeom>
            <a:noFill/>
            <a:ln w="9525">
              <a:solidFill>
                <a:schemeClr val="tx1"/>
              </a:solidFill>
              <a:round/>
              <a:headEnd/>
              <a:tailEnd type="triangle" w="med" len="med"/>
            </a:ln>
          </p:spPr>
          <p:txBody>
            <a:bodyPr wrap="none"/>
            <a:lstStyle/>
            <a:p>
              <a:endParaRPr lang="en-US"/>
            </a:p>
          </p:txBody>
        </p:sp>
        <p:sp>
          <p:nvSpPr>
            <p:cNvPr id="35863" name="Text Box 64"/>
            <p:cNvSpPr txBox="1">
              <a:spLocks noChangeArrowheads="1"/>
            </p:cNvSpPr>
            <p:nvPr/>
          </p:nvSpPr>
          <p:spPr bwMode="auto">
            <a:xfrm>
              <a:off x="3888" y="3936"/>
              <a:ext cx="1248" cy="240"/>
            </a:xfrm>
            <a:prstGeom prst="rect">
              <a:avLst/>
            </a:prstGeom>
            <a:noFill/>
            <a:ln w="9525">
              <a:noFill/>
              <a:miter lim="800000"/>
              <a:headEnd/>
              <a:tailEnd/>
            </a:ln>
          </p:spPr>
          <p:txBody>
            <a:bodyPr/>
            <a:lstStyle/>
            <a:p>
              <a:pPr eaLnBrk="0" hangingPunct="0"/>
              <a:r>
                <a:rPr lang="en-US" sz="1200" dirty="0" err="1">
                  <a:solidFill>
                    <a:srgbClr val="FFFF00"/>
                  </a:solidFill>
                  <a:latin typeface="Times New Roman" pitchFamily="18" charset="0"/>
                </a:rPr>
                <a:t>Corriente</a:t>
              </a:r>
              <a:r>
                <a:rPr lang="en-US" sz="1200" dirty="0">
                  <a:solidFill>
                    <a:srgbClr val="FFFF00"/>
                  </a:solidFill>
                  <a:latin typeface="Times New Roman" pitchFamily="18" charset="0"/>
                </a:rPr>
                <a:t> en </a:t>
              </a:r>
              <a:r>
                <a:rPr lang="en-US" sz="1200" dirty="0" err="1">
                  <a:solidFill>
                    <a:srgbClr val="FFFF00"/>
                  </a:solidFill>
                  <a:latin typeface="Times New Roman" pitchFamily="18" charset="0"/>
                </a:rPr>
                <a:t>multiplos</a:t>
              </a:r>
              <a:r>
                <a:rPr lang="en-US" sz="1200" dirty="0">
                  <a:solidFill>
                    <a:srgbClr val="FFFF00"/>
                  </a:solidFill>
                  <a:latin typeface="Times New Roman" pitchFamily="18" charset="0"/>
                </a:rPr>
                <a:t> de tap</a:t>
              </a:r>
              <a:endParaRPr lang="es-ES" sz="1200" dirty="0">
                <a:solidFill>
                  <a:srgbClr val="FFFF00"/>
                </a:solidFill>
                <a:latin typeface="Times New Roman" pitchFamily="18" charset="0"/>
              </a:endParaRPr>
            </a:p>
          </p:txBody>
        </p:sp>
        <p:sp>
          <p:nvSpPr>
            <p:cNvPr id="35864" name="Text Box 65"/>
            <p:cNvSpPr txBox="1">
              <a:spLocks noChangeArrowheads="1"/>
            </p:cNvSpPr>
            <p:nvPr/>
          </p:nvSpPr>
          <p:spPr bwMode="auto">
            <a:xfrm>
              <a:off x="3168" y="2592"/>
              <a:ext cx="432" cy="240"/>
            </a:xfrm>
            <a:prstGeom prst="rect">
              <a:avLst/>
            </a:prstGeom>
            <a:noFill/>
            <a:ln w="9525">
              <a:noFill/>
              <a:miter lim="800000"/>
              <a:headEnd/>
              <a:tailEnd/>
            </a:ln>
          </p:spPr>
          <p:txBody>
            <a:bodyPr/>
            <a:lstStyle/>
            <a:p>
              <a:pPr eaLnBrk="0" hangingPunct="0"/>
              <a:r>
                <a:rPr lang="en-US" sz="1200">
                  <a:solidFill>
                    <a:srgbClr val="FFFF00"/>
                  </a:solidFill>
                  <a:latin typeface="Times New Roman" pitchFamily="18" charset="0"/>
                </a:rPr>
                <a:t>Tiempo</a:t>
              </a:r>
              <a:endParaRPr lang="es-ES" sz="1200">
                <a:solidFill>
                  <a:srgbClr val="FFFF00"/>
                </a:solidFill>
                <a:latin typeface="Times New Roman" pitchFamily="18" charset="0"/>
              </a:endParaRPr>
            </a:p>
          </p:txBody>
        </p:sp>
        <p:sp>
          <p:nvSpPr>
            <p:cNvPr id="35865" name="Freeform 69"/>
            <p:cNvSpPr>
              <a:spLocks/>
            </p:cNvSpPr>
            <p:nvPr/>
          </p:nvSpPr>
          <p:spPr bwMode="auto">
            <a:xfrm>
              <a:off x="3696" y="2736"/>
              <a:ext cx="1328" cy="1016"/>
            </a:xfrm>
            <a:custGeom>
              <a:avLst/>
              <a:gdLst>
                <a:gd name="T0" fmla="*/ 1296 w 1328"/>
                <a:gd name="T1" fmla="*/ 1008 h 1016"/>
                <a:gd name="T2" fmla="*/ 1200 w 1328"/>
                <a:gd name="T3" fmla="*/ 1008 h 1016"/>
                <a:gd name="T4" fmla="*/ 528 w 1328"/>
                <a:gd name="T5" fmla="*/ 960 h 1016"/>
                <a:gd name="T6" fmla="*/ 240 w 1328"/>
                <a:gd name="T7" fmla="*/ 864 h 1016"/>
                <a:gd name="T8" fmla="*/ 96 w 1328"/>
                <a:gd name="T9" fmla="*/ 672 h 1016"/>
                <a:gd name="T10" fmla="*/ 48 w 1328"/>
                <a:gd name="T11" fmla="*/ 384 h 1016"/>
                <a:gd name="T12" fmla="*/ 0 w 1328"/>
                <a:gd name="T13" fmla="*/ 0 h 1016"/>
                <a:gd name="T14" fmla="*/ 0 60000 65536"/>
                <a:gd name="T15" fmla="*/ 0 60000 65536"/>
                <a:gd name="T16" fmla="*/ 0 60000 65536"/>
                <a:gd name="T17" fmla="*/ 0 60000 65536"/>
                <a:gd name="T18" fmla="*/ 0 60000 65536"/>
                <a:gd name="T19" fmla="*/ 0 60000 65536"/>
                <a:gd name="T20" fmla="*/ 0 60000 65536"/>
                <a:gd name="T21" fmla="*/ 0 w 1328"/>
                <a:gd name="T22" fmla="*/ 0 h 1016"/>
                <a:gd name="T23" fmla="*/ 1328 w 1328"/>
                <a:gd name="T24" fmla="*/ 1016 h 10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8" h="1016">
                  <a:moveTo>
                    <a:pt x="1296" y="1008"/>
                  </a:moveTo>
                  <a:cubicBezTo>
                    <a:pt x="1312" y="1012"/>
                    <a:pt x="1328" y="1016"/>
                    <a:pt x="1200" y="1008"/>
                  </a:cubicBezTo>
                  <a:cubicBezTo>
                    <a:pt x="1072" y="1000"/>
                    <a:pt x="688" y="984"/>
                    <a:pt x="528" y="960"/>
                  </a:cubicBezTo>
                  <a:cubicBezTo>
                    <a:pt x="368" y="936"/>
                    <a:pt x="312" y="912"/>
                    <a:pt x="240" y="864"/>
                  </a:cubicBezTo>
                  <a:cubicBezTo>
                    <a:pt x="168" y="816"/>
                    <a:pt x="128" y="752"/>
                    <a:pt x="96" y="672"/>
                  </a:cubicBezTo>
                  <a:cubicBezTo>
                    <a:pt x="64" y="592"/>
                    <a:pt x="64" y="496"/>
                    <a:pt x="48" y="384"/>
                  </a:cubicBezTo>
                  <a:cubicBezTo>
                    <a:pt x="32" y="272"/>
                    <a:pt x="16" y="136"/>
                    <a:pt x="0" y="0"/>
                  </a:cubicBezTo>
                </a:path>
              </a:pathLst>
            </a:custGeom>
            <a:noFill/>
            <a:ln w="19050">
              <a:solidFill>
                <a:schemeClr val="tx1"/>
              </a:solidFill>
              <a:round/>
              <a:headEnd/>
              <a:tailEnd/>
            </a:ln>
          </p:spPr>
          <p:txBody>
            <a:bodyPr wrap="none"/>
            <a:lstStyle/>
            <a:p>
              <a:endParaRPr lang="en-US"/>
            </a:p>
          </p:txBody>
        </p:sp>
        <p:sp>
          <p:nvSpPr>
            <p:cNvPr id="35866" name="Freeform 71"/>
            <p:cNvSpPr>
              <a:spLocks/>
            </p:cNvSpPr>
            <p:nvPr/>
          </p:nvSpPr>
          <p:spPr bwMode="auto">
            <a:xfrm>
              <a:off x="3696" y="2544"/>
              <a:ext cx="1728" cy="1152"/>
            </a:xfrm>
            <a:custGeom>
              <a:avLst/>
              <a:gdLst>
                <a:gd name="T0" fmla="*/ 1584 w 1584"/>
                <a:gd name="T1" fmla="*/ 960 h 960"/>
                <a:gd name="T2" fmla="*/ 1344 w 1584"/>
                <a:gd name="T3" fmla="*/ 912 h 960"/>
                <a:gd name="T4" fmla="*/ 816 w 1584"/>
                <a:gd name="T5" fmla="*/ 768 h 960"/>
                <a:gd name="T6" fmla="*/ 384 w 1584"/>
                <a:gd name="T7" fmla="*/ 528 h 960"/>
                <a:gd name="T8" fmla="*/ 96 w 1584"/>
                <a:gd name="T9" fmla="*/ 192 h 960"/>
                <a:gd name="T10" fmla="*/ 0 w 1584"/>
                <a:gd name="T11" fmla="*/ 0 h 960"/>
                <a:gd name="T12" fmla="*/ 0 60000 65536"/>
                <a:gd name="T13" fmla="*/ 0 60000 65536"/>
                <a:gd name="T14" fmla="*/ 0 60000 65536"/>
                <a:gd name="T15" fmla="*/ 0 60000 65536"/>
                <a:gd name="T16" fmla="*/ 0 60000 65536"/>
                <a:gd name="T17" fmla="*/ 0 60000 65536"/>
                <a:gd name="T18" fmla="*/ 0 w 1584"/>
                <a:gd name="T19" fmla="*/ 0 h 960"/>
                <a:gd name="T20" fmla="*/ 1584 w 1584"/>
                <a:gd name="T21" fmla="*/ 960 h 960"/>
              </a:gdLst>
              <a:ahLst/>
              <a:cxnLst>
                <a:cxn ang="T12">
                  <a:pos x="T0" y="T1"/>
                </a:cxn>
                <a:cxn ang="T13">
                  <a:pos x="T2" y="T3"/>
                </a:cxn>
                <a:cxn ang="T14">
                  <a:pos x="T4" y="T5"/>
                </a:cxn>
                <a:cxn ang="T15">
                  <a:pos x="T6" y="T7"/>
                </a:cxn>
                <a:cxn ang="T16">
                  <a:pos x="T8" y="T9"/>
                </a:cxn>
                <a:cxn ang="T17">
                  <a:pos x="T10" y="T11"/>
                </a:cxn>
              </a:cxnLst>
              <a:rect l="T18" t="T19" r="T20" b="T21"/>
              <a:pathLst>
                <a:path w="1584" h="960">
                  <a:moveTo>
                    <a:pt x="1584" y="960"/>
                  </a:moveTo>
                  <a:cubicBezTo>
                    <a:pt x="1528" y="952"/>
                    <a:pt x="1472" y="944"/>
                    <a:pt x="1344" y="912"/>
                  </a:cubicBezTo>
                  <a:cubicBezTo>
                    <a:pt x="1216" y="880"/>
                    <a:pt x="976" y="832"/>
                    <a:pt x="816" y="768"/>
                  </a:cubicBezTo>
                  <a:cubicBezTo>
                    <a:pt x="656" y="704"/>
                    <a:pt x="504" y="624"/>
                    <a:pt x="384" y="528"/>
                  </a:cubicBezTo>
                  <a:cubicBezTo>
                    <a:pt x="264" y="432"/>
                    <a:pt x="160" y="280"/>
                    <a:pt x="96" y="192"/>
                  </a:cubicBezTo>
                  <a:cubicBezTo>
                    <a:pt x="32" y="104"/>
                    <a:pt x="16" y="52"/>
                    <a:pt x="0" y="0"/>
                  </a:cubicBezTo>
                </a:path>
              </a:pathLst>
            </a:custGeom>
            <a:noFill/>
            <a:ln w="19050">
              <a:solidFill>
                <a:schemeClr val="tx1"/>
              </a:solidFill>
              <a:round/>
              <a:headEnd/>
              <a:tailEnd/>
            </a:ln>
          </p:spPr>
          <p:txBody>
            <a:bodyPr wrap="none"/>
            <a:lstStyle/>
            <a:p>
              <a:endParaRPr lang="en-US"/>
            </a:p>
          </p:txBody>
        </p:sp>
        <p:sp>
          <p:nvSpPr>
            <p:cNvPr id="35867" name="Line 72"/>
            <p:cNvSpPr>
              <a:spLocks noChangeShapeType="1"/>
            </p:cNvSpPr>
            <p:nvPr/>
          </p:nvSpPr>
          <p:spPr bwMode="auto">
            <a:xfrm>
              <a:off x="3696" y="2592"/>
              <a:ext cx="0" cy="1344"/>
            </a:xfrm>
            <a:prstGeom prst="line">
              <a:avLst/>
            </a:prstGeom>
            <a:noFill/>
            <a:ln w="9525">
              <a:solidFill>
                <a:srgbClr val="33CC33"/>
              </a:solidFill>
              <a:prstDash val="dash"/>
              <a:round/>
              <a:headEnd/>
              <a:tailEnd/>
            </a:ln>
          </p:spPr>
          <p:txBody>
            <a:bodyPr wrap="none"/>
            <a:lstStyle/>
            <a:p>
              <a:endParaRPr lang="en-US"/>
            </a:p>
          </p:txBody>
        </p:sp>
        <p:sp>
          <p:nvSpPr>
            <p:cNvPr id="35868" name="Text Box 73"/>
            <p:cNvSpPr txBox="1">
              <a:spLocks noChangeArrowheads="1"/>
            </p:cNvSpPr>
            <p:nvPr/>
          </p:nvSpPr>
          <p:spPr bwMode="auto">
            <a:xfrm>
              <a:off x="3504" y="3936"/>
              <a:ext cx="384" cy="192"/>
            </a:xfrm>
            <a:prstGeom prst="rect">
              <a:avLst/>
            </a:prstGeom>
            <a:noFill/>
            <a:ln w="9525">
              <a:noFill/>
              <a:miter lim="800000"/>
              <a:headEnd/>
              <a:tailEnd/>
            </a:ln>
          </p:spPr>
          <p:txBody>
            <a:bodyPr/>
            <a:lstStyle/>
            <a:p>
              <a:pPr eaLnBrk="0" hangingPunct="0"/>
              <a:r>
                <a:rPr lang="en-US" sz="1200" dirty="0" smtClean="0">
                  <a:solidFill>
                    <a:srgbClr val="FFFF00"/>
                  </a:solidFill>
                  <a:latin typeface="Times New Roman" pitchFamily="18" charset="0"/>
                </a:rPr>
                <a:t>Pick-up</a:t>
              </a:r>
              <a:endParaRPr lang="es-ES" sz="1200" dirty="0">
                <a:solidFill>
                  <a:srgbClr val="FFFF00"/>
                </a:solidFill>
                <a:latin typeface="Times New Roman" pitchFamily="18" charset="0"/>
              </a:endParaRPr>
            </a:p>
          </p:txBody>
        </p:sp>
      </p:grpSp>
      <p:sp>
        <p:nvSpPr>
          <p:cNvPr id="35850" name="Text Box 75"/>
          <p:cNvSpPr txBox="1">
            <a:spLocks noChangeArrowheads="1"/>
          </p:cNvSpPr>
          <p:nvPr/>
        </p:nvSpPr>
        <p:spPr bwMode="auto">
          <a:xfrm>
            <a:off x="457200" y="2971800"/>
            <a:ext cx="3276600" cy="381000"/>
          </a:xfrm>
          <a:prstGeom prst="rect">
            <a:avLst/>
          </a:prstGeom>
          <a:noFill/>
          <a:ln w="9525">
            <a:noFill/>
            <a:miter lim="800000"/>
            <a:headEnd/>
            <a:tailEnd/>
          </a:ln>
        </p:spPr>
        <p:txBody>
          <a:bodyPr/>
          <a:lstStyle/>
          <a:p>
            <a:pPr eaLnBrk="0" hangingPunct="0"/>
            <a:r>
              <a:rPr lang="en-US" sz="1800">
                <a:solidFill>
                  <a:srgbClr val="FFFF00"/>
                </a:solidFill>
              </a:rPr>
              <a:t>Caracteristicas</a:t>
            </a:r>
            <a:r>
              <a:rPr lang="es-ES" sz="1800">
                <a:solidFill>
                  <a:srgbClr val="FFFF00"/>
                </a:solidFill>
              </a:rPr>
              <a:t> de operación</a:t>
            </a:r>
          </a:p>
        </p:txBody>
      </p:sp>
      <p:sp>
        <p:nvSpPr>
          <p:cNvPr id="35851" name="Line 77"/>
          <p:cNvSpPr>
            <a:spLocks noChangeShapeType="1"/>
          </p:cNvSpPr>
          <p:nvPr/>
        </p:nvSpPr>
        <p:spPr bwMode="auto">
          <a:xfrm>
            <a:off x="2133600" y="4724400"/>
            <a:ext cx="2514600" cy="0"/>
          </a:xfrm>
          <a:prstGeom prst="line">
            <a:avLst/>
          </a:prstGeom>
          <a:noFill/>
          <a:ln w="19050">
            <a:solidFill>
              <a:schemeClr val="tx1"/>
            </a:solidFill>
            <a:round/>
            <a:headEnd/>
            <a:tailEnd/>
          </a:ln>
        </p:spPr>
        <p:txBody>
          <a:bodyPr wrap="none"/>
          <a:lstStyle/>
          <a:p>
            <a:endParaRPr lang="en-US"/>
          </a:p>
        </p:txBody>
      </p:sp>
      <p:grpSp>
        <p:nvGrpSpPr>
          <p:cNvPr id="35852" name="Group 84"/>
          <p:cNvGrpSpPr>
            <a:grpSpLocks/>
          </p:cNvGrpSpPr>
          <p:nvPr/>
        </p:nvGrpSpPr>
        <p:grpSpPr bwMode="auto">
          <a:xfrm>
            <a:off x="4419600" y="4191000"/>
            <a:ext cx="1677988" cy="457200"/>
            <a:chOff x="2784" y="2640"/>
            <a:chExt cx="1057" cy="288"/>
          </a:xfrm>
        </p:grpSpPr>
        <p:sp>
          <p:nvSpPr>
            <p:cNvPr id="35859" name="Text Box 80"/>
            <p:cNvSpPr txBox="1">
              <a:spLocks noChangeArrowheads="1"/>
            </p:cNvSpPr>
            <p:nvPr/>
          </p:nvSpPr>
          <p:spPr bwMode="auto">
            <a:xfrm>
              <a:off x="2976" y="2640"/>
              <a:ext cx="865" cy="192"/>
            </a:xfrm>
            <a:prstGeom prst="rect">
              <a:avLst/>
            </a:prstGeom>
            <a:noFill/>
            <a:ln w="9525">
              <a:noFill/>
              <a:miter lim="800000"/>
              <a:headEnd/>
              <a:tailEnd/>
            </a:ln>
          </p:spPr>
          <p:txBody>
            <a:bodyPr wrap="none">
              <a:spAutoFit/>
            </a:bodyPr>
            <a:lstStyle/>
            <a:p>
              <a:r>
                <a:rPr lang="en-US" sz="1400">
                  <a:latin typeface="Times New Roman" pitchFamily="18" charset="0"/>
                </a:rPr>
                <a:t>Tiempo definido</a:t>
              </a:r>
              <a:endParaRPr lang="es-ES" sz="1400">
                <a:latin typeface="Times New Roman" pitchFamily="18" charset="0"/>
              </a:endParaRPr>
            </a:p>
          </p:txBody>
        </p:sp>
        <p:sp>
          <p:nvSpPr>
            <p:cNvPr id="35860" name="Line 81"/>
            <p:cNvSpPr>
              <a:spLocks noChangeShapeType="1"/>
            </p:cNvSpPr>
            <p:nvPr/>
          </p:nvSpPr>
          <p:spPr bwMode="auto">
            <a:xfrm flipH="1">
              <a:off x="2784" y="2784"/>
              <a:ext cx="192" cy="144"/>
            </a:xfrm>
            <a:prstGeom prst="line">
              <a:avLst/>
            </a:prstGeom>
            <a:noFill/>
            <a:ln w="9525">
              <a:solidFill>
                <a:schemeClr val="tx1"/>
              </a:solidFill>
              <a:round/>
              <a:headEnd/>
              <a:tailEnd type="triangle" w="med" len="med"/>
            </a:ln>
          </p:spPr>
          <p:txBody>
            <a:bodyPr wrap="none"/>
            <a:lstStyle/>
            <a:p>
              <a:endParaRPr lang="en-US"/>
            </a:p>
          </p:txBody>
        </p:sp>
      </p:grpSp>
      <p:grpSp>
        <p:nvGrpSpPr>
          <p:cNvPr id="35853" name="Group 85"/>
          <p:cNvGrpSpPr>
            <a:grpSpLocks/>
          </p:cNvGrpSpPr>
          <p:nvPr/>
        </p:nvGrpSpPr>
        <p:grpSpPr bwMode="auto">
          <a:xfrm>
            <a:off x="3733800" y="4724400"/>
            <a:ext cx="2241550" cy="457200"/>
            <a:chOff x="2352" y="2976"/>
            <a:chExt cx="1412" cy="288"/>
          </a:xfrm>
        </p:grpSpPr>
        <p:sp>
          <p:nvSpPr>
            <p:cNvPr id="35857" name="Text Box 78"/>
            <p:cNvSpPr txBox="1">
              <a:spLocks noChangeArrowheads="1"/>
            </p:cNvSpPr>
            <p:nvPr/>
          </p:nvSpPr>
          <p:spPr bwMode="auto">
            <a:xfrm>
              <a:off x="3312" y="2976"/>
              <a:ext cx="452" cy="192"/>
            </a:xfrm>
            <a:prstGeom prst="rect">
              <a:avLst/>
            </a:prstGeom>
            <a:noFill/>
            <a:ln w="9525">
              <a:noFill/>
              <a:miter lim="800000"/>
              <a:headEnd/>
              <a:tailEnd/>
            </a:ln>
          </p:spPr>
          <p:txBody>
            <a:bodyPr wrap="none">
              <a:spAutoFit/>
            </a:bodyPr>
            <a:lstStyle/>
            <a:p>
              <a:r>
                <a:rPr lang="en-US" sz="1400">
                  <a:latin typeface="Times New Roman" pitchFamily="18" charset="0"/>
                </a:rPr>
                <a:t>Inverso</a:t>
              </a:r>
              <a:endParaRPr lang="es-ES" sz="1400">
                <a:latin typeface="Times New Roman" pitchFamily="18" charset="0"/>
              </a:endParaRPr>
            </a:p>
          </p:txBody>
        </p:sp>
        <p:sp>
          <p:nvSpPr>
            <p:cNvPr id="35858" name="Line 82"/>
            <p:cNvSpPr>
              <a:spLocks noChangeShapeType="1"/>
            </p:cNvSpPr>
            <p:nvPr/>
          </p:nvSpPr>
          <p:spPr bwMode="auto">
            <a:xfrm flipH="1">
              <a:off x="2352" y="3072"/>
              <a:ext cx="960" cy="192"/>
            </a:xfrm>
            <a:prstGeom prst="line">
              <a:avLst/>
            </a:prstGeom>
            <a:noFill/>
            <a:ln w="9525">
              <a:solidFill>
                <a:schemeClr val="tx1"/>
              </a:solidFill>
              <a:round/>
              <a:headEnd/>
              <a:tailEnd type="triangle" w="med" len="med"/>
            </a:ln>
          </p:spPr>
          <p:txBody>
            <a:bodyPr wrap="none"/>
            <a:lstStyle/>
            <a:p>
              <a:endParaRPr lang="en-US"/>
            </a:p>
          </p:txBody>
        </p:sp>
      </p:grpSp>
      <p:grpSp>
        <p:nvGrpSpPr>
          <p:cNvPr id="35854" name="Group 86"/>
          <p:cNvGrpSpPr>
            <a:grpSpLocks/>
          </p:cNvGrpSpPr>
          <p:nvPr/>
        </p:nvGrpSpPr>
        <p:grpSpPr bwMode="auto">
          <a:xfrm>
            <a:off x="3124200" y="5105400"/>
            <a:ext cx="4024313" cy="381000"/>
            <a:chOff x="1968" y="3216"/>
            <a:chExt cx="2535" cy="240"/>
          </a:xfrm>
        </p:grpSpPr>
        <p:sp>
          <p:nvSpPr>
            <p:cNvPr id="35855" name="Text Box 79"/>
            <p:cNvSpPr txBox="1">
              <a:spLocks noChangeArrowheads="1"/>
            </p:cNvSpPr>
            <p:nvPr/>
          </p:nvSpPr>
          <p:spPr bwMode="auto">
            <a:xfrm>
              <a:off x="3264" y="3216"/>
              <a:ext cx="1239" cy="192"/>
            </a:xfrm>
            <a:prstGeom prst="rect">
              <a:avLst/>
            </a:prstGeom>
            <a:noFill/>
            <a:ln w="9525">
              <a:noFill/>
              <a:miter lim="800000"/>
              <a:headEnd/>
              <a:tailEnd/>
            </a:ln>
          </p:spPr>
          <p:txBody>
            <a:bodyPr wrap="none">
              <a:spAutoFit/>
            </a:bodyPr>
            <a:lstStyle/>
            <a:p>
              <a:r>
                <a:rPr lang="en-US" sz="1400">
                  <a:latin typeface="Times New Roman" pitchFamily="18" charset="0"/>
                </a:rPr>
                <a:t>Extremadamente Inverso</a:t>
              </a:r>
              <a:endParaRPr lang="es-ES" sz="1400">
                <a:latin typeface="Times New Roman" pitchFamily="18" charset="0"/>
              </a:endParaRPr>
            </a:p>
          </p:txBody>
        </p:sp>
        <p:sp>
          <p:nvSpPr>
            <p:cNvPr id="35856" name="Line 83"/>
            <p:cNvSpPr>
              <a:spLocks noChangeShapeType="1"/>
            </p:cNvSpPr>
            <p:nvPr/>
          </p:nvSpPr>
          <p:spPr bwMode="auto">
            <a:xfrm flipH="1">
              <a:off x="1968" y="3312"/>
              <a:ext cx="1296" cy="144"/>
            </a:xfrm>
            <a:prstGeom prst="line">
              <a:avLst/>
            </a:prstGeom>
            <a:noFill/>
            <a:ln w="9525">
              <a:solidFill>
                <a:schemeClr val="tx1"/>
              </a:solidFill>
              <a:round/>
              <a:headEnd/>
              <a:tailEnd type="triangle" w="med" len="med"/>
            </a:ln>
          </p:spPr>
          <p:txBody>
            <a:bodyPr wrap="none"/>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additive="base">
                                        <p:cTn id="7" dur="500" fill="hold"/>
                                        <p:tgtEl>
                                          <p:spTgt spid="37891"/>
                                        </p:tgtEl>
                                        <p:attrNameLst>
                                          <p:attrName>ppt_x</p:attrName>
                                        </p:attrNameLst>
                                      </p:cBhvr>
                                      <p:tavLst>
                                        <p:tav tm="0">
                                          <p:val>
                                            <p:strVal val="0-#ppt_w/2"/>
                                          </p:val>
                                        </p:tav>
                                        <p:tav tm="100000">
                                          <p:val>
                                            <p:strVal val="#ppt_x"/>
                                          </p:val>
                                        </p:tav>
                                      </p:tavLst>
                                    </p:anim>
                                    <p:anim calcmode="lin" valueType="num">
                                      <p:cBhvr additive="base">
                                        <p:cTn id="8" dur="500" fill="hold"/>
                                        <p:tgtEl>
                                          <p:spTgt spid="378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4" name="Text Box 4"/>
          <p:cNvSpPr txBox="1">
            <a:spLocks noChangeArrowheads="1"/>
          </p:cNvSpPr>
          <p:nvPr/>
        </p:nvSpPr>
        <p:spPr bwMode="auto">
          <a:xfrm>
            <a:off x="179388" y="1557338"/>
            <a:ext cx="3276600" cy="396875"/>
          </a:xfrm>
          <a:prstGeom prst="rect">
            <a:avLst/>
          </a:prstGeom>
          <a:noFill/>
          <a:ln w="9525">
            <a:noFill/>
            <a:miter lim="800000"/>
            <a:headEnd/>
            <a:tailEnd/>
          </a:ln>
        </p:spPr>
        <p:txBody>
          <a:bodyPr>
            <a:spAutoFit/>
          </a:bodyPr>
          <a:lstStyle/>
          <a:p>
            <a:r>
              <a:rPr lang="en-US" sz="2000">
                <a:solidFill>
                  <a:srgbClr val="FF3300"/>
                </a:solidFill>
              </a:rPr>
              <a:t> SOBRECORRIENTE</a:t>
            </a:r>
            <a:endParaRPr lang="es-ES" sz="2000">
              <a:solidFill>
                <a:srgbClr val="FF3300"/>
              </a:solidFill>
            </a:endParaRPr>
          </a:p>
        </p:txBody>
      </p:sp>
      <p:pic>
        <p:nvPicPr>
          <p:cNvPr id="5" name="Picture 25" descr="4-7"/>
          <p:cNvPicPr>
            <a:picLocks noChangeAspect="1" noChangeArrowheads="1"/>
          </p:cNvPicPr>
          <p:nvPr/>
        </p:nvPicPr>
        <p:blipFill>
          <a:blip r:embed="rId3"/>
          <a:srcRect/>
          <a:stretch>
            <a:fillRect/>
          </a:stretch>
        </p:blipFill>
        <p:spPr bwMode="auto">
          <a:xfrm>
            <a:off x="4429125" y="1500188"/>
            <a:ext cx="4714875" cy="2357437"/>
          </a:xfrm>
          <a:prstGeom prst="rect">
            <a:avLst/>
          </a:prstGeom>
          <a:noFill/>
          <a:ln w="9525">
            <a:noFill/>
            <a:miter lim="800000"/>
            <a:headEnd/>
            <a:tailEnd/>
          </a:ln>
        </p:spPr>
      </p:pic>
      <p:graphicFrame>
        <p:nvGraphicFramePr>
          <p:cNvPr id="6" name="Object 6"/>
          <p:cNvGraphicFramePr>
            <a:graphicFrameLocks noChangeAspect="1"/>
          </p:cNvGraphicFramePr>
          <p:nvPr/>
        </p:nvGraphicFramePr>
        <p:xfrm>
          <a:off x="4429125" y="3929063"/>
          <a:ext cx="4714875" cy="2928937"/>
        </p:xfrm>
        <a:graphic>
          <a:graphicData uri="http://schemas.openxmlformats.org/presentationml/2006/ole">
            <mc:AlternateContent xmlns:mc="http://schemas.openxmlformats.org/markup-compatibility/2006">
              <mc:Choice xmlns:v="urn:schemas-microsoft-com:vml" Requires="v">
                <p:oleObj spid="_x0000_s35982" name="Imagen de mapa de bits" r:id="rId4" imgW="6428571" imgH="3381847" progId="PBrush">
                  <p:embed/>
                </p:oleObj>
              </mc:Choice>
              <mc:Fallback>
                <p:oleObj name="Imagen de mapa de bits" r:id="rId4" imgW="6428571" imgH="3381847" progId="PBrush">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9125" y="3929063"/>
                        <a:ext cx="4714875" cy="2928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 Box 8"/>
          <p:cNvSpPr txBox="1">
            <a:spLocks noChangeArrowheads="1"/>
          </p:cNvSpPr>
          <p:nvPr/>
        </p:nvSpPr>
        <p:spPr bwMode="auto">
          <a:xfrm>
            <a:off x="0" y="2071688"/>
            <a:ext cx="4286250" cy="3071812"/>
          </a:xfrm>
          <a:prstGeom prst="rect">
            <a:avLst/>
          </a:prstGeom>
          <a:noFill/>
          <a:ln w="9525">
            <a:noFill/>
            <a:miter lim="800000"/>
            <a:headEnd/>
            <a:tailEnd/>
          </a:ln>
        </p:spPr>
        <p:txBody>
          <a:bodyPr/>
          <a:lstStyle/>
          <a:p>
            <a:pPr>
              <a:spcAft>
                <a:spcPts val="1000"/>
              </a:spcAft>
            </a:pPr>
            <a:r>
              <a:rPr lang="en-GB" sz="1400">
                <a:latin typeface="Symbol" pitchFamily="18" charset="2"/>
                <a:sym typeface="Symbol" pitchFamily="18" charset="2"/>
              </a:rPr>
              <a:t></a:t>
            </a:r>
            <a:r>
              <a:rPr lang="en-GB" sz="1400" baseline="-25000">
                <a:latin typeface="Symbol" pitchFamily="18" charset="2"/>
              </a:rPr>
              <a:t>1</a:t>
            </a:r>
            <a:r>
              <a:rPr lang="en-GB" sz="1400">
                <a:latin typeface="Symbol" pitchFamily="18" charset="2"/>
              </a:rPr>
              <a:t> </a:t>
            </a:r>
            <a:r>
              <a:rPr lang="en-GB" sz="1400">
                <a:latin typeface="Calibri" pitchFamily="34" charset="0"/>
              </a:rPr>
              <a:t>= </a:t>
            </a:r>
            <a:r>
              <a:rPr lang="en-GB" sz="1400">
                <a:latin typeface="Symbol" pitchFamily="18" charset="2"/>
              </a:rPr>
              <a:t>F  </a:t>
            </a:r>
            <a:r>
              <a:rPr lang="en-GB" sz="1400">
                <a:latin typeface="Calibri" pitchFamily="34" charset="0"/>
              </a:rPr>
              <a:t>sen wt</a:t>
            </a:r>
          </a:p>
          <a:p>
            <a:pPr>
              <a:spcAft>
                <a:spcPts val="1000"/>
              </a:spcAft>
            </a:pPr>
            <a:r>
              <a:rPr lang="en-GB" sz="1400">
                <a:latin typeface="Symbol" pitchFamily="18" charset="2"/>
                <a:sym typeface="Symbol" pitchFamily="18" charset="2"/>
              </a:rPr>
              <a:t></a:t>
            </a:r>
            <a:r>
              <a:rPr lang="en-GB" sz="1400" baseline="-25000">
                <a:latin typeface="Symbol" pitchFamily="18" charset="2"/>
              </a:rPr>
              <a:t>2</a:t>
            </a:r>
            <a:r>
              <a:rPr lang="en-GB" sz="1400">
                <a:latin typeface="Calibri" pitchFamily="34" charset="0"/>
              </a:rPr>
              <a:t> = </a:t>
            </a:r>
            <a:r>
              <a:rPr lang="en-GB" sz="1400">
                <a:latin typeface="Symbol" pitchFamily="18" charset="2"/>
              </a:rPr>
              <a:t>F </a:t>
            </a:r>
            <a:r>
              <a:rPr lang="en-GB" sz="1400">
                <a:latin typeface="Calibri" pitchFamily="34" charset="0"/>
              </a:rPr>
              <a:t> sen (wt +</a:t>
            </a:r>
            <a:r>
              <a:rPr lang="en-GB" sz="1400">
                <a:latin typeface="Symbol" pitchFamily="18" charset="2"/>
              </a:rPr>
              <a:t>q</a:t>
            </a:r>
            <a:r>
              <a:rPr lang="en-GB" sz="1400">
                <a:latin typeface="Calibri" pitchFamily="34" charset="0"/>
              </a:rPr>
              <a:t>)</a:t>
            </a:r>
          </a:p>
          <a:p>
            <a:pPr>
              <a:spcAft>
                <a:spcPts val="1000"/>
              </a:spcAft>
            </a:pPr>
            <a:r>
              <a:rPr lang="en-GB" sz="1400">
                <a:latin typeface="Calibri" pitchFamily="34" charset="0"/>
              </a:rPr>
              <a:t>i</a:t>
            </a:r>
            <a:r>
              <a:rPr lang="en-GB" sz="1400">
                <a:latin typeface="Symbol" pitchFamily="18" charset="2"/>
              </a:rPr>
              <a:t> </a:t>
            </a:r>
            <a:r>
              <a:rPr lang="en-GB" sz="1400">
                <a:latin typeface="Symbol" pitchFamily="18" charset="2"/>
                <a:sym typeface="Symbol" pitchFamily="18" charset="2"/>
              </a:rPr>
              <a:t></a:t>
            </a:r>
            <a:r>
              <a:rPr lang="en-GB" sz="1400" baseline="-25000">
                <a:latin typeface="Symbol" pitchFamily="18" charset="2"/>
              </a:rPr>
              <a:t>1</a:t>
            </a:r>
            <a:r>
              <a:rPr lang="en-GB" sz="1400">
                <a:latin typeface="Symbol" pitchFamily="18" charset="2"/>
              </a:rPr>
              <a:t> </a:t>
            </a:r>
            <a:r>
              <a:rPr lang="en-GB" sz="1400">
                <a:latin typeface="Symbol" pitchFamily="18" charset="2"/>
                <a:sym typeface="Symbol" pitchFamily="18" charset="2"/>
              </a:rPr>
              <a:t></a:t>
            </a:r>
            <a:r>
              <a:rPr lang="en-GB" sz="1400">
                <a:latin typeface="Symbol" pitchFamily="18" charset="2"/>
              </a:rPr>
              <a:t>  </a:t>
            </a:r>
            <a:r>
              <a:rPr lang="en-GB" sz="1400" u="sng">
                <a:latin typeface="Calibri" pitchFamily="34" charset="0"/>
              </a:rPr>
              <a:t>d</a:t>
            </a:r>
            <a:r>
              <a:rPr lang="en-GB" sz="1400" u="sng">
                <a:latin typeface="Symbol" pitchFamily="18" charset="2"/>
              </a:rPr>
              <a:t> q</a:t>
            </a:r>
            <a:r>
              <a:rPr lang="en-GB" sz="1400" u="sng" baseline="-25000">
                <a:latin typeface="Symbol" pitchFamily="18" charset="2"/>
              </a:rPr>
              <a:t>1</a:t>
            </a:r>
            <a:r>
              <a:rPr lang="en-GB" sz="1400">
                <a:latin typeface="Symbol" pitchFamily="18" charset="2"/>
              </a:rPr>
              <a:t>  </a:t>
            </a:r>
            <a:r>
              <a:rPr lang="en-GB" sz="1400">
                <a:latin typeface="Symbol" pitchFamily="18" charset="2"/>
                <a:sym typeface="Symbol" pitchFamily="18" charset="2"/>
              </a:rPr>
              <a:t></a:t>
            </a:r>
            <a:r>
              <a:rPr lang="en-GB" sz="1400">
                <a:latin typeface="Symbol" pitchFamily="18" charset="2"/>
              </a:rPr>
              <a:t>  F </a:t>
            </a:r>
            <a:r>
              <a:rPr lang="en-GB" sz="1400">
                <a:latin typeface="Calibri" pitchFamily="34" charset="0"/>
              </a:rPr>
              <a:t>cos wt</a:t>
            </a:r>
          </a:p>
          <a:p>
            <a:pPr>
              <a:spcAft>
                <a:spcPts val="1000"/>
              </a:spcAft>
            </a:pPr>
            <a:r>
              <a:rPr lang="en-GB" sz="1400">
                <a:latin typeface="Calibri" pitchFamily="34" charset="0"/>
              </a:rPr>
              <a:t>            dt</a:t>
            </a:r>
          </a:p>
          <a:p>
            <a:pPr>
              <a:spcAft>
                <a:spcPts val="1000"/>
              </a:spcAft>
            </a:pPr>
            <a:r>
              <a:rPr lang="en-GB" sz="1400">
                <a:latin typeface="Calibri" pitchFamily="34" charset="0"/>
              </a:rPr>
              <a:t>i</a:t>
            </a:r>
            <a:r>
              <a:rPr lang="en-GB" sz="1400">
                <a:latin typeface="Symbol" pitchFamily="18" charset="2"/>
              </a:rPr>
              <a:t> </a:t>
            </a:r>
            <a:r>
              <a:rPr lang="en-GB" sz="1400">
                <a:latin typeface="Symbol" pitchFamily="18" charset="2"/>
                <a:sym typeface="Symbol" pitchFamily="18" charset="2"/>
              </a:rPr>
              <a:t></a:t>
            </a:r>
            <a:r>
              <a:rPr lang="en-GB" sz="1400" baseline="-25000">
                <a:latin typeface="Symbol" pitchFamily="18" charset="2"/>
              </a:rPr>
              <a:t>2</a:t>
            </a:r>
            <a:r>
              <a:rPr lang="en-GB" sz="1400">
                <a:latin typeface="Symbol" pitchFamily="18" charset="2"/>
              </a:rPr>
              <a:t> </a:t>
            </a:r>
            <a:r>
              <a:rPr lang="en-GB" sz="1400">
                <a:latin typeface="Symbol" pitchFamily="18" charset="2"/>
                <a:sym typeface="Symbol" pitchFamily="18" charset="2"/>
              </a:rPr>
              <a:t></a:t>
            </a:r>
            <a:r>
              <a:rPr lang="en-GB" sz="1400">
                <a:latin typeface="Symbol" pitchFamily="18" charset="2"/>
              </a:rPr>
              <a:t>  </a:t>
            </a:r>
            <a:r>
              <a:rPr lang="en-GB" sz="1400" u="sng">
                <a:latin typeface="Calibri" pitchFamily="34" charset="0"/>
              </a:rPr>
              <a:t>d</a:t>
            </a:r>
            <a:r>
              <a:rPr lang="en-GB" sz="1400" u="sng">
                <a:latin typeface="Symbol" pitchFamily="18" charset="2"/>
              </a:rPr>
              <a:t> </a:t>
            </a:r>
            <a:r>
              <a:rPr lang="en-GB" sz="1400" u="sng">
                <a:latin typeface="Symbol" pitchFamily="18" charset="2"/>
                <a:sym typeface="Symbol" pitchFamily="18" charset="2"/>
              </a:rPr>
              <a:t></a:t>
            </a:r>
            <a:r>
              <a:rPr lang="en-GB" sz="1400" u="sng" baseline="-25000">
                <a:latin typeface="Symbol" pitchFamily="18" charset="2"/>
              </a:rPr>
              <a:t>2</a:t>
            </a:r>
            <a:r>
              <a:rPr lang="en-GB" sz="1400">
                <a:latin typeface="Symbol" pitchFamily="18" charset="2"/>
              </a:rPr>
              <a:t>  </a:t>
            </a:r>
            <a:r>
              <a:rPr lang="en-GB" sz="1400">
                <a:latin typeface="Symbol" pitchFamily="18" charset="2"/>
                <a:sym typeface="Symbol" pitchFamily="18" charset="2"/>
              </a:rPr>
              <a:t></a:t>
            </a:r>
            <a:r>
              <a:rPr lang="en-GB" sz="1400">
                <a:latin typeface="Symbol" pitchFamily="18" charset="2"/>
              </a:rPr>
              <a:t>  F </a:t>
            </a:r>
            <a:r>
              <a:rPr lang="en-GB" sz="1400">
                <a:latin typeface="Calibri" pitchFamily="34" charset="0"/>
              </a:rPr>
              <a:t>cos (wt + </a:t>
            </a:r>
            <a:r>
              <a:rPr lang="en-GB" sz="1400">
                <a:latin typeface="Symbol" pitchFamily="18" charset="2"/>
              </a:rPr>
              <a:t>q</a:t>
            </a:r>
            <a:r>
              <a:rPr lang="en-GB" sz="1400">
                <a:latin typeface="Calibri" pitchFamily="34" charset="0"/>
              </a:rPr>
              <a:t>)</a:t>
            </a:r>
          </a:p>
          <a:p>
            <a:pPr>
              <a:spcAft>
                <a:spcPts val="1000"/>
              </a:spcAft>
            </a:pPr>
            <a:r>
              <a:rPr lang="en-GB" sz="1400">
                <a:latin typeface="Calibri" pitchFamily="34" charset="0"/>
              </a:rPr>
              <a:t>            dt</a:t>
            </a:r>
          </a:p>
          <a:p>
            <a:pPr>
              <a:spcAft>
                <a:spcPts val="1000"/>
              </a:spcAft>
            </a:pPr>
            <a:r>
              <a:rPr lang="en-GB" sz="1400">
                <a:latin typeface="Calibri" pitchFamily="34" charset="0"/>
              </a:rPr>
              <a:t>F = ( F</a:t>
            </a:r>
            <a:r>
              <a:rPr lang="en-GB" sz="1400" baseline="-25000">
                <a:latin typeface="Calibri" pitchFamily="34" charset="0"/>
              </a:rPr>
              <a:t>2</a:t>
            </a:r>
            <a:r>
              <a:rPr lang="en-GB" sz="1400">
                <a:latin typeface="Calibri" pitchFamily="34" charset="0"/>
              </a:rPr>
              <a:t> – F</a:t>
            </a:r>
            <a:r>
              <a:rPr lang="en-GB" sz="1400" baseline="-25000">
                <a:latin typeface="Calibri" pitchFamily="34" charset="0"/>
              </a:rPr>
              <a:t>1</a:t>
            </a:r>
            <a:r>
              <a:rPr lang="en-GB" sz="1400">
                <a:latin typeface="Calibri" pitchFamily="34" charset="0"/>
              </a:rPr>
              <a:t> ) </a:t>
            </a:r>
            <a:r>
              <a:rPr lang="en-GB" sz="1400">
                <a:latin typeface="Symbol" pitchFamily="18" charset="2"/>
              </a:rPr>
              <a:t>  </a:t>
            </a:r>
            <a:r>
              <a:rPr lang="en-GB" sz="1400">
                <a:latin typeface="Symbol" pitchFamily="18" charset="2"/>
                <a:sym typeface="Symbol" pitchFamily="18" charset="2"/>
              </a:rPr>
              <a:t></a:t>
            </a:r>
            <a:r>
              <a:rPr lang="en-GB" sz="1400">
                <a:latin typeface="Symbol" pitchFamily="18" charset="2"/>
              </a:rPr>
              <a:t>  (</a:t>
            </a:r>
            <a:r>
              <a:rPr lang="en-GB" sz="1400">
                <a:latin typeface="Symbol" pitchFamily="18" charset="2"/>
                <a:sym typeface="Symbol" pitchFamily="18" charset="2"/>
              </a:rPr>
              <a:t></a:t>
            </a:r>
            <a:r>
              <a:rPr lang="en-GB" sz="1400" baseline="-25000">
                <a:latin typeface="Symbol" pitchFamily="18" charset="2"/>
              </a:rPr>
              <a:t>2</a:t>
            </a:r>
            <a:r>
              <a:rPr lang="en-GB" sz="1400">
                <a:latin typeface="Symbol" pitchFamily="18" charset="2"/>
              </a:rPr>
              <a:t> </a:t>
            </a:r>
            <a:r>
              <a:rPr lang="en-GB" sz="1400">
                <a:latin typeface="Calibri" pitchFamily="34" charset="0"/>
              </a:rPr>
              <a:t>i </a:t>
            </a:r>
            <a:r>
              <a:rPr lang="en-GB" sz="1400">
                <a:latin typeface="Symbol" pitchFamily="18" charset="2"/>
                <a:sym typeface="Symbol" pitchFamily="18" charset="2"/>
              </a:rPr>
              <a:t></a:t>
            </a:r>
            <a:r>
              <a:rPr lang="en-GB" sz="1400" baseline="-25000">
                <a:latin typeface="Symbol" pitchFamily="18" charset="2"/>
              </a:rPr>
              <a:t>1</a:t>
            </a:r>
            <a:r>
              <a:rPr lang="en-GB" sz="1400">
                <a:latin typeface="Calibri" pitchFamily="34" charset="0"/>
              </a:rPr>
              <a:t>  -  </a:t>
            </a:r>
            <a:r>
              <a:rPr lang="en-GB" sz="1400">
                <a:latin typeface="Symbol" pitchFamily="18" charset="2"/>
                <a:sym typeface="Symbol" pitchFamily="18" charset="2"/>
              </a:rPr>
              <a:t></a:t>
            </a:r>
            <a:r>
              <a:rPr lang="en-GB" sz="1400" baseline="-25000">
                <a:latin typeface="Symbol" pitchFamily="18" charset="2"/>
              </a:rPr>
              <a:t>1</a:t>
            </a:r>
            <a:r>
              <a:rPr lang="en-GB" sz="1400">
                <a:latin typeface="Symbol" pitchFamily="18" charset="2"/>
              </a:rPr>
              <a:t> </a:t>
            </a:r>
            <a:r>
              <a:rPr lang="en-GB" sz="1400">
                <a:latin typeface="Calibri" pitchFamily="34" charset="0"/>
              </a:rPr>
              <a:t>i </a:t>
            </a:r>
            <a:r>
              <a:rPr lang="en-GB" sz="1400">
                <a:latin typeface="Symbol" pitchFamily="18" charset="2"/>
                <a:sym typeface="Symbol" pitchFamily="18" charset="2"/>
              </a:rPr>
              <a:t></a:t>
            </a:r>
            <a:r>
              <a:rPr lang="en-GB" sz="1400" baseline="-25000">
                <a:latin typeface="Symbol" pitchFamily="18" charset="2"/>
              </a:rPr>
              <a:t>2</a:t>
            </a:r>
            <a:r>
              <a:rPr lang="en-GB" sz="1400">
                <a:latin typeface="Calibri" pitchFamily="34" charset="0"/>
              </a:rPr>
              <a:t>) </a:t>
            </a:r>
          </a:p>
          <a:p>
            <a:pPr>
              <a:spcAft>
                <a:spcPts val="1000"/>
              </a:spcAft>
            </a:pPr>
            <a:r>
              <a:rPr lang="en-GB" sz="1400">
                <a:latin typeface="Calibri" pitchFamily="34" charset="0"/>
              </a:rPr>
              <a:t>F </a:t>
            </a:r>
            <a:r>
              <a:rPr lang="en-GB" sz="1400">
                <a:latin typeface="Symbol" pitchFamily="18" charset="2"/>
                <a:sym typeface="Symbol" pitchFamily="18" charset="2"/>
              </a:rPr>
              <a:t></a:t>
            </a:r>
            <a:r>
              <a:rPr lang="en-GB" sz="1400">
                <a:latin typeface="Calibri" pitchFamily="34" charset="0"/>
              </a:rPr>
              <a:t> </a:t>
            </a:r>
            <a:r>
              <a:rPr lang="en-GB" sz="1400">
                <a:latin typeface="Symbol" pitchFamily="18" charset="2"/>
              </a:rPr>
              <a:t>F</a:t>
            </a:r>
            <a:r>
              <a:rPr lang="en-GB" sz="1400" baseline="-25000">
                <a:latin typeface="Symbol" pitchFamily="18" charset="2"/>
              </a:rPr>
              <a:t>1</a:t>
            </a:r>
            <a:r>
              <a:rPr lang="en-GB" sz="1400">
                <a:latin typeface="Calibri" pitchFamily="34" charset="0"/>
              </a:rPr>
              <a:t> </a:t>
            </a:r>
            <a:r>
              <a:rPr lang="en-GB" sz="1400">
                <a:latin typeface="Symbol" pitchFamily="18" charset="2"/>
              </a:rPr>
              <a:t>  F</a:t>
            </a:r>
            <a:r>
              <a:rPr lang="en-GB" sz="1400" baseline="-25000">
                <a:latin typeface="Symbol" pitchFamily="18" charset="2"/>
              </a:rPr>
              <a:t>2</a:t>
            </a:r>
            <a:r>
              <a:rPr lang="en-GB" sz="1400">
                <a:latin typeface="Symbol" pitchFamily="18" charset="2"/>
              </a:rPr>
              <a:t>    </a:t>
            </a:r>
            <a:r>
              <a:rPr lang="en-GB" sz="1400">
                <a:latin typeface="Calibri" pitchFamily="34" charset="0"/>
              </a:rPr>
              <a:t>sen (wt + </a:t>
            </a:r>
            <a:r>
              <a:rPr lang="en-GB" sz="1400">
                <a:latin typeface="Symbol" pitchFamily="18" charset="2"/>
              </a:rPr>
              <a:t>q</a:t>
            </a:r>
            <a:r>
              <a:rPr lang="en-GB" sz="1400">
                <a:latin typeface="Calibri" pitchFamily="34" charset="0"/>
              </a:rPr>
              <a:t>) cos wt - sen wt cos ( wt + </a:t>
            </a:r>
            <a:r>
              <a:rPr lang="en-GB" sz="1400">
                <a:latin typeface="Symbol" pitchFamily="18" charset="2"/>
              </a:rPr>
              <a:t>q</a:t>
            </a:r>
            <a:r>
              <a:rPr lang="en-GB" sz="1400">
                <a:latin typeface="Calibri" pitchFamily="34" charset="0"/>
              </a:rPr>
              <a:t>)</a:t>
            </a:r>
          </a:p>
          <a:p>
            <a:pPr>
              <a:spcAft>
                <a:spcPts val="1000"/>
              </a:spcAft>
            </a:pPr>
            <a:r>
              <a:rPr lang="en-GB" sz="1800" b="1">
                <a:latin typeface="Calibri" pitchFamily="34" charset="0"/>
              </a:rPr>
              <a:t>F </a:t>
            </a:r>
            <a:r>
              <a:rPr lang="en-GB" sz="1800" b="1">
                <a:latin typeface="Symbol" pitchFamily="18" charset="2"/>
                <a:sym typeface="Symbol" pitchFamily="18" charset="2"/>
              </a:rPr>
              <a:t></a:t>
            </a:r>
            <a:r>
              <a:rPr lang="en-GB" sz="1800" b="1">
                <a:latin typeface="Symbol" pitchFamily="18" charset="2"/>
              </a:rPr>
              <a:t> </a:t>
            </a:r>
            <a:r>
              <a:rPr lang="en-GB" sz="1800" b="1">
                <a:latin typeface="Calibri" pitchFamily="34" charset="0"/>
              </a:rPr>
              <a:t> </a:t>
            </a:r>
            <a:r>
              <a:rPr lang="en-GB" sz="1800" b="1">
                <a:latin typeface="Symbol" pitchFamily="18" charset="2"/>
              </a:rPr>
              <a:t>F</a:t>
            </a:r>
            <a:r>
              <a:rPr lang="en-GB" sz="1800" b="1" baseline="-25000">
                <a:latin typeface="Symbol" pitchFamily="18" charset="2"/>
              </a:rPr>
              <a:t>1</a:t>
            </a:r>
            <a:r>
              <a:rPr lang="en-GB" sz="1800" b="1">
                <a:latin typeface="Calibri" pitchFamily="34" charset="0"/>
              </a:rPr>
              <a:t> </a:t>
            </a:r>
            <a:r>
              <a:rPr lang="en-GB" sz="1800" b="1">
                <a:latin typeface="Symbol" pitchFamily="18" charset="2"/>
              </a:rPr>
              <a:t>  F</a:t>
            </a:r>
            <a:r>
              <a:rPr lang="en-GB" sz="1800" b="1" baseline="-25000">
                <a:latin typeface="Symbol" pitchFamily="18" charset="2"/>
              </a:rPr>
              <a:t>2 </a:t>
            </a:r>
            <a:r>
              <a:rPr lang="en-GB" sz="1800" b="1">
                <a:latin typeface="Symbol" pitchFamily="18" charset="2"/>
              </a:rPr>
              <a:t>   </a:t>
            </a:r>
            <a:r>
              <a:rPr lang="en-GB" sz="1800" b="1">
                <a:latin typeface="Calibri" pitchFamily="34" charset="0"/>
              </a:rPr>
              <a:t>sen </a:t>
            </a:r>
            <a:r>
              <a:rPr lang="en-GB" sz="1800" b="1">
                <a:latin typeface="Symbol" pitchFamily="18" charset="2"/>
              </a:rPr>
              <a:t>q</a:t>
            </a:r>
            <a:endParaRPr lang="en-GB" sz="1800" b="1"/>
          </a:p>
          <a:p>
            <a:endParaRPr lang="es-ES"/>
          </a:p>
        </p:txBody>
      </p:sp>
      <p:sp>
        <p:nvSpPr>
          <p:cNvPr id="8"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762000" y="381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2467" name="Rectangle 3"/>
          <p:cNvSpPr>
            <a:spLocks noChangeArrowheads="1"/>
          </p:cNvSpPr>
          <p:nvPr/>
        </p:nvSpPr>
        <p:spPr bwMode="auto">
          <a:xfrm>
            <a:off x="1600200" y="6096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59396" name="Text Box 4"/>
          <p:cNvSpPr txBox="1">
            <a:spLocks noChangeArrowheads="1"/>
          </p:cNvSpPr>
          <p:nvPr/>
        </p:nvSpPr>
        <p:spPr bwMode="auto">
          <a:xfrm>
            <a:off x="457200" y="1066800"/>
            <a:ext cx="5195888" cy="457200"/>
          </a:xfrm>
          <a:prstGeom prst="rect">
            <a:avLst/>
          </a:prstGeom>
          <a:noFill/>
          <a:ln w="9525">
            <a:noFill/>
            <a:miter lim="800000"/>
            <a:headEnd/>
            <a:tailEnd/>
          </a:ln>
        </p:spPr>
        <p:txBody>
          <a:bodyPr wrap="none">
            <a:spAutoFit/>
          </a:bodyPr>
          <a:lstStyle/>
          <a:p>
            <a:r>
              <a:rPr lang="es-ES_tradnl"/>
              <a:t>PRINCIPIO DE SOBRECORRIENTE</a:t>
            </a:r>
          </a:p>
        </p:txBody>
      </p:sp>
      <p:grpSp>
        <p:nvGrpSpPr>
          <p:cNvPr id="59397" name="Group 56"/>
          <p:cNvGrpSpPr>
            <a:grpSpLocks/>
          </p:cNvGrpSpPr>
          <p:nvPr/>
        </p:nvGrpSpPr>
        <p:grpSpPr bwMode="auto">
          <a:xfrm>
            <a:off x="0" y="1600200"/>
            <a:ext cx="6324600" cy="1143000"/>
            <a:chOff x="288" y="1008"/>
            <a:chExt cx="3984" cy="720"/>
          </a:xfrm>
        </p:grpSpPr>
        <p:sp>
          <p:nvSpPr>
            <p:cNvPr id="59434" name="Line 6"/>
            <p:cNvSpPr>
              <a:spLocks noChangeShapeType="1"/>
            </p:cNvSpPr>
            <p:nvPr/>
          </p:nvSpPr>
          <p:spPr bwMode="auto">
            <a:xfrm>
              <a:off x="864" y="1008"/>
              <a:ext cx="0" cy="720"/>
            </a:xfrm>
            <a:prstGeom prst="line">
              <a:avLst/>
            </a:prstGeom>
            <a:noFill/>
            <a:ln w="38100">
              <a:solidFill>
                <a:srgbClr val="FF3300"/>
              </a:solidFill>
              <a:round/>
              <a:headEnd/>
              <a:tailEnd/>
            </a:ln>
          </p:spPr>
          <p:txBody>
            <a:bodyPr wrap="none" anchor="ctr"/>
            <a:lstStyle/>
            <a:p>
              <a:endParaRPr lang="en-US"/>
            </a:p>
          </p:txBody>
        </p:sp>
        <p:sp>
          <p:nvSpPr>
            <p:cNvPr id="59435" name="AutoShape 8"/>
            <p:cNvSpPr>
              <a:spLocks noChangeArrowheads="1"/>
            </p:cNvSpPr>
            <p:nvPr/>
          </p:nvSpPr>
          <p:spPr bwMode="auto">
            <a:xfrm>
              <a:off x="288" y="1104"/>
              <a:ext cx="336" cy="480"/>
            </a:xfrm>
            <a:prstGeom prst="flowChartConnector">
              <a:avLst/>
            </a:prstGeom>
            <a:solidFill>
              <a:schemeClr val="accent1"/>
            </a:solidFill>
            <a:ln w="9525">
              <a:solidFill>
                <a:schemeClr val="tx1"/>
              </a:solidFill>
              <a:round/>
              <a:headEnd/>
              <a:tailEnd/>
            </a:ln>
          </p:spPr>
          <p:txBody>
            <a:bodyPr wrap="none" anchor="ctr"/>
            <a:lstStyle/>
            <a:p>
              <a:endParaRPr lang="en-US"/>
            </a:p>
          </p:txBody>
        </p:sp>
        <p:sp>
          <p:nvSpPr>
            <p:cNvPr id="59436" name="Line 9"/>
            <p:cNvSpPr>
              <a:spLocks noChangeShapeType="1"/>
            </p:cNvSpPr>
            <p:nvPr/>
          </p:nvSpPr>
          <p:spPr bwMode="auto">
            <a:xfrm>
              <a:off x="624" y="1344"/>
              <a:ext cx="240" cy="0"/>
            </a:xfrm>
            <a:prstGeom prst="line">
              <a:avLst/>
            </a:prstGeom>
            <a:noFill/>
            <a:ln w="9525">
              <a:solidFill>
                <a:schemeClr val="tx1"/>
              </a:solidFill>
              <a:round/>
              <a:headEnd/>
              <a:tailEnd/>
            </a:ln>
          </p:spPr>
          <p:txBody>
            <a:bodyPr wrap="none" anchor="ctr"/>
            <a:lstStyle/>
            <a:p>
              <a:endParaRPr lang="en-US"/>
            </a:p>
          </p:txBody>
        </p:sp>
        <p:sp>
          <p:nvSpPr>
            <p:cNvPr id="59437" name="Line 10"/>
            <p:cNvSpPr>
              <a:spLocks noChangeShapeType="1"/>
            </p:cNvSpPr>
            <p:nvPr/>
          </p:nvSpPr>
          <p:spPr bwMode="auto">
            <a:xfrm>
              <a:off x="768" y="1344"/>
              <a:ext cx="3504" cy="0"/>
            </a:xfrm>
            <a:prstGeom prst="line">
              <a:avLst/>
            </a:prstGeom>
            <a:noFill/>
            <a:ln w="9525">
              <a:solidFill>
                <a:schemeClr val="tx1"/>
              </a:solidFill>
              <a:round/>
              <a:headEnd/>
              <a:tailEnd/>
            </a:ln>
          </p:spPr>
          <p:txBody>
            <a:bodyPr wrap="none" anchor="ctr"/>
            <a:lstStyle/>
            <a:p>
              <a:endParaRPr lang="en-US"/>
            </a:p>
          </p:txBody>
        </p:sp>
        <p:sp>
          <p:nvSpPr>
            <p:cNvPr id="59438" name="Line 11"/>
            <p:cNvSpPr>
              <a:spLocks noChangeShapeType="1"/>
            </p:cNvSpPr>
            <p:nvPr/>
          </p:nvSpPr>
          <p:spPr bwMode="auto">
            <a:xfrm>
              <a:off x="2592" y="1056"/>
              <a:ext cx="0" cy="576"/>
            </a:xfrm>
            <a:prstGeom prst="line">
              <a:avLst/>
            </a:prstGeom>
            <a:noFill/>
            <a:ln w="38100">
              <a:solidFill>
                <a:srgbClr val="009900"/>
              </a:solidFill>
              <a:round/>
              <a:headEnd/>
              <a:tailEnd/>
            </a:ln>
          </p:spPr>
          <p:txBody>
            <a:bodyPr wrap="none" anchor="ctr"/>
            <a:lstStyle/>
            <a:p>
              <a:endParaRPr lang="en-US"/>
            </a:p>
          </p:txBody>
        </p:sp>
        <p:sp>
          <p:nvSpPr>
            <p:cNvPr id="59439" name="Rectangle 14"/>
            <p:cNvSpPr>
              <a:spLocks noChangeArrowheads="1"/>
            </p:cNvSpPr>
            <p:nvPr/>
          </p:nvSpPr>
          <p:spPr bwMode="auto">
            <a:xfrm>
              <a:off x="1008" y="1200"/>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9440" name="Rectangle 15"/>
            <p:cNvSpPr>
              <a:spLocks noChangeArrowheads="1"/>
            </p:cNvSpPr>
            <p:nvPr/>
          </p:nvSpPr>
          <p:spPr bwMode="auto">
            <a:xfrm>
              <a:off x="2736" y="1200"/>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9441" name="Line 16"/>
            <p:cNvSpPr>
              <a:spLocks noChangeShapeType="1"/>
            </p:cNvSpPr>
            <p:nvPr/>
          </p:nvSpPr>
          <p:spPr bwMode="auto">
            <a:xfrm>
              <a:off x="4272" y="1104"/>
              <a:ext cx="0" cy="480"/>
            </a:xfrm>
            <a:prstGeom prst="line">
              <a:avLst/>
            </a:prstGeom>
            <a:noFill/>
            <a:ln w="9525">
              <a:solidFill>
                <a:schemeClr val="tx1"/>
              </a:solidFill>
              <a:round/>
              <a:headEnd/>
              <a:tailEnd/>
            </a:ln>
          </p:spPr>
          <p:txBody>
            <a:bodyPr wrap="none" anchor="ctr"/>
            <a:lstStyle/>
            <a:p>
              <a:endParaRPr lang="en-US"/>
            </a:p>
          </p:txBody>
        </p:sp>
      </p:grpSp>
      <p:grpSp>
        <p:nvGrpSpPr>
          <p:cNvPr id="59398" name="Group 53"/>
          <p:cNvGrpSpPr>
            <a:grpSpLocks/>
          </p:cNvGrpSpPr>
          <p:nvPr/>
        </p:nvGrpSpPr>
        <p:grpSpPr bwMode="auto">
          <a:xfrm>
            <a:off x="533400" y="4537075"/>
            <a:ext cx="6389688" cy="2320925"/>
            <a:chOff x="614" y="2858"/>
            <a:chExt cx="4025" cy="1462"/>
          </a:xfrm>
        </p:grpSpPr>
        <p:grpSp>
          <p:nvGrpSpPr>
            <p:cNvPr id="59429" name="Group 38"/>
            <p:cNvGrpSpPr>
              <a:grpSpLocks/>
            </p:cNvGrpSpPr>
            <p:nvPr/>
          </p:nvGrpSpPr>
          <p:grpSpPr bwMode="auto">
            <a:xfrm>
              <a:off x="624" y="2928"/>
              <a:ext cx="3792" cy="1392"/>
              <a:chOff x="624" y="2928"/>
              <a:chExt cx="3792" cy="1392"/>
            </a:xfrm>
          </p:grpSpPr>
          <p:sp>
            <p:nvSpPr>
              <p:cNvPr id="59432" name="Line 19"/>
              <p:cNvSpPr>
                <a:spLocks noChangeShapeType="1"/>
              </p:cNvSpPr>
              <p:nvPr/>
            </p:nvSpPr>
            <p:spPr bwMode="auto">
              <a:xfrm>
                <a:off x="864" y="2928"/>
                <a:ext cx="0" cy="1392"/>
              </a:xfrm>
              <a:prstGeom prst="line">
                <a:avLst/>
              </a:prstGeom>
              <a:noFill/>
              <a:ln w="9525">
                <a:solidFill>
                  <a:schemeClr val="tx1"/>
                </a:solidFill>
                <a:round/>
                <a:headEnd/>
                <a:tailEnd/>
              </a:ln>
            </p:spPr>
            <p:txBody>
              <a:bodyPr wrap="none" anchor="ctr"/>
              <a:lstStyle/>
              <a:p>
                <a:endParaRPr lang="en-US"/>
              </a:p>
            </p:txBody>
          </p:sp>
          <p:sp>
            <p:nvSpPr>
              <p:cNvPr id="59433" name="Line 20"/>
              <p:cNvSpPr>
                <a:spLocks noChangeShapeType="1"/>
              </p:cNvSpPr>
              <p:nvPr/>
            </p:nvSpPr>
            <p:spPr bwMode="auto">
              <a:xfrm>
                <a:off x="624" y="4248"/>
                <a:ext cx="3792" cy="0"/>
              </a:xfrm>
              <a:prstGeom prst="line">
                <a:avLst/>
              </a:prstGeom>
              <a:noFill/>
              <a:ln w="9525">
                <a:solidFill>
                  <a:schemeClr val="tx1"/>
                </a:solidFill>
                <a:round/>
                <a:headEnd/>
                <a:tailEnd/>
              </a:ln>
            </p:spPr>
            <p:txBody>
              <a:bodyPr wrap="none" anchor="ctr"/>
              <a:lstStyle/>
              <a:p>
                <a:endParaRPr lang="en-US"/>
              </a:p>
            </p:txBody>
          </p:sp>
        </p:grpSp>
        <p:sp>
          <p:nvSpPr>
            <p:cNvPr id="59430" name="Text Box 40"/>
            <p:cNvSpPr txBox="1">
              <a:spLocks noChangeArrowheads="1"/>
            </p:cNvSpPr>
            <p:nvPr/>
          </p:nvSpPr>
          <p:spPr bwMode="auto">
            <a:xfrm>
              <a:off x="614" y="2858"/>
              <a:ext cx="180" cy="288"/>
            </a:xfrm>
            <a:prstGeom prst="rect">
              <a:avLst/>
            </a:prstGeom>
            <a:noFill/>
            <a:ln w="9525">
              <a:noFill/>
              <a:miter lim="800000"/>
              <a:headEnd/>
              <a:tailEnd/>
            </a:ln>
          </p:spPr>
          <p:txBody>
            <a:bodyPr wrap="none">
              <a:spAutoFit/>
            </a:bodyPr>
            <a:lstStyle/>
            <a:p>
              <a:r>
                <a:rPr lang="es-ES_tradnl">
                  <a:latin typeface="Times New Roman" pitchFamily="18" charset="0"/>
                </a:rPr>
                <a:t>I</a:t>
              </a:r>
              <a:endParaRPr lang="es-ES_tradnl"/>
            </a:p>
          </p:txBody>
        </p:sp>
        <p:sp>
          <p:nvSpPr>
            <p:cNvPr id="59431" name="Text Box 41"/>
            <p:cNvSpPr txBox="1">
              <a:spLocks noChangeArrowheads="1"/>
            </p:cNvSpPr>
            <p:nvPr/>
          </p:nvSpPr>
          <p:spPr bwMode="auto">
            <a:xfrm>
              <a:off x="4416" y="4031"/>
              <a:ext cx="223" cy="288"/>
            </a:xfrm>
            <a:prstGeom prst="rect">
              <a:avLst/>
            </a:prstGeom>
            <a:noFill/>
            <a:ln w="9525">
              <a:noFill/>
              <a:miter lim="800000"/>
              <a:headEnd/>
              <a:tailEnd/>
            </a:ln>
          </p:spPr>
          <p:txBody>
            <a:bodyPr wrap="none">
              <a:spAutoFit/>
            </a:bodyPr>
            <a:lstStyle/>
            <a:p>
              <a:r>
                <a:rPr lang="es-ES_tradnl"/>
                <a:t>L</a:t>
              </a:r>
            </a:p>
          </p:txBody>
        </p:sp>
      </p:grpSp>
      <p:grpSp>
        <p:nvGrpSpPr>
          <p:cNvPr id="59399" name="Group 57"/>
          <p:cNvGrpSpPr>
            <a:grpSpLocks/>
          </p:cNvGrpSpPr>
          <p:nvPr/>
        </p:nvGrpSpPr>
        <p:grpSpPr bwMode="auto">
          <a:xfrm>
            <a:off x="457200" y="1447800"/>
            <a:ext cx="8736013" cy="5124450"/>
            <a:chOff x="288" y="912"/>
            <a:chExt cx="5503" cy="3228"/>
          </a:xfrm>
        </p:grpSpPr>
        <p:sp>
          <p:nvSpPr>
            <p:cNvPr id="59400" name="Freeform 24"/>
            <p:cNvSpPr>
              <a:spLocks/>
            </p:cNvSpPr>
            <p:nvPr/>
          </p:nvSpPr>
          <p:spPr bwMode="auto">
            <a:xfrm>
              <a:off x="576" y="1728"/>
              <a:ext cx="3264" cy="1016"/>
            </a:xfrm>
            <a:custGeom>
              <a:avLst/>
              <a:gdLst>
                <a:gd name="T0" fmla="*/ 0 w 3264"/>
                <a:gd name="T1" fmla="*/ 912 h 1016"/>
                <a:gd name="T2" fmla="*/ 576 w 3264"/>
                <a:gd name="T3" fmla="*/ 864 h 1016"/>
                <a:gd name="T4" fmla="*/ 3264 w 3264"/>
                <a:gd name="T5" fmla="*/ 0 h 1016"/>
                <a:gd name="T6" fmla="*/ 0 60000 65536"/>
                <a:gd name="T7" fmla="*/ 0 60000 65536"/>
                <a:gd name="T8" fmla="*/ 0 60000 65536"/>
                <a:gd name="T9" fmla="*/ 0 w 3264"/>
                <a:gd name="T10" fmla="*/ 0 h 1016"/>
                <a:gd name="T11" fmla="*/ 3264 w 3264"/>
                <a:gd name="T12" fmla="*/ 1016 h 1016"/>
              </a:gdLst>
              <a:ahLst/>
              <a:cxnLst>
                <a:cxn ang="T6">
                  <a:pos x="T0" y="T1"/>
                </a:cxn>
                <a:cxn ang="T7">
                  <a:pos x="T2" y="T3"/>
                </a:cxn>
                <a:cxn ang="T8">
                  <a:pos x="T4" y="T5"/>
                </a:cxn>
              </a:cxnLst>
              <a:rect l="T9" t="T10" r="T11" b="T12"/>
              <a:pathLst>
                <a:path w="3264" h="1016">
                  <a:moveTo>
                    <a:pt x="0" y="912"/>
                  </a:moveTo>
                  <a:cubicBezTo>
                    <a:pt x="16" y="964"/>
                    <a:pt x="32" y="1016"/>
                    <a:pt x="576" y="864"/>
                  </a:cubicBezTo>
                  <a:cubicBezTo>
                    <a:pt x="1120" y="712"/>
                    <a:pt x="2192" y="356"/>
                    <a:pt x="3264" y="0"/>
                  </a:cubicBezTo>
                </a:path>
              </a:pathLst>
            </a:custGeom>
            <a:noFill/>
            <a:ln w="9525">
              <a:solidFill>
                <a:srgbClr val="FF3300"/>
              </a:solidFill>
              <a:round/>
              <a:headEnd/>
              <a:tailEnd/>
            </a:ln>
          </p:spPr>
          <p:txBody>
            <a:bodyPr wrap="none" anchor="ctr"/>
            <a:lstStyle/>
            <a:p>
              <a:endParaRPr lang="en-US"/>
            </a:p>
          </p:txBody>
        </p:sp>
        <p:grpSp>
          <p:nvGrpSpPr>
            <p:cNvPr id="59401" name="Group 47"/>
            <p:cNvGrpSpPr>
              <a:grpSpLocks/>
            </p:cNvGrpSpPr>
            <p:nvPr/>
          </p:nvGrpSpPr>
          <p:grpSpPr bwMode="auto">
            <a:xfrm>
              <a:off x="576" y="2448"/>
              <a:ext cx="1056" cy="288"/>
              <a:chOff x="864" y="2448"/>
              <a:chExt cx="1056" cy="288"/>
            </a:xfrm>
          </p:grpSpPr>
          <p:sp>
            <p:nvSpPr>
              <p:cNvPr id="59427" name="Line 26"/>
              <p:cNvSpPr>
                <a:spLocks noChangeShapeType="1"/>
              </p:cNvSpPr>
              <p:nvPr/>
            </p:nvSpPr>
            <p:spPr bwMode="auto">
              <a:xfrm>
                <a:off x="864" y="2736"/>
                <a:ext cx="1056" cy="0"/>
              </a:xfrm>
              <a:prstGeom prst="line">
                <a:avLst/>
              </a:prstGeom>
              <a:noFill/>
              <a:ln w="9525">
                <a:solidFill>
                  <a:schemeClr val="tx1"/>
                </a:solidFill>
                <a:round/>
                <a:headEnd/>
                <a:tailEnd/>
              </a:ln>
            </p:spPr>
            <p:txBody>
              <a:bodyPr wrap="none" anchor="ctr"/>
              <a:lstStyle/>
              <a:p>
                <a:endParaRPr lang="en-US"/>
              </a:p>
            </p:txBody>
          </p:sp>
          <p:sp>
            <p:nvSpPr>
              <p:cNvPr id="59428" name="Line 27"/>
              <p:cNvSpPr>
                <a:spLocks noChangeShapeType="1"/>
              </p:cNvSpPr>
              <p:nvPr/>
            </p:nvSpPr>
            <p:spPr bwMode="auto">
              <a:xfrm flipV="1">
                <a:off x="1920" y="2448"/>
                <a:ext cx="0" cy="288"/>
              </a:xfrm>
              <a:prstGeom prst="line">
                <a:avLst/>
              </a:prstGeom>
              <a:noFill/>
              <a:ln w="9525">
                <a:solidFill>
                  <a:schemeClr val="tx1"/>
                </a:solidFill>
                <a:round/>
                <a:headEnd/>
                <a:tailEnd/>
              </a:ln>
            </p:spPr>
            <p:txBody>
              <a:bodyPr wrap="none" anchor="ctr"/>
              <a:lstStyle/>
              <a:p>
                <a:endParaRPr lang="en-US"/>
              </a:p>
            </p:txBody>
          </p:sp>
        </p:grpSp>
        <p:sp>
          <p:nvSpPr>
            <p:cNvPr id="59402" name="Freeform 29"/>
            <p:cNvSpPr>
              <a:spLocks/>
            </p:cNvSpPr>
            <p:nvPr/>
          </p:nvSpPr>
          <p:spPr bwMode="auto">
            <a:xfrm>
              <a:off x="2256" y="2208"/>
              <a:ext cx="1760" cy="520"/>
            </a:xfrm>
            <a:custGeom>
              <a:avLst/>
              <a:gdLst>
                <a:gd name="T0" fmla="*/ 128 w 2912"/>
                <a:gd name="T1" fmla="*/ 816 h 904"/>
                <a:gd name="T2" fmla="*/ 464 w 2912"/>
                <a:gd name="T3" fmla="*/ 768 h 904"/>
                <a:gd name="T4" fmla="*/ 2912 w 2912"/>
                <a:gd name="T5" fmla="*/ 0 h 904"/>
                <a:gd name="T6" fmla="*/ 0 60000 65536"/>
                <a:gd name="T7" fmla="*/ 0 60000 65536"/>
                <a:gd name="T8" fmla="*/ 0 60000 65536"/>
                <a:gd name="T9" fmla="*/ 0 w 2912"/>
                <a:gd name="T10" fmla="*/ 0 h 904"/>
                <a:gd name="T11" fmla="*/ 2912 w 2912"/>
                <a:gd name="T12" fmla="*/ 904 h 904"/>
              </a:gdLst>
              <a:ahLst/>
              <a:cxnLst>
                <a:cxn ang="T6">
                  <a:pos x="T0" y="T1"/>
                </a:cxn>
                <a:cxn ang="T7">
                  <a:pos x="T2" y="T3"/>
                </a:cxn>
                <a:cxn ang="T8">
                  <a:pos x="T4" y="T5"/>
                </a:cxn>
              </a:cxnLst>
              <a:rect l="T9" t="T10" r="T11" b="T12"/>
              <a:pathLst>
                <a:path w="2912" h="904">
                  <a:moveTo>
                    <a:pt x="128" y="816"/>
                  </a:moveTo>
                  <a:cubicBezTo>
                    <a:pt x="64" y="860"/>
                    <a:pt x="0" y="904"/>
                    <a:pt x="464" y="768"/>
                  </a:cubicBezTo>
                  <a:cubicBezTo>
                    <a:pt x="928" y="632"/>
                    <a:pt x="2504" y="128"/>
                    <a:pt x="2912" y="0"/>
                  </a:cubicBezTo>
                </a:path>
              </a:pathLst>
            </a:custGeom>
            <a:noFill/>
            <a:ln w="9525">
              <a:solidFill>
                <a:srgbClr val="009900"/>
              </a:solidFill>
              <a:round/>
              <a:headEnd/>
              <a:tailEnd/>
            </a:ln>
          </p:spPr>
          <p:txBody>
            <a:bodyPr wrap="none" anchor="ctr"/>
            <a:lstStyle/>
            <a:p>
              <a:endParaRPr lang="en-US"/>
            </a:p>
          </p:txBody>
        </p:sp>
        <p:grpSp>
          <p:nvGrpSpPr>
            <p:cNvPr id="59403" name="Group 48"/>
            <p:cNvGrpSpPr>
              <a:grpSpLocks/>
            </p:cNvGrpSpPr>
            <p:nvPr/>
          </p:nvGrpSpPr>
          <p:grpSpPr bwMode="auto">
            <a:xfrm>
              <a:off x="2304" y="2448"/>
              <a:ext cx="912" cy="288"/>
              <a:chOff x="2592" y="2448"/>
              <a:chExt cx="912" cy="288"/>
            </a:xfrm>
          </p:grpSpPr>
          <p:sp>
            <p:nvSpPr>
              <p:cNvPr id="59425" name="Line 28"/>
              <p:cNvSpPr>
                <a:spLocks noChangeShapeType="1"/>
              </p:cNvSpPr>
              <p:nvPr/>
            </p:nvSpPr>
            <p:spPr bwMode="auto">
              <a:xfrm>
                <a:off x="2592" y="2736"/>
                <a:ext cx="912" cy="0"/>
              </a:xfrm>
              <a:prstGeom prst="line">
                <a:avLst/>
              </a:prstGeom>
              <a:noFill/>
              <a:ln w="9525">
                <a:solidFill>
                  <a:schemeClr val="tx1"/>
                </a:solidFill>
                <a:round/>
                <a:headEnd/>
                <a:tailEnd/>
              </a:ln>
            </p:spPr>
            <p:txBody>
              <a:bodyPr wrap="none" anchor="ctr"/>
              <a:lstStyle/>
              <a:p>
                <a:endParaRPr lang="en-US"/>
              </a:p>
            </p:txBody>
          </p:sp>
          <p:sp>
            <p:nvSpPr>
              <p:cNvPr id="59426" name="Line 30"/>
              <p:cNvSpPr>
                <a:spLocks noChangeShapeType="1"/>
              </p:cNvSpPr>
              <p:nvPr/>
            </p:nvSpPr>
            <p:spPr bwMode="auto">
              <a:xfrm flipV="1">
                <a:off x="3504" y="2448"/>
                <a:ext cx="0" cy="288"/>
              </a:xfrm>
              <a:prstGeom prst="line">
                <a:avLst/>
              </a:prstGeom>
              <a:noFill/>
              <a:ln w="9525">
                <a:solidFill>
                  <a:schemeClr val="tx1"/>
                </a:solidFill>
                <a:round/>
                <a:headEnd/>
                <a:tailEnd/>
              </a:ln>
            </p:spPr>
            <p:txBody>
              <a:bodyPr wrap="none" anchor="ctr"/>
              <a:lstStyle/>
              <a:p>
                <a:endParaRPr lang="en-US"/>
              </a:p>
            </p:txBody>
          </p:sp>
        </p:grpSp>
        <p:sp>
          <p:nvSpPr>
            <p:cNvPr id="59404" name="Freeform 31"/>
            <p:cNvSpPr>
              <a:spLocks/>
            </p:cNvSpPr>
            <p:nvPr/>
          </p:nvSpPr>
          <p:spPr bwMode="auto">
            <a:xfrm>
              <a:off x="576" y="3024"/>
              <a:ext cx="3504" cy="1104"/>
            </a:xfrm>
            <a:custGeom>
              <a:avLst/>
              <a:gdLst>
                <a:gd name="T0" fmla="*/ 0 w 3312"/>
                <a:gd name="T1" fmla="*/ 0 h 768"/>
                <a:gd name="T2" fmla="*/ 1008 w 3312"/>
                <a:gd name="T3" fmla="*/ 528 h 768"/>
                <a:gd name="T4" fmla="*/ 3312 w 3312"/>
                <a:gd name="T5" fmla="*/ 768 h 768"/>
                <a:gd name="T6" fmla="*/ 0 60000 65536"/>
                <a:gd name="T7" fmla="*/ 0 60000 65536"/>
                <a:gd name="T8" fmla="*/ 0 60000 65536"/>
                <a:gd name="T9" fmla="*/ 0 w 3312"/>
                <a:gd name="T10" fmla="*/ 0 h 768"/>
                <a:gd name="T11" fmla="*/ 3312 w 3312"/>
                <a:gd name="T12" fmla="*/ 768 h 768"/>
              </a:gdLst>
              <a:ahLst/>
              <a:cxnLst>
                <a:cxn ang="T6">
                  <a:pos x="T0" y="T1"/>
                </a:cxn>
                <a:cxn ang="T7">
                  <a:pos x="T2" y="T3"/>
                </a:cxn>
                <a:cxn ang="T8">
                  <a:pos x="T4" y="T5"/>
                </a:cxn>
              </a:cxnLst>
              <a:rect l="T9" t="T10" r="T11" b="T12"/>
              <a:pathLst>
                <a:path w="3312" h="768">
                  <a:moveTo>
                    <a:pt x="0" y="0"/>
                  </a:moveTo>
                  <a:cubicBezTo>
                    <a:pt x="228" y="200"/>
                    <a:pt x="456" y="400"/>
                    <a:pt x="1008" y="528"/>
                  </a:cubicBezTo>
                  <a:cubicBezTo>
                    <a:pt x="1560" y="656"/>
                    <a:pt x="2436" y="712"/>
                    <a:pt x="3312" y="768"/>
                  </a:cubicBezTo>
                </a:path>
              </a:pathLst>
            </a:custGeom>
            <a:noFill/>
            <a:ln w="9525">
              <a:solidFill>
                <a:srgbClr val="FFFF00"/>
              </a:solidFill>
              <a:round/>
              <a:headEnd/>
              <a:tailEnd/>
            </a:ln>
          </p:spPr>
          <p:txBody>
            <a:bodyPr wrap="none" anchor="ctr"/>
            <a:lstStyle/>
            <a:p>
              <a:endParaRPr lang="en-US"/>
            </a:p>
          </p:txBody>
        </p:sp>
        <p:grpSp>
          <p:nvGrpSpPr>
            <p:cNvPr id="59405" name="Group 50"/>
            <p:cNvGrpSpPr>
              <a:grpSpLocks/>
            </p:cNvGrpSpPr>
            <p:nvPr/>
          </p:nvGrpSpPr>
          <p:grpSpPr bwMode="auto">
            <a:xfrm>
              <a:off x="576" y="1680"/>
              <a:ext cx="1728" cy="2304"/>
              <a:chOff x="864" y="1680"/>
              <a:chExt cx="1728" cy="2304"/>
            </a:xfrm>
          </p:grpSpPr>
          <p:sp>
            <p:nvSpPr>
              <p:cNvPr id="59423" name="Line 25"/>
              <p:cNvSpPr>
                <a:spLocks noChangeShapeType="1"/>
              </p:cNvSpPr>
              <p:nvPr/>
            </p:nvSpPr>
            <p:spPr bwMode="auto">
              <a:xfrm flipH="1">
                <a:off x="2592" y="1680"/>
                <a:ext cx="0" cy="2304"/>
              </a:xfrm>
              <a:prstGeom prst="line">
                <a:avLst/>
              </a:prstGeom>
              <a:noFill/>
              <a:ln w="9525">
                <a:solidFill>
                  <a:schemeClr val="tx1"/>
                </a:solidFill>
                <a:prstDash val="dash"/>
                <a:round/>
                <a:headEnd/>
                <a:tailEnd/>
              </a:ln>
            </p:spPr>
            <p:txBody>
              <a:bodyPr wrap="none" anchor="ctr"/>
              <a:lstStyle/>
              <a:p>
                <a:endParaRPr lang="en-US"/>
              </a:p>
            </p:txBody>
          </p:sp>
          <p:sp>
            <p:nvSpPr>
              <p:cNvPr id="59424" name="Line 32"/>
              <p:cNvSpPr>
                <a:spLocks noChangeShapeType="1"/>
              </p:cNvSpPr>
              <p:nvPr/>
            </p:nvSpPr>
            <p:spPr bwMode="auto">
              <a:xfrm flipH="1">
                <a:off x="864" y="3960"/>
                <a:ext cx="1728" cy="0"/>
              </a:xfrm>
              <a:prstGeom prst="line">
                <a:avLst/>
              </a:prstGeom>
              <a:noFill/>
              <a:ln w="9525">
                <a:solidFill>
                  <a:schemeClr val="tx1"/>
                </a:solidFill>
                <a:prstDash val="dash"/>
                <a:round/>
                <a:headEnd/>
                <a:tailEnd/>
              </a:ln>
            </p:spPr>
            <p:txBody>
              <a:bodyPr wrap="none" anchor="ctr"/>
              <a:lstStyle/>
              <a:p>
                <a:endParaRPr lang="en-US"/>
              </a:p>
            </p:txBody>
          </p:sp>
        </p:grpSp>
        <p:grpSp>
          <p:nvGrpSpPr>
            <p:cNvPr id="59406" name="Group 49"/>
            <p:cNvGrpSpPr>
              <a:grpSpLocks/>
            </p:cNvGrpSpPr>
            <p:nvPr/>
          </p:nvGrpSpPr>
          <p:grpSpPr bwMode="auto">
            <a:xfrm>
              <a:off x="576" y="2832"/>
              <a:ext cx="1056" cy="960"/>
              <a:chOff x="864" y="2832"/>
              <a:chExt cx="1056" cy="960"/>
            </a:xfrm>
          </p:grpSpPr>
          <p:sp>
            <p:nvSpPr>
              <p:cNvPr id="59421" name="Line 33"/>
              <p:cNvSpPr>
                <a:spLocks noChangeShapeType="1"/>
              </p:cNvSpPr>
              <p:nvPr/>
            </p:nvSpPr>
            <p:spPr bwMode="auto">
              <a:xfrm>
                <a:off x="1920" y="2832"/>
                <a:ext cx="0" cy="960"/>
              </a:xfrm>
              <a:prstGeom prst="line">
                <a:avLst/>
              </a:prstGeom>
              <a:noFill/>
              <a:ln w="9525">
                <a:solidFill>
                  <a:schemeClr val="tx1"/>
                </a:solidFill>
                <a:prstDash val="dash"/>
                <a:round/>
                <a:headEnd/>
                <a:tailEnd/>
              </a:ln>
            </p:spPr>
            <p:txBody>
              <a:bodyPr wrap="none" anchor="ctr"/>
              <a:lstStyle/>
              <a:p>
                <a:endParaRPr lang="en-US"/>
              </a:p>
            </p:txBody>
          </p:sp>
          <p:sp>
            <p:nvSpPr>
              <p:cNvPr id="59422" name="Line 34"/>
              <p:cNvSpPr>
                <a:spLocks noChangeShapeType="1"/>
              </p:cNvSpPr>
              <p:nvPr/>
            </p:nvSpPr>
            <p:spPr bwMode="auto">
              <a:xfrm flipH="1">
                <a:off x="864" y="3792"/>
                <a:ext cx="1056" cy="0"/>
              </a:xfrm>
              <a:prstGeom prst="line">
                <a:avLst/>
              </a:prstGeom>
              <a:noFill/>
              <a:ln w="9525">
                <a:solidFill>
                  <a:schemeClr val="tx1"/>
                </a:solidFill>
                <a:prstDash val="dash"/>
                <a:round/>
                <a:headEnd/>
                <a:tailEnd/>
              </a:ln>
            </p:spPr>
            <p:txBody>
              <a:bodyPr wrap="none" anchor="ctr"/>
              <a:lstStyle/>
              <a:p>
                <a:endParaRPr lang="en-US"/>
              </a:p>
            </p:txBody>
          </p:sp>
        </p:grpSp>
        <p:grpSp>
          <p:nvGrpSpPr>
            <p:cNvPr id="59407" name="Group 51"/>
            <p:cNvGrpSpPr>
              <a:grpSpLocks/>
            </p:cNvGrpSpPr>
            <p:nvPr/>
          </p:nvGrpSpPr>
          <p:grpSpPr bwMode="auto">
            <a:xfrm>
              <a:off x="576" y="2832"/>
              <a:ext cx="2640" cy="1224"/>
              <a:chOff x="864" y="2832"/>
              <a:chExt cx="2640" cy="1224"/>
            </a:xfrm>
          </p:grpSpPr>
          <p:sp>
            <p:nvSpPr>
              <p:cNvPr id="59419" name="Line 35"/>
              <p:cNvSpPr>
                <a:spLocks noChangeShapeType="1"/>
              </p:cNvSpPr>
              <p:nvPr/>
            </p:nvSpPr>
            <p:spPr bwMode="auto">
              <a:xfrm>
                <a:off x="3504" y="2832"/>
                <a:ext cx="0" cy="1200"/>
              </a:xfrm>
              <a:prstGeom prst="line">
                <a:avLst/>
              </a:prstGeom>
              <a:noFill/>
              <a:ln w="9525">
                <a:solidFill>
                  <a:schemeClr val="tx1"/>
                </a:solidFill>
                <a:prstDash val="dash"/>
                <a:round/>
                <a:headEnd/>
                <a:tailEnd/>
              </a:ln>
            </p:spPr>
            <p:txBody>
              <a:bodyPr wrap="none" anchor="ctr"/>
              <a:lstStyle/>
              <a:p>
                <a:endParaRPr lang="en-US"/>
              </a:p>
            </p:txBody>
          </p:sp>
          <p:sp>
            <p:nvSpPr>
              <p:cNvPr id="59420" name="Line 36"/>
              <p:cNvSpPr>
                <a:spLocks noChangeShapeType="1"/>
              </p:cNvSpPr>
              <p:nvPr/>
            </p:nvSpPr>
            <p:spPr bwMode="auto">
              <a:xfrm flipH="1">
                <a:off x="864" y="4056"/>
                <a:ext cx="2640" cy="0"/>
              </a:xfrm>
              <a:prstGeom prst="line">
                <a:avLst/>
              </a:prstGeom>
              <a:noFill/>
              <a:ln w="9525">
                <a:solidFill>
                  <a:schemeClr val="tx1"/>
                </a:solidFill>
                <a:prstDash val="dash"/>
                <a:round/>
                <a:headEnd/>
                <a:tailEnd/>
              </a:ln>
            </p:spPr>
            <p:txBody>
              <a:bodyPr wrap="none" anchor="ctr"/>
              <a:lstStyle/>
              <a:p>
                <a:endParaRPr lang="en-US"/>
              </a:p>
            </p:txBody>
          </p:sp>
        </p:grpSp>
        <p:grpSp>
          <p:nvGrpSpPr>
            <p:cNvPr id="59408" name="Group 52"/>
            <p:cNvGrpSpPr>
              <a:grpSpLocks/>
            </p:cNvGrpSpPr>
            <p:nvPr/>
          </p:nvGrpSpPr>
          <p:grpSpPr bwMode="auto">
            <a:xfrm>
              <a:off x="576" y="1632"/>
              <a:ext cx="3408" cy="2508"/>
              <a:chOff x="864" y="1632"/>
              <a:chExt cx="3408" cy="2508"/>
            </a:xfrm>
          </p:grpSpPr>
          <p:sp>
            <p:nvSpPr>
              <p:cNvPr id="59417" name="Line 37"/>
              <p:cNvSpPr>
                <a:spLocks noChangeShapeType="1"/>
              </p:cNvSpPr>
              <p:nvPr/>
            </p:nvSpPr>
            <p:spPr bwMode="auto">
              <a:xfrm>
                <a:off x="4272" y="1632"/>
                <a:ext cx="0" cy="2496"/>
              </a:xfrm>
              <a:prstGeom prst="line">
                <a:avLst/>
              </a:prstGeom>
              <a:noFill/>
              <a:ln w="9525">
                <a:solidFill>
                  <a:schemeClr val="tx1"/>
                </a:solidFill>
                <a:prstDash val="dash"/>
                <a:round/>
                <a:headEnd/>
                <a:tailEnd/>
              </a:ln>
            </p:spPr>
            <p:txBody>
              <a:bodyPr wrap="none" anchor="ctr"/>
              <a:lstStyle/>
              <a:p>
                <a:endParaRPr lang="en-US"/>
              </a:p>
            </p:txBody>
          </p:sp>
          <p:sp>
            <p:nvSpPr>
              <p:cNvPr id="59418" name="Line 39"/>
              <p:cNvSpPr>
                <a:spLocks noChangeShapeType="1"/>
              </p:cNvSpPr>
              <p:nvPr/>
            </p:nvSpPr>
            <p:spPr bwMode="auto">
              <a:xfrm flipH="1">
                <a:off x="864" y="4140"/>
                <a:ext cx="3408" cy="0"/>
              </a:xfrm>
              <a:prstGeom prst="line">
                <a:avLst/>
              </a:prstGeom>
              <a:noFill/>
              <a:ln w="9525">
                <a:solidFill>
                  <a:schemeClr val="tx1"/>
                </a:solidFill>
                <a:prstDash val="dash"/>
                <a:round/>
                <a:headEnd/>
                <a:tailEnd/>
              </a:ln>
            </p:spPr>
            <p:txBody>
              <a:bodyPr wrap="none" anchor="ctr"/>
              <a:lstStyle/>
              <a:p>
                <a:endParaRPr lang="en-US"/>
              </a:p>
            </p:txBody>
          </p:sp>
        </p:grpSp>
        <p:grpSp>
          <p:nvGrpSpPr>
            <p:cNvPr id="59409" name="Group 46"/>
            <p:cNvGrpSpPr>
              <a:grpSpLocks/>
            </p:cNvGrpSpPr>
            <p:nvPr/>
          </p:nvGrpSpPr>
          <p:grpSpPr bwMode="auto">
            <a:xfrm>
              <a:off x="288" y="1920"/>
              <a:ext cx="4015" cy="912"/>
              <a:chOff x="576" y="1920"/>
              <a:chExt cx="4015" cy="912"/>
            </a:xfrm>
          </p:grpSpPr>
          <p:grpSp>
            <p:nvGrpSpPr>
              <p:cNvPr id="59412" name="Group 23"/>
              <p:cNvGrpSpPr>
                <a:grpSpLocks/>
              </p:cNvGrpSpPr>
              <p:nvPr/>
            </p:nvGrpSpPr>
            <p:grpSpPr bwMode="auto">
              <a:xfrm>
                <a:off x="624" y="1968"/>
                <a:ext cx="3696" cy="864"/>
                <a:chOff x="624" y="1968"/>
                <a:chExt cx="3696" cy="864"/>
              </a:xfrm>
            </p:grpSpPr>
            <p:sp>
              <p:nvSpPr>
                <p:cNvPr id="59415" name="Line 17"/>
                <p:cNvSpPr>
                  <a:spLocks noChangeShapeType="1"/>
                </p:cNvSpPr>
                <p:nvPr/>
              </p:nvSpPr>
              <p:spPr bwMode="auto">
                <a:xfrm>
                  <a:off x="864" y="1968"/>
                  <a:ext cx="0" cy="864"/>
                </a:xfrm>
                <a:prstGeom prst="line">
                  <a:avLst/>
                </a:prstGeom>
                <a:noFill/>
                <a:ln w="9525">
                  <a:solidFill>
                    <a:schemeClr val="tx1"/>
                  </a:solidFill>
                  <a:round/>
                  <a:headEnd/>
                  <a:tailEnd/>
                </a:ln>
              </p:spPr>
              <p:txBody>
                <a:bodyPr wrap="none" anchor="ctr"/>
                <a:lstStyle/>
                <a:p>
                  <a:endParaRPr lang="en-US"/>
                </a:p>
              </p:txBody>
            </p:sp>
            <p:sp>
              <p:nvSpPr>
                <p:cNvPr id="59416" name="Line 18"/>
                <p:cNvSpPr>
                  <a:spLocks noChangeShapeType="1"/>
                </p:cNvSpPr>
                <p:nvPr/>
              </p:nvSpPr>
              <p:spPr bwMode="auto">
                <a:xfrm>
                  <a:off x="624" y="2784"/>
                  <a:ext cx="3696" cy="0"/>
                </a:xfrm>
                <a:prstGeom prst="line">
                  <a:avLst/>
                </a:prstGeom>
                <a:noFill/>
                <a:ln w="9525">
                  <a:solidFill>
                    <a:schemeClr val="tx1"/>
                  </a:solidFill>
                  <a:round/>
                  <a:headEnd/>
                  <a:tailEnd/>
                </a:ln>
              </p:spPr>
              <p:txBody>
                <a:bodyPr wrap="none" anchor="ctr"/>
                <a:lstStyle/>
                <a:p>
                  <a:endParaRPr lang="en-US"/>
                </a:p>
              </p:txBody>
            </p:sp>
          </p:grpSp>
          <p:sp>
            <p:nvSpPr>
              <p:cNvPr id="59413" name="Text Box 43"/>
              <p:cNvSpPr txBox="1">
                <a:spLocks noChangeArrowheads="1"/>
              </p:cNvSpPr>
              <p:nvPr/>
            </p:nvSpPr>
            <p:spPr bwMode="auto">
              <a:xfrm>
                <a:off x="4368" y="2544"/>
                <a:ext cx="223" cy="288"/>
              </a:xfrm>
              <a:prstGeom prst="rect">
                <a:avLst/>
              </a:prstGeom>
              <a:noFill/>
              <a:ln w="9525">
                <a:noFill/>
                <a:miter lim="800000"/>
                <a:headEnd/>
                <a:tailEnd/>
              </a:ln>
            </p:spPr>
            <p:txBody>
              <a:bodyPr wrap="none">
                <a:spAutoFit/>
              </a:bodyPr>
              <a:lstStyle/>
              <a:p>
                <a:r>
                  <a:rPr lang="es-ES_tradnl"/>
                  <a:t>L</a:t>
                </a:r>
              </a:p>
            </p:txBody>
          </p:sp>
          <p:sp>
            <p:nvSpPr>
              <p:cNvPr id="59414" name="Text Box 44"/>
              <p:cNvSpPr txBox="1">
                <a:spLocks noChangeArrowheads="1"/>
              </p:cNvSpPr>
              <p:nvPr/>
            </p:nvSpPr>
            <p:spPr bwMode="auto">
              <a:xfrm>
                <a:off x="576" y="1920"/>
                <a:ext cx="233" cy="288"/>
              </a:xfrm>
              <a:prstGeom prst="rect">
                <a:avLst/>
              </a:prstGeom>
              <a:noFill/>
              <a:ln w="9525">
                <a:noFill/>
                <a:miter lim="800000"/>
                <a:headEnd/>
                <a:tailEnd/>
              </a:ln>
            </p:spPr>
            <p:txBody>
              <a:bodyPr wrap="none">
                <a:spAutoFit/>
              </a:bodyPr>
              <a:lstStyle/>
              <a:p>
                <a:r>
                  <a:rPr lang="es-ES_tradnl"/>
                  <a:t>T</a:t>
                </a:r>
              </a:p>
            </p:txBody>
          </p:sp>
        </p:grpSp>
        <p:sp>
          <p:nvSpPr>
            <p:cNvPr id="59410" name="Text Box 54"/>
            <p:cNvSpPr txBox="1">
              <a:spLocks noChangeArrowheads="1"/>
            </p:cNvSpPr>
            <p:nvPr/>
          </p:nvSpPr>
          <p:spPr bwMode="auto">
            <a:xfrm>
              <a:off x="4176" y="912"/>
              <a:ext cx="1248" cy="1018"/>
            </a:xfrm>
            <a:prstGeom prst="rect">
              <a:avLst/>
            </a:prstGeom>
            <a:noFill/>
            <a:ln w="9525">
              <a:noFill/>
              <a:miter lim="800000"/>
              <a:headEnd/>
              <a:tailEnd/>
            </a:ln>
          </p:spPr>
          <p:txBody>
            <a:bodyPr>
              <a:spAutoFit/>
            </a:bodyPr>
            <a:lstStyle/>
            <a:p>
              <a:r>
                <a:rPr lang="es-ES_tradnl" sz="2000"/>
                <a:t>Se basa en el valor de la </a:t>
              </a:r>
              <a:r>
                <a:rPr lang="es-ES_tradnl" sz="2000">
                  <a:latin typeface="Times New Roman" pitchFamily="18" charset="0"/>
                </a:rPr>
                <a:t> I</a:t>
              </a:r>
              <a:r>
                <a:rPr lang="es-ES_tradnl" sz="2000"/>
                <a:t> como indicador</a:t>
              </a:r>
            </a:p>
            <a:p>
              <a:r>
                <a:rPr lang="es-ES_tradnl" sz="2000"/>
                <a:t>del lugar de la falla</a:t>
              </a:r>
            </a:p>
          </p:txBody>
        </p:sp>
        <p:sp>
          <p:nvSpPr>
            <p:cNvPr id="59411" name="Text Box 55"/>
            <p:cNvSpPr txBox="1">
              <a:spLocks noChangeArrowheads="1"/>
            </p:cNvSpPr>
            <p:nvPr/>
          </p:nvSpPr>
          <p:spPr bwMode="auto">
            <a:xfrm>
              <a:off x="4128" y="2832"/>
              <a:ext cx="1663" cy="1210"/>
            </a:xfrm>
            <a:prstGeom prst="rect">
              <a:avLst/>
            </a:prstGeom>
            <a:noFill/>
            <a:ln w="9525">
              <a:noFill/>
              <a:miter lim="800000"/>
              <a:headEnd/>
              <a:tailEnd/>
            </a:ln>
          </p:spPr>
          <p:txBody>
            <a:bodyPr wrap="none">
              <a:spAutoFit/>
            </a:bodyPr>
            <a:lstStyle/>
            <a:p>
              <a:r>
                <a:rPr lang="es-ES_tradnl" sz="2000"/>
                <a:t>Sin embargo</a:t>
              </a:r>
            </a:p>
            <a:p>
              <a:r>
                <a:rPr lang="es-ES_tradnl" sz="2000"/>
                <a:t>la </a:t>
              </a:r>
              <a:r>
                <a:rPr lang="es-ES_tradnl" sz="2000" b="1"/>
                <a:t>Icc </a:t>
              </a:r>
              <a:r>
                <a:rPr lang="es-ES_tradnl" sz="2000"/>
                <a:t>no depende</a:t>
              </a:r>
            </a:p>
            <a:p>
              <a:r>
                <a:rPr lang="es-ES_tradnl" sz="2000"/>
                <a:t>únicamente del</a:t>
              </a:r>
            </a:p>
            <a:p>
              <a:r>
                <a:rPr lang="es-ES_tradnl" sz="2000"/>
                <a:t>lugar de la falla</a:t>
              </a:r>
            </a:p>
            <a:p>
              <a:r>
                <a:rPr lang="es-ES_tradnl" sz="2000"/>
                <a:t>si no del tipo y</a:t>
              </a:r>
            </a:p>
            <a:p>
              <a:r>
                <a:rPr lang="es-ES_tradnl" sz="2000"/>
                <a:t>régimen de operación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 calcmode="lin" valueType="num">
                                      <p:cBhvr additive="base">
                                        <p:cTn id="7" dur="500" fill="hold"/>
                                        <p:tgtEl>
                                          <p:spTgt spid="62467"/>
                                        </p:tgtEl>
                                        <p:attrNameLst>
                                          <p:attrName>ppt_x</p:attrName>
                                        </p:attrNameLst>
                                      </p:cBhvr>
                                      <p:tavLst>
                                        <p:tav tm="0">
                                          <p:val>
                                            <p:strVal val="0-#ppt_w/2"/>
                                          </p:val>
                                        </p:tav>
                                        <p:tav tm="100000">
                                          <p:val>
                                            <p:strVal val="#ppt_x"/>
                                          </p:val>
                                        </p:tav>
                                      </p:tavLst>
                                    </p:anim>
                                    <p:anim calcmode="lin" valueType="num">
                                      <p:cBhvr additive="base">
                                        <p:cTn id="8" dur="500" fill="hold"/>
                                        <p:tgtEl>
                                          <p:spTgt spid="624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4516" name="Rectangle 4"/>
          <p:cNvSpPr>
            <a:spLocks noChangeArrowheads="1"/>
          </p:cNvSpPr>
          <p:nvPr/>
        </p:nvSpPr>
        <p:spPr bwMode="auto">
          <a:xfrm>
            <a:off x="1600200" y="7620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0420" name="Text Box 5"/>
          <p:cNvSpPr txBox="1">
            <a:spLocks noChangeArrowheads="1"/>
          </p:cNvSpPr>
          <p:nvPr/>
        </p:nvSpPr>
        <p:spPr bwMode="auto">
          <a:xfrm>
            <a:off x="304800" y="1219200"/>
            <a:ext cx="5195888" cy="457200"/>
          </a:xfrm>
          <a:prstGeom prst="rect">
            <a:avLst/>
          </a:prstGeom>
          <a:noFill/>
          <a:ln w="9525">
            <a:noFill/>
            <a:miter lim="800000"/>
            <a:headEnd/>
            <a:tailEnd/>
          </a:ln>
        </p:spPr>
        <p:txBody>
          <a:bodyPr wrap="none">
            <a:spAutoFit/>
          </a:bodyPr>
          <a:lstStyle/>
          <a:p>
            <a:r>
              <a:rPr lang="es-ES_tradnl"/>
              <a:t>PRINCIPIO DE SOBRECORRIENTE</a:t>
            </a:r>
          </a:p>
        </p:txBody>
      </p:sp>
      <p:sp>
        <p:nvSpPr>
          <p:cNvPr id="60421" name="Text Box 7"/>
          <p:cNvSpPr txBox="1">
            <a:spLocks noChangeArrowheads="1"/>
          </p:cNvSpPr>
          <p:nvPr/>
        </p:nvSpPr>
        <p:spPr bwMode="auto">
          <a:xfrm>
            <a:off x="441325" y="1792288"/>
            <a:ext cx="3727450" cy="822325"/>
          </a:xfrm>
          <a:prstGeom prst="rect">
            <a:avLst/>
          </a:prstGeom>
          <a:noFill/>
          <a:ln w="9525">
            <a:noFill/>
            <a:miter lim="800000"/>
            <a:headEnd/>
            <a:tailEnd/>
          </a:ln>
        </p:spPr>
        <p:txBody>
          <a:bodyPr wrap="none">
            <a:spAutoFit/>
          </a:bodyPr>
          <a:lstStyle/>
          <a:p>
            <a:r>
              <a:rPr lang="es-ES_tradnl"/>
              <a:t>Ventajas:</a:t>
            </a:r>
          </a:p>
          <a:p>
            <a:pPr>
              <a:buFontTx/>
              <a:buChar char="•"/>
            </a:pPr>
            <a:r>
              <a:rPr lang="es-ES_tradnl" b="1">
                <a:solidFill>
                  <a:srgbClr val="009900"/>
                </a:solidFill>
              </a:rPr>
              <a:t> Es simple y económica</a:t>
            </a:r>
            <a:endParaRPr lang="es-ES_tradnl"/>
          </a:p>
        </p:txBody>
      </p:sp>
      <p:sp>
        <p:nvSpPr>
          <p:cNvPr id="60422" name="Text Box 8"/>
          <p:cNvSpPr txBox="1">
            <a:spLocks noChangeArrowheads="1"/>
          </p:cNvSpPr>
          <p:nvPr/>
        </p:nvSpPr>
        <p:spPr bwMode="auto">
          <a:xfrm>
            <a:off x="517525" y="2935288"/>
            <a:ext cx="1947863" cy="457200"/>
          </a:xfrm>
          <a:prstGeom prst="rect">
            <a:avLst/>
          </a:prstGeom>
          <a:noFill/>
          <a:ln w="9525">
            <a:noFill/>
            <a:miter lim="800000"/>
            <a:headEnd/>
            <a:tailEnd/>
          </a:ln>
        </p:spPr>
        <p:txBody>
          <a:bodyPr wrap="none">
            <a:spAutoFit/>
          </a:bodyPr>
          <a:lstStyle/>
          <a:p>
            <a:r>
              <a:rPr lang="es-ES_tradnl"/>
              <a:t>Desventajas:</a:t>
            </a:r>
          </a:p>
        </p:txBody>
      </p:sp>
      <p:sp>
        <p:nvSpPr>
          <p:cNvPr id="60423" name="Text Box 9"/>
          <p:cNvSpPr txBox="1">
            <a:spLocks noChangeArrowheads="1"/>
          </p:cNvSpPr>
          <p:nvPr/>
        </p:nvSpPr>
        <p:spPr bwMode="auto">
          <a:xfrm>
            <a:off x="609600" y="3505200"/>
            <a:ext cx="6032500"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Es aplicable solamente a redes radiales</a:t>
            </a:r>
          </a:p>
        </p:txBody>
      </p:sp>
      <p:sp>
        <p:nvSpPr>
          <p:cNvPr id="60424" name="Text Box 10"/>
          <p:cNvSpPr txBox="1">
            <a:spLocks noChangeArrowheads="1"/>
          </p:cNvSpPr>
          <p:nvPr/>
        </p:nvSpPr>
        <p:spPr bwMode="auto">
          <a:xfrm>
            <a:off x="533400" y="4191000"/>
            <a:ext cx="8345488"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La protección de fase tiene limitaciones de sensibilidad</a:t>
            </a:r>
          </a:p>
        </p:txBody>
      </p:sp>
      <p:sp>
        <p:nvSpPr>
          <p:cNvPr id="60425" name="Text Box 11"/>
          <p:cNvSpPr txBox="1">
            <a:spLocks noChangeArrowheads="1"/>
          </p:cNvSpPr>
          <p:nvPr/>
        </p:nvSpPr>
        <p:spPr bwMode="auto">
          <a:xfrm>
            <a:off x="533400" y="5105400"/>
            <a:ext cx="8134350"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Requiere cambios frecuentes de parámetros de ajuste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516"/>
                                        </p:tgtEl>
                                        <p:attrNameLst>
                                          <p:attrName>style.visibility</p:attrName>
                                        </p:attrNameLst>
                                      </p:cBhvr>
                                      <p:to>
                                        <p:strVal val="visible"/>
                                      </p:to>
                                    </p:set>
                                    <p:anim calcmode="lin" valueType="num">
                                      <p:cBhvr additive="base">
                                        <p:cTn id="7" dur="500" fill="hold"/>
                                        <p:tgtEl>
                                          <p:spTgt spid="64516"/>
                                        </p:tgtEl>
                                        <p:attrNameLst>
                                          <p:attrName>ppt_x</p:attrName>
                                        </p:attrNameLst>
                                      </p:cBhvr>
                                      <p:tavLst>
                                        <p:tav tm="0">
                                          <p:val>
                                            <p:strVal val="0-#ppt_w/2"/>
                                          </p:val>
                                        </p:tav>
                                        <p:tav tm="100000">
                                          <p:val>
                                            <p:strVal val="#ppt_x"/>
                                          </p:val>
                                        </p:tav>
                                      </p:tavLst>
                                    </p:anim>
                                    <p:anim calcmode="lin" valueType="num">
                                      <p:cBhvr additive="base">
                                        <p:cTn id="8" dur="500" fill="hold"/>
                                        <p:tgtEl>
                                          <p:spTgt spid="645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0963"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37892" name="Text Box 4"/>
          <p:cNvSpPr txBox="1">
            <a:spLocks noChangeArrowheads="1"/>
          </p:cNvSpPr>
          <p:nvPr/>
        </p:nvSpPr>
        <p:spPr bwMode="auto">
          <a:xfrm>
            <a:off x="2514600" y="1447800"/>
            <a:ext cx="3276600" cy="396875"/>
          </a:xfrm>
          <a:prstGeom prst="rect">
            <a:avLst/>
          </a:prstGeom>
          <a:noFill/>
          <a:ln w="9525">
            <a:noFill/>
            <a:miter lim="800000"/>
            <a:headEnd/>
            <a:tailEnd/>
          </a:ln>
        </p:spPr>
        <p:txBody>
          <a:bodyPr>
            <a:spAutoFit/>
          </a:bodyPr>
          <a:lstStyle/>
          <a:p>
            <a:r>
              <a:rPr lang="en-US" sz="2000">
                <a:solidFill>
                  <a:srgbClr val="FF3300"/>
                </a:solidFill>
              </a:rPr>
              <a:t>DE SOBRECORRIENTE</a:t>
            </a:r>
            <a:endParaRPr lang="es-ES" sz="2000">
              <a:solidFill>
                <a:srgbClr val="FF3300"/>
              </a:solidFill>
            </a:endParaRPr>
          </a:p>
        </p:txBody>
      </p:sp>
      <p:sp>
        <p:nvSpPr>
          <p:cNvPr id="37893" name="Text Box 50"/>
          <p:cNvSpPr txBox="1">
            <a:spLocks noChangeArrowheads="1"/>
          </p:cNvSpPr>
          <p:nvPr/>
        </p:nvSpPr>
        <p:spPr bwMode="auto">
          <a:xfrm>
            <a:off x="3048000" y="1828800"/>
            <a:ext cx="1885950" cy="366713"/>
          </a:xfrm>
          <a:prstGeom prst="rect">
            <a:avLst/>
          </a:prstGeom>
          <a:noFill/>
          <a:ln w="9525">
            <a:noFill/>
            <a:miter lim="800000"/>
            <a:headEnd/>
            <a:tailEnd/>
          </a:ln>
        </p:spPr>
        <p:txBody>
          <a:bodyPr wrap="none">
            <a:spAutoFit/>
          </a:bodyPr>
          <a:lstStyle/>
          <a:p>
            <a:r>
              <a:rPr lang="en-US" sz="1800">
                <a:solidFill>
                  <a:srgbClr val="FFFF00"/>
                </a:solidFill>
              </a:rPr>
              <a:t>Usos Principales</a:t>
            </a:r>
            <a:endParaRPr lang="es-ES" sz="1800">
              <a:solidFill>
                <a:srgbClr val="FFFF00"/>
              </a:solidFill>
            </a:endParaRPr>
          </a:p>
        </p:txBody>
      </p:sp>
      <p:grpSp>
        <p:nvGrpSpPr>
          <p:cNvPr id="37894" name="Group 170"/>
          <p:cNvGrpSpPr>
            <a:grpSpLocks/>
          </p:cNvGrpSpPr>
          <p:nvPr/>
        </p:nvGrpSpPr>
        <p:grpSpPr bwMode="auto">
          <a:xfrm>
            <a:off x="76200" y="2667000"/>
            <a:ext cx="3505200" cy="1514475"/>
            <a:chOff x="48" y="1680"/>
            <a:chExt cx="2208" cy="954"/>
          </a:xfrm>
        </p:grpSpPr>
        <p:sp>
          <p:nvSpPr>
            <p:cNvPr id="37956" name="Line 66"/>
            <p:cNvSpPr>
              <a:spLocks noChangeShapeType="1"/>
            </p:cNvSpPr>
            <p:nvPr/>
          </p:nvSpPr>
          <p:spPr bwMode="auto">
            <a:xfrm>
              <a:off x="48" y="1770"/>
              <a:ext cx="2208" cy="0"/>
            </a:xfrm>
            <a:prstGeom prst="line">
              <a:avLst/>
            </a:prstGeom>
            <a:noFill/>
            <a:ln w="28575">
              <a:solidFill>
                <a:schemeClr val="tx1"/>
              </a:solidFill>
              <a:round/>
              <a:headEnd/>
              <a:tailEnd/>
            </a:ln>
          </p:spPr>
          <p:txBody>
            <a:bodyPr/>
            <a:lstStyle/>
            <a:p>
              <a:endParaRPr lang="en-US"/>
            </a:p>
          </p:txBody>
        </p:sp>
        <p:sp>
          <p:nvSpPr>
            <p:cNvPr id="37957" name="Line 67"/>
            <p:cNvSpPr>
              <a:spLocks noChangeShapeType="1"/>
            </p:cNvSpPr>
            <p:nvPr/>
          </p:nvSpPr>
          <p:spPr bwMode="auto">
            <a:xfrm>
              <a:off x="48" y="1914"/>
              <a:ext cx="2208" cy="0"/>
            </a:xfrm>
            <a:prstGeom prst="line">
              <a:avLst/>
            </a:prstGeom>
            <a:noFill/>
            <a:ln w="28575">
              <a:solidFill>
                <a:schemeClr val="tx1"/>
              </a:solidFill>
              <a:round/>
              <a:headEnd/>
              <a:tailEnd/>
            </a:ln>
          </p:spPr>
          <p:txBody>
            <a:bodyPr/>
            <a:lstStyle/>
            <a:p>
              <a:endParaRPr lang="en-US"/>
            </a:p>
          </p:txBody>
        </p:sp>
        <p:sp>
          <p:nvSpPr>
            <p:cNvPr id="37958" name="Line 68"/>
            <p:cNvSpPr>
              <a:spLocks noChangeShapeType="1"/>
            </p:cNvSpPr>
            <p:nvPr/>
          </p:nvSpPr>
          <p:spPr bwMode="auto">
            <a:xfrm>
              <a:off x="48" y="2058"/>
              <a:ext cx="2155" cy="0"/>
            </a:xfrm>
            <a:prstGeom prst="line">
              <a:avLst/>
            </a:prstGeom>
            <a:noFill/>
            <a:ln w="28575">
              <a:solidFill>
                <a:schemeClr val="tx1"/>
              </a:solidFill>
              <a:round/>
              <a:headEnd/>
              <a:tailEnd/>
            </a:ln>
          </p:spPr>
          <p:txBody>
            <a:bodyPr/>
            <a:lstStyle/>
            <a:p>
              <a:endParaRPr lang="en-US"/>
            </a:p>
          </p:txBody>
        </p:sp>
        <p:sp>
          <p:nvSpPr>
            <p:cNvPr id="37959" name="Rectangle 69"/>
            <p:cNvSpPr>
              <a:spLocks noChangeArrowheads="1"/>
            </p:cNvSpPr>
            <p:nvPr/>
          </p:nvSpPr>
          <p:spPr bwMode="auto">
            <a:xfrm>
              <a:off x="153" y="1698"/>
              <a:ext cx="210" cy="432"/>
            </a:xfrm>
            <a:prstGeom prst="rect">
              <a:avLst/>
            </a:prstGeom>
            <a:solidFill>
              <a:srgbClr val="FF0000"/>
            </a:solidFill>
            <a:ln w="9525">
              <a:solidFill>
                <a:schemeClr val="tx1"/>
              </a:solidFill>
              <a:miter lim="800000"/>
              <a:headEnd/>
              <a:tailEnd/>
            </a:ln>
          </p:spPr>
          <p:txBody>
            <a:bodyPr/>
            <a:lstStyle/>
            <a:p>
              <a:endParaRPr lang="en-US"/>
            </a:p>
          </p:txBody>
        </p:sp>
        <p:sp>
          <p:nvSpPr>
            <p:cNvPr id="37960" name="WordArt 70"/>
            <p:cNvSpPr>
              <a:spLocks noChangeArrowheads="1" noChangeShapeType="1" noTextEdit="1"/>
            </p:cNvSpPr>
            <p:nvPr/>
          </p:nvSpPr>
          <p:spPr bwMode="auto">
            <a:xfrm rot="10791200">
              <a:off x="626" y="1680"/>
              <a:ext cx="158" cy="144"/>
            </a:xfrm>
            <a:prstGeom prst="rect">
              <a:avLst/>
            </a:prstGeom>
          </p:spPr>
          <p:txBody>
            <a:bodyPr wrap="none" fromWordArt="1">
              <a:prstTxWarp prst="textPlain">
                <a:avLst>
                  <a:gd name="adj" fmla="val 50000"/>
                </a:avLst>
              </a:prstTxWarp>
            </a:bodyPr>
            <a:lstStyle/>
            <a:p>
              <a:pPr algn="ctr"/>
              <a:r>
                <a:rPr lang="en-US" sz="3600" kern="10">
                  <a:ln w="9525">
                    <a:solidFill>
                      <a:schemeClr val="tx1"/>
                    </a:solidFill>
                    <a:round/>
                    <a:headEnd/>
                    <a:tailEnd/>
                  </a:ln>
                  <a:solidFill>
                    <a:srgbClr val="000000"/>
                  </a:solidFill>
                  <a:latin typeface="Arial"/>
                  <a:cs typeface="Arial"/>
                </a:rPr>
                <a:t>W</a:t>
              </a:r>
            </a:p>
          </p:txBody>
        </p:sp>
        <p:sp>
          <p:nvSpPr>
            <p:cNvPr id="37961" name="WordArt 71"/>
            <p:cNvSpPr>
              <a:spLocks noChangeArrowheads="1" noChangeShapeType="1" noTextEdit="1"/>
            </p:cNvSpPr>
            <p:nvPr/>
          </p:nvSpPr>
          <p:spPr bwMode="auto">
            <a:xfrm rot="10791200">
              <a:off x="784" y="1842"/>
              <a:ext cx="158" cy="144"/>
            </a:xfrm>
            <a:prstGeom prst="rect">
              <a:avLst/>
            </a:prstGeom>
          </p:spPr>
          <p:txBody>
            <a:bodyPr wrap="none" fromWordArt="1">
              <a:prstTxWarp prst="textPlain">
                <a:avLst>
                  <a:gd name="adj" fmla="val 50000"/>
                </a:avLst>
              </a:prstTxWarp>
            </a:bodyPr>
            <a:lstStyle/>
            <a:p>
              <a:pPr algn="ctr"/>
              <a:r>
                <a:rPr lang="en-US" sz="3600" kern="10">
                  <a:ln w="9525">
                    <a:solidFill>
                      <a:schemeClr val="tx1"/>
                    </a:solidFill>
                    <a:round/>
                    <a:headEnd/>
                    <a:tailEnd/>
                  </a:ln>
                  <a:solidFill>
                    <a:srgbClr val="000000"/>
                  </a:solidFill>
                  <a:latin typeface="Arial"/>
                  <a:cs typeface="Arial"/>
                </a:rPr>
                <a:t>W</a:t>
              </a:r>
            </a:p>
          </p:txBody>
        </p:sp>
        <p:sp>
          <p:nvSpPr>
            <p:cNvPr id="37962" name="WordArt 72"/>
            <p:cNvSpPr>
              <a:spLocks noChangeArrowheads="1" noChangeShapeType="1" noTextEdit="1"/>
            </p:cNvSpPr>
            <p:nvPr/>
          </p:nvSpPr>
          <p:spPr bwMode="auto">
            <a:xfrm rot="10791200">
              <a:off x="942" y="2010"/>
              <a:ext cx="157" cy="144"/>
            </a:xfrm>
            <a:prstGeom prst="rect">
              <a:avLst/>
            </a:prstGeom>
          </p:spPr>
          <p:txBody>
            <a:bodyPr wrap="none" fromWordArt="1">
              <a:prstTxWarp prst="textPlain">
                <a:avLst>
                  <a:gd name="adj" fmla="val 50000"/>
                </a:avLst>
              </a:prstTxWarp>
            </a:bodyPr>
            <a:lstStyle/>
            <a:p>
              <a:pPr algn="ctr"/>
              <a:r>
                <a:rPr lang="en-US" sz="3600" kern="10">
                  <a:ln w="9525">
                    <a:solidFill>
                      <a:schemeClr val="tx1"/>
                    </a:solidFill>
                    <a:round/>
                    <a:headEnd/>
                    <a:tailEnd/>
                  </a:ln>
                  <a:solidFill>
                    <a:srgbClr val="000000"/>
                  </a:solidFill>
                  <a:latin typeface="Arial"/>
                  <a:cs typeface="Arial"/>
                </a:rPr>
                <a:t>W</a:t>
              </a:r>
            </a:p>
          </p:txBody>
        </p:sp>
        <p:sp>
          <p:nvSpPr>
            <p:cNvPr id="37963" name="Line 73"/>
            <p:cNvSpPr>
              <a:spLocks noChangeShapeType="1"/>
            </p:cNvSpPr>
            <p:nvPr/>
          </p:nvSpPr>
          <p:spPr bwMode="auto">
            <a:xfrm flipH="1">
              <a:off x="521" y="1824"/>
              <a:ext cx="105" cy="0"/>
            </a:xfrm>
            <a:prstGeom prst="line">
              <a:avLst/>
            </a:prstGeom>
            <a:noFill/>
            <a:ln w="9525">
              <a:solidFill>
                <a:schemeClr val="tx1"/>
              </a:solidFill>
              <a:round/>
              <a:headEnd/>
              <a:tailEnd/>
            </a:ln>
          </p:spPr>
          <p:txBody>
            <a:bodyPr/>
            <a:lstStyle/>
            <a:p>
              <a:endParaRPr lang="en-US"/>
            </a:p>
          </p:txBody>
        </p:sp>
        <p:sp>
          <p:nvSpPr>
            <p:cNvPr id="37964" name="Line 74"/>
            <p:cNvSpPr>
              <a:spLocks noChangeShapeType="1"/>
            </p:cNvSpPr>
            <p:nvPr/>
          </p:nvSpPr>
          <p:spPr bwMode="auto">
            <a:xfrm>
              <a:off x="521" y="1812"/>
              <a:ext cx="0" cy="750"/>
            </a:xfrm>
            <a:prstGeom prst="line">
              <a:avLst/>
            </a:prstGeom>
            <a:noFill/>
            <a:ln w="9525">
              <a:solidFill>
                <a:schemeClr val="tx1"/>
              </a:solidFill>
              <a:round/>
              <a:headEnd/>
              <a:tailEnd/>
            </a:ln>
          </p:spPr>
          <p:txBody>
            <a:bodyPr/>
            <a:lstStyle/>
            <a:p>
              <a:endParaRPr lang="en-US"/>
            </a:p>
          </p:txBody>
        </p:sp>
        <p:sp>
          <p:nvSpPr>
            <p:cNvPr id="37965" name="Line 75"/>
            <p:cNvSpPr>
              <a:spLocks noChangeShapeType="1"/>
            </p:cNvSpPr>
            <p:nvPr/>
          </p:nvSpPr>
          <p:spPr bwMode="auto">
            <a:xfrm flipH="1">
              <a:off x="521" y="1986"/>
              <a:ext cx="263" cy="0"/>
            </a:xfrm>
            <a:prstGeom prst="line">
              <a:avLst/>
            </a:prstGeom>
            <a:noFill/>
            <a:ln w="9525">
              <a:solidFill>
                <a:schemeClr val="tx1"/>
              </a:solidFill>
              <a:round/>
              <a:headEnd/>
              <a:tailEnd/>
            </a:ln>
          </p:spPr>
          <p:txBody>
            <a:bodyPr/>
            <a:lstStyle/>
            <a:p>
              <a:endParaRPr lang="en-US"/>
            </a:p>
          </p:txBody>
        </p:sp>
        <p:sp>
          <p:nvSpPr>
            <p:cNvPr id="37966" name="Line 76"/>
            <p:cNvSpPr>
              <a:spLocks noChangeShapeType="1"/>
            </p:cNvSpPr>
            <p:nvPr/>
          </p:nvSpPr>
          <p:spPr bwMode="auto">
            <a:xfrm flipH="1">
              <a:off x="521" y="2130"/>
              <a:ext cx="421" cy="0"/>
            </a:xfrm>
            <a:prstGeom prst="line">
              <a:avLst/>
            </a:prstGeom>
            <a:noFill/>
            <a:ln w="9525">
              <a:solidFill>
                <a:schemeClr val="tx1"/>
              </a:solidFill>
              <a:round/>
              <a:headEnd/>
              <a:tailEnd/>
            </a:ln>
          </p:spPr>
          <p:txBody>
            <a:bodyPr/>
            <a:lstStyle/>
            <a:p>
              <a:endParaRPr lang="en-US"/>
            </a:p>
          </p:txBody>
        </p:sp>
        <p:sp>
          <p:nvSpPr>
            <p:cNvPr id="37967" name="Line 77"/>
            <p:cNvSpPr>
              <a:spLocks noChangeShapeType="1"/>
            </p:cNvSpPr>
            <p:nvPr/>
          </p:nvSpPr>
          <p:spPr bwMode="auto">
            <a:xfrm>
              <a:off x="784" y="1812"/>
              <a:ext cx="473" cy="0"/>
            </a:xfrm>
            <a:prstGeom prst="line">
              <a:avLst/>
            </a:prstGeom>
            <a:noFill/>
            <a:ln w="9525">
              <a:solidFill>
                <a:schemeClr val="tx1"/>
              </a:solidFill>
              <a:round/>
              <a:headEnd/>
              <a:tailEnd/>
            </a:ln>
          </p:spPr>
          <p:txBody>
            <a:bodyPr/>
            <a:lstStyle/>
            <a:p>
              <a:endParaRPr lang="en-US"/>
            </a:p>
          </p:txBody>
        </p:sp>
        <p:sp>
          <p:nvSpPr>
            <p:cNvPr id="37968" name="Line 78"/>
            <p:cNvSpPr>
              <a:spLocks noChangeShapeType="1"/>
            </p:cNvSpPr>
            <p:nvPr/>
          </p:nvSpPr>
          <p:spPr bwMode="auto">
            <a:xfrm>
              <a:off x="942" y="1986"/>
              <a:ext cx="631" cy="0"/>
            </a:xfrm>
            <a:prstGeom prst="line">
              <a:avLst/>
            </a:prstGeom>
            <a:noFill/>
            <a:ln w="9525">
              <a:solidFill>
                <a:schemeClr val="tx1"/>
              </a:solidFill>
              <a:round/>
              <a:headEnd/>
              <a:tailEnd/>
            </a:ln>
          </p:spPr>
          <p:txBody>
            <a:bodyPr/>
            <a:lstStyle/>
            <a:p>
              <a:endParaRPr lang="en-US"/>
            </a:p>
          </p:txBody>
        </p:sp>
        <p:sp>
          <p:nvSpPr>
            <p:cNvPr id="37969" name="Line 79"/>
            <p:cNvSpPr>
              <a:spLocks noChangeShapeType="1"/>
            </p:cNvSpPr>
            <p:nvPr/>
          </p:nvSpPr>
          <p:spPr bwMode="auto">
            <a:xfrm>
              <a:off x="1099" y="2130"/>
              <a:ext cx="894" cy="0"/>
            </a:xfrm>
            <a:prstGeom prst="line">
              <a:avLst/>
            </a:prstGeom>
            <a:noFill/>
            <a:ln w="9525">
              <a:solidFill>
                <a:schemeClr val="tx1"/>
              </a:solidFill>
              <a:round/>
              <a:headEnd/>
              <a:tailEnd/>
            </a:ln>
          </p:spPr>
          <p:txBody>
            <a:bodyPr/>
            <a:lstStyle/>
            <a:p>
              <a:endParaRPr lang="en-US"/>
            </a:p>
          </p:txBody>
        </p:sp>
        <p:sp>
          <p:nvSpPr>
            <p:cNvPr id="37970" name="Line 80"/>
            <p:cNvSpPr>
              <a:spLocks noChangeShapeType="1"/>
            </p:cNvSpPr>
            <p:nvPr/>
          </p:nvSpPr>
          <p:spPr bwMode="auto">
            <a:xfrm>
              <a:off x="1257" y="1818"/>
              <a:ext cx="0" cy="432"/>
            </a:xfrm>
            <a:prstGeom prst="line">
              <a:avLst/>
            </a:prstGeom>
            <a:noFill/>
            <a:ln w="9525">
              <a:solidFill>
                <a:schemeClr val="tx1"/>
              </a:solidFill>
              <a:round/>
              <a:headEnd/>
              <a:tailEnd/>
            </a:ln>
          </p:spPr>
          <p:txBody>
            <a:bodyPr/>
            <a:lstStyle/>
            <a:p>
              <a:endParaRPr lang="en-US"/>
            </a:p>
          </p:txBody>
        </p:sp>
        <p:sp>
          <p:nvSpPr>
            <p:cNvPr id="37971" name="Line 81"/>
            <p:cNvSpPr>
              <a:spLocks noChangeShapeType="1"/>
            </p:cNvSpPr>
            <p:nvPr/>
          </p:nvSpPr>
          <p:spPr bwMode="auto">
            <a:xfrm>
              <a:off x="1573" y="1986"/>
              <a:ext cx="0" cy="288"/>
            </a:xfrm>
            <a:prstGeom prst="line">
              <a:avLst/>
            </a:prstGeom>
            <a:noFill/>
            <a:ln w="9525">
              <a:solidFill>
                <a:schemeClr val="tx1"/>
              </a:solidFill>
              <a:round/>
              <a:headEnd/>
              <a:tailEnd/>
            </a:ln>
          </p:spPr>
          <p:txBody>
            <a:bodyPr/>
            <a:lstStyle/>
            <a:p>
              <a:endParaRPr lang="en-US"/>
            </a:p>
          </p:txBody>
        </p:sp>
        <p:sp>
          <p:nvSpPr>
            <p:cNvPr id="37972" name="Line 82"/>
            <p:cNvSpPr>
              <a:spLocks noChangeShapeType="1"/>
            </p:cNvSpPr>
            <p:nvPr/>
          </p:nvSpPr>
          <p:spPr bwMode="auto">
            <a:xfrm>
              <a:off x="1993" y="2130"/>
              <a:ext cx="0" cy="144"/>
            </a:xfrm>
            <a:prstGeom prst="line">
              <a:avLst/>
            </a:prstGeom>
            <a:noFill/>
            <a:ln w="9525">
              <a:solidFill>
                <a:schemeClr val="tx1"/>
              </a:solidFill>
              <a:round/>
              <a:headEnd/>
              <a:tailEnd/>
            </a:ln>
          </p:spPr>
          <p:txBody>
            <a:bodyPr/>
            <a:lstStyle/>
            <a:p>
              <a:endParaRPr lang="en-US"/>
            </a:p>
          </p:txBody>
        </p:sp>
        <p:grpSp>
          <p:nvGrpSpPr>
            <p:cNvPr id="37973" name="Group 83"/>
            <p:cNvGrpSpPr>
              <a:grpSpLocks/>
            </p:cNvGrpSpPr>
            <p:nvPr/>
          </p:nvGrpSpPr>
          <p:grpSpPr bwMode="auto">
            <a:xfrm>
              <a:off x="1205" y="2274"/>
              <a:ext cx="105" cy="72"/>
              <a:chOff x="801" y="8284"/>
              <a:chExt cx="540" cy="540"/>
            </a:xfrm>
          </p:grpSpPr>
          <p:sp>
            <p:nvSpPr>
              <p:cNvPr id="37992" name="Line 84"/>
              <p:cNvSpPr>
                <a:spLocks noChangeShapeType="1"/>
              </p:cNvSpPr>
              <p:nvPr/>
            </p:nvSpPr>
            <p:spPr bwMode="auto">
              <a:xfrm>
                <a:off x="1161" y="8284"/>
                <a:ext cx="180" cy="180"/>
              </a:xfrm>
              <a:prstGeom prst="line">
                <a:avLst/>
              </a:prstGeom>
              <a:noFill/>
              <a:ln w="19050">
                <a:solidFill>
                  <a:schemeClr val="tx1"/>
                </a:solidFill>
                <a:round/>
                <a:headEnd/>
                <a:tailEnd/>
              </a:ln>
            </p:spPr>
            <p:txBody>
              <a:bodyPr/>
              <a:lstStyle/>
              <a:p>
                <a:endParaRPr lang="en-US"/>
              </a:p>
            </p:txBody>
          </p:sp>
          <p:sp>
            <p:nvSpPr>
              <p:cNvPr id="37993" name="Line 85"/>
              <p:cNvSpPr>
                <a:spLocks noChangeShapeType="1"/>
              </p:cNvSpPr>
              <p:nvPr/>
            </p:nvSpPr>
            <p:spPr bwMode="auto">
              <a:xfrm flipH="1">
                <a:off x="801" y="8464"/>
                <a:ext cx="540" cy="180"/>
              </a:xfrm>
              <a:prstGeom prst="line">
                <a:avLst/>
              </a:prstGeom>
              <a:noFill/>
              <a:ln w="19050">
                <a:solidFill>
                  <a:schemeClr val="tx1"/>
                </a:solidFill>
                <a:round/>
                <a:headEnd/>
                <a:tailEnd/>
              </a:ln>
            </p:spPr>
            <p:txBody>
              <a:bodyPr/>
              <a:lstStyle/>
              <a:p>
                <a:endParaRPr lang="en-US"/>
              </a:p>
            </p:txBody>
          </p:sp>
          <p:sp>
            <p:nvSpPr>
              <p:cNvPr id="37994" name="Line 86"/>
              <p:cNvSpPr>
                <a:spLocks noChangeShapeType="1"/>
              </p:cNvSpPr>
              <p:nvPr/>
            </p:nvSpPr>
            <p:spPr bwMode="auto">
              <a:xfrm>
                <a:off x="801" y="8644"/>
                <a:ext cx="360" cy="180"/>
              </a:xfrm>
              <a:prstGeom prst="line">
                <a:avLst/>
              </a:prstGeom>
              <a:noFill/>
              <a:ln w="19050">
                <a:solidFill>
                  <a:schemeClr val="tx1"/>
                </a:solidFill>
                <a:round/>
                <a:headEnd/>
                <a:tailEnd/>
              </a:ln>
            </p:spPr>
            <p:txBody>
              <a:bodyPr/>
              <a:lstStyle/>
              <a:p>
                <a:endParaRPr lang="en-US"/>
              </a:p>
            </p:txBody>
          </p:sp>
        </p:grpSp>
        <p:grpSp>
          <p:nvGrpSpPr>
            <p:cNvPr id="37974" name="Group 87"/>
            <p:cNvGrpSpPr>
              <a:grpSpLocks/>
            </p:cNvGrpSpPr>
            <p:nvPr/>
          </p:nvGrpSpPr>
          <p:grpSpPr bwMode="auto">
            <a:xfrm rot="5238973">
              <a:off x="712" y="2500"/>
              <a:ext cx="144" cy="52"/>
              <a:chOff x="801" y="8284"/>
              <a:chExt cx="540" cy="540"/>
            </a:xfrm>
          </p:grpSpPr>
          <p:sp>
            <p:nvSpPr>
              <p:cNvPr id="37989" name="Line 88"/>
              <p:cNvSpPr>
                <a:spLocks noChangeShapeType="1"/>
              </p:cNvSpPr>
              <p:nvPr/>
            </p:nvSpPr>
            <p:spPr bwMode="auto">
              <a:xfrm>
                <a:off x="1161" y="8284"/>
                <a:ext cx="180" cy="180"/>
              </a:xfrm>
              <a:prstGeom prst="line">
                <a:avLst/>
              </a:prstGeom>
              <a:noFill/>
              <a:ln w="19050">
                <a:solidFill>
                  <a:schemeClr val="tx1"/>
                </a:solidFill>
                <a:round/>
                <a:headEnd/>
                <a:tailEnd/>
              </a:ln>
            </p:spPr>
            <p:txBody>
              <a:bodyPr/>
              <a:lstStyle/>
              <a:p>
                <a:endParaRPr lang="en-US"/>
              </a:p>
            </p:txBody>
          </p:sp>
          <p:sp>
            <p:nvSpPr>
              <p:cNvPr id="37990" name="Line 89"/>
              <p:cNvSpPr>
                <a:spLocks noChangeShapeType="1"/>
              </p:cNvSpPr>
              <p:nvPr/>
            </p:nvSpPr>
            <p:spPr bwMode="auto">
              <a:xfrm flipH="1">
                <a:off x="801" y="8464"/>
                <a:ext cx="540" cy="180"/>
              </a:xfrm>
              <a:prstGeom prst="line">
                <a:avLst/>
              </a:prstGeom>
              <a:noFill/>
              <a:ln w="19050">
                <a:solidFill>
                  <a:schemeClr val="tx1"/>
                </a:solidFill>
                <a:round/>
                <a:headEnd/>
                <a:tailEnd/>
              </a:ln>
            </p:spPr>
            <p:txBody>
              <a:bodyPr/>
              <a:lstStyle/>
              <a:p>
                <a:endParaRPr lang="en-US"/>
              </a:p>
            </p:txBody>
          </p:sp>
          <p:sp>
            <p:nvSpPr>
              <p:cNvPr id="37991" name="Line 90"/>
              <p:cNvSpPr>
                <a:spLocks noChangeShapeType="1"/>
              </p:cNvSpPr>
              <p:nvPr/>
            </p:nvSpPr>
            <p:spPr bwMode="auto">
              <a:xfrm>
                <a:off x="801" y="8644"/>
                <a:ext cx="360" cy="180"/>
              </a:xfrm>
              <a:prstGeom prst="line">
                <a:avLst/>
              </a:prstGeom>
              <a:noFill/>
              <a:ln w="19050">
                <a:solidFill>
                  <a:schemeClr val="tx1"/>
                </a:solidFill>
                <a:round/>
                <a:headEnd/>
                <a:tailEnd/>
              </a:ln>
            </p:spPr>
            <p:txBody>
              <a:bodyPr/>
              <a:lstStyle/>
              <a:p>
                <a:endParaRPr lang="en-US"/>
              </a:p>
            </p:txBody>
          </p:sp>
        </p:grpSp>
        <p:grpSp>
          <p:nvGrpSpPr>
            <p:cNvPr id="37975" name="Group 91"/>
            <p:cNvGrpSpPr>
              <a:grpSpLocks/>
            </p:cNvGrpSpPr>
            <p:nvPr/>
          </p:nvGrpSpPr>
          <p:grpSpPr bwMode="auto">
            <a:xfrm>
              <a:off x="1941" y="2274"/>
              <a:ext cx="105" cy="72"/>
              <a:chOff x="801" y="8284"/>
              <a:chExt cx="540" cy="540"/>
            </a:xfrm>
          </p:grpSpPr>
          <p:sp>
            <p:nvSpPr>
              <p:cNvPr id="37986" name="Line 92"/>
              <p:cNvSpPr>
                <a:spLocks noChangeShapeType="1"/>
              </p:cNvSpPr>
              <p:nvPr/>
            </p:nvSpPr>
            <p:spPr bwMode="auto">
              <a:xfrm>
                <a:off x="1161" y="8284"/>
                <a:ext cx="180" cy="180"/>
              </a:xfrm>
              <a:prstGeom prst="line">
                <a:avLst/>
              </a:prstGeom>
              <a:noFill/>
              <a:ln w="19050">
                <a:solidFill>
                  <a:schemeClr val="tx1"/>
                </a:solidFill>
                <a:round/>
                <a:headEnd/>
                <a:tailEnd/>
              </a:ln>
            </p:spPr>
            <p:txBody>
              <a:bodyPr/>
              <a:lstStyle/>
              <a:p>
                <a:endParaRPr lang="en-US"/>
              </a:p>
            </p:txBody>
          </p:sp>
          <p:sp>
            <p:nvSpPr>
              <p:cNvPr id="37987" name="Line 93"/>
              <p:cNvSpPr>
                <a:spLocks noChangeShapeType="1"/>
              </p:cNvSpPr>
              <p:nvPr/>
            </p:nvSpPr>
            <p:spPr bwMode="auto">
              <a:xfrm flipH="1">
                <a:off x="801" y="8464"/>
                <a:ext cx="540" cy="180"/>
              </a:xfrm>
              <a:prstGeom prst="line">
                <a:avLst/>
              </a:prstGeom>
              <a:noFill/>
              <a:ln w="19050">
                <a:solidFill>
                  <a:schemeClr val="tx1"/>
                </a:solidFill>
                <a:round/>
                <a:headEnd/>
                <a:tailEnd/>
              </a:ln>
            </p:spPr>
            <p:txBody>
              <a:bodyPr/>
              <a:lstStyle/>
              <a:p>
                <a:endParaRPr lang="en-US"/>
              </a:p>
            </p:txBody>
          </p:sp>
          <p:sp>
            <p:nvSpPr>
              <p:cNvPr id="37988" name="Line 94"/>
              <p:cNvSpPr>
                <a:spLocks noChangeShapeType="1"/>
              </p:cNvSpPr>
              <p:nvPr/>
            </p:nvSpPr>
            <p:spPr bwMode="auto">
              <a:xfrm>
                <a:off x="801" y="8644"/>
                <a:ext cx="360" cy="180"/>
              </a:xfrm>
              <a:prstGeom prst="line">
                <a:avLst/>
              </a:prstGeom>
              <a:noFill/>
              <a:ln w="19050">
                <a:solidFill>
                  <a:schemeClr val="tx1"/>
                </a:solidFill>
                <a:round/>
                <a:headEnd/>
                <a:tailEnd/>
              </a:ln>
            </p:spPr>
            <p:txBody>
              <a:bodyPr/>
              <a:lstStyle/>
              <a:p>
                <a:endParaRPr lang="en-US"/>
              </a:p>
            </p:txBody>
          </p:sp>
        </p:grpSp>
        <p:sp>
          <p:nvSpPr>
            <p:cNvPr id="37976" name="Line 95"/>
            <p:cNvSpPr>
              <a:spLocks noChangeShapeType="1"/>
            </p:cNvSpPr>
            <p:nvPr/>
          </p:nvSpPr>
          <p:spPr bwMode="auto">
            <a:xfrm>
              <a:off x="1257" y="2346"/>
              <a:ext cx="0" cy="216"/>
            </a:xfrm>
            <a:prstGeom prst="line">
              <a:avLst/>
            </a:prstGeom>
            <a:noFill/>
            <a:ln w="9525">
              <a:solidFill>
                <a:schemeClr val="tx1"/>
              </a:solidFill>
              <a:round/>
              <a:headEnd/>
              <a:tailEnd/>
            </a:ln>
          </p:spPr>
          <p:txBody>
            <a:bodyPr/>
            <a:lstStyle/>
            <a:p>
              <a:endParaRPr lang="en-US"/>
            </a:p>
          </p:txBody>
        </p:sp>
        <p:sp>
          <p:nvSpPr>
            <p:cNvPr id="37977" name="Line 96"/>
            <p:cNvSpPr>
              <a:spLocks noChangeShapeType="1"/>
            </p:cNvSpPr>
            <p:nvPr/>
          </p:nvSpPr>
          <p:spPr bwMode="auto">
            <a:xfrm>
              <a:off x="837" y="2562"/>
              <a:ext cx="1156" cy="0"/>
            </a:xfrm>
            <a:prstGeom prst="line">
              <a:avLst/>
            </a:prstGeom>
            <a:noFill/>
            <a:ln w="9525">
              <a:solidFill>
                <a:schemeClr val="tx1"/>
              </a:solidFill>
              <a:round/>
              <a:headEnd/>
              <a:tailEnd/>
            </a:ln>
          </p:spPr>
          <p:txBody>
            <a:bodyPr/>
            <a:lstStyle/>
            <a:p>
              <a:endParaRPr lang="en-US"/>
            </a:p>
          </p:txBody>
        </p:sp>
        <p:sp>
          <p:nvSpPr>
            <p:cNvPr id="37978" name="Line 97"/>
            <p:cNvSpPr>
              <a:spLocks noChangeShapeType="1"/>
            </p:cNvSpPr>
            <p:nvPr/>
          </p:nvSpPr>
          <p:spPr bwMode="auto">
            <a:xfrm flipV="1">
              <a:off x="1993" y="2346"/>
              <a:ext cx="0" cy="216"/>
            </a:xfrm>
            <a:prstGeom prst="line">
              <a:avLst/>
            </a:prstGeom>
            <a:noFill/>
            <a:ln w="9525">
              <a:solidFill>
                <a:schemeClr val="tx1"/>
              </a:solidFill>
              <a:round/>
              <a:headEnd/>
              <a:tailEnd/>
            </a:ln>
          </p:spPr>
          <p:txBody>
            <a:bodyPr/>
            <a:lstStyle/>
            <a:p>
              <a:endParaRPr lang="en-US"/>
            </a:p>
          </p:txBody>
        </p:sp>
        <p:sp>
          <p:nvSpPr>
            <p:cNvPr id="37979" name="Line 98"/>
            <p:cNvSpPr>
              <a:spLocks noChangeShapeType="1"/>
            </p:cNvSpPr>
            <p:nvPr/>
          </p:nvSpPr>
          <p:spPr bwMode="auto">
            <a:xfrm flipV="1">
              <a:off x="1573" y="2274"/>
              <a:ext cx="0" cy="288"/>
            </a:xfrm>
            <a:prstGeom prst="line">
              <a:avLst/>
            </a:prstGeom>
            <a:noFill/>
            <a:ln w="9525">
              <a:solidFill>
                <a:schemeClr val="tx1"/>
              </a:solidFill>
              <a:round/>
              <a:headEnd/>
              <a:tailEnd/>
            </a:ln>
          </p:spPr>
          <p:txBody>
            <a:bodyPr/>
            <a:lstStyle/>
            <a:p>
              <a:endParaRPr lang="en-US"/>
            </a:p>
          </p:txBody>
        </p:sp>
        <p:sp>
          <p:nvSpPr>
            <p:cNvPr id="37980" name="Line 99"/>
            <p:cNvSpPr>
              <a:spLocks noChangeShapeType="1"/>
            </p:cNvSpPr>
            <p:nvPr/>
          </p:nvSpPr>
          <p:spPr bwMode="auto">
            <a:xfrm flipH="1">
              <a:off x="416" y="2562"/>
              <a:ext cx="315" cy="0"/>
            </a:xfrm>
            <a:prstGeom prst="line">
              <a:avLst/>
            </a:prstGeom>
            <a:noFill/>
            <a:ln w="9525">
              <a:solidFill>
                <a:schemeClr val="tx1"/>
              </a:solidFill>
              <a:round/>
              <a:headEnd/>
              <a:tailEnd/>
            </a:ln>
          </p:spPr>
          <p:txBody>
            <a:bodyPr/>
            <a:lstStyle/>
            <a:p>
              <a:endParaRPr lang="en-US"/>
            </a:p>
          </p:txBody>
        </p:sp>
        <p:sp>
          <p:nvSpPr>
            <p:cNvPr id="37981" name="Line 100"/>
            <p:cNvSpPr>
              <a:spLocks noChangeShapeType="1"/>
            </p:cNvSpPr>
            <p:nvPr/>
          </p:nvSpPr>
          <p:spPr bwMode="auto">
            <a:xfrm>
              <a:off x="416" y="2490"/>
              <a:ext cx="0" cy="144"/>
            </a:xfrm>
            <a:prstGeom prst="line">
              <a:avLst/>
            </a:prstGeom>
            <a:noFill/>
            <a:ln w="38100">
              <a:solidFill>
                <a:schemeClr val="tx1"/>
              </a:solidFill>
              <a:round/>
              <a:headEnd/>
              <a:tailEnd/>
            </a:ln>
          </p:spPr>
          <p:txBody>
            <a:bodyPr/>
            <a:lstStyle/>
            <a:p>
              <a:endParaRPr lang="en-US"/>
            </a:p>
          </p:txBody>
        </p:sp>
        <p:sp>
          <p:nvSpPr>
            <p:cNvPr id="37982" name="Line 101"/>
            <p:cNvSpPr>
              <a:spLocks noChangeShapeType="1"/>
            </p:cNvSpPr>
            <p:nvPr/>
          </p:nvSpPr>
          <p:spPr bwMode="auto">
            <a:xfrm>
              <a:off x="337" y="2526"/>
              <a:ext cx="0" cy="72"/>
            </a:xfrm>
            <a:prstGeom prst="line">
              <a:avLst/>
            </a:prstGeom>
            <a:noFill/>
            <a:ln w="19050">
              <a:solidFill>
                <a:schemeClr val="tx1"/>
              </a:solidFill>
              <a:round/>
              <a:headEnd/>
              <a:tailEnd/>
            </a:ln>
          </p:spPr>
          <p:txBody>
            <a:bodyPr/>
            <a:lstStyle/>
            <a:p>
              <a:endParaRPr lang="en-US"/>
            </a:p>
          </p:txBody>
        </p:sp>
        <p:sp>
          <p:nvSpPr>
            <p:cNvPr id="37983" name="Line 102"/>
            <p:cNvSpPr>
              <a:spLocks noChangeShapeType="1"/>
            </p:cNvSpPr>
            <p:nvPr/>
          </p:nvSpPr>
          <p:spPr bwMode="auto">
            <a:xfrm>
              <a:off x="372" y="2526"/>
              <a:ext cx="0" cy="72"/>
            </a:xfrm>
            <a:prstGeom prst="line">
              <a:avLst/>
            </a:prstGeom>
            <a:noFill/>
            <a:ln w="28575">
              <a:solidFill>
                <a:schemeClr val="tx1"/>
              </a:solidFill>
              <a:round/>
              <a:headEnd/>
              <a:tailEnd/>
            </a:ln>
          </p:spPr>
          <p:txBody>
            <a:bodyPr/>
            <a:lstStyle/>
            <a:p>
              <a:endParaRPr lang="en-US"/>
            </a:p>
          </p:txBody>
        </p:sp>
        <p:sp>
          <p:nvSpPr>
            <p:cNvPr id="37984" name="Text Box 103"/>
            <p:cNvSpPr txBox="1">
              <a:spLocks noChangeArrowheads="1"/>
            </p:cNvSpPr>
            <p:nvPr/>
          </p:nvSpPr>
          <p:spPr bwMode="auto">
            <a:xfrm>
              <a:off x="624" y="2298"/>
              <a:ext cx="300" cy="144"/>
            </a:xfrm>
            <a:prstGeom prst="rect">
              <a:avLst/>
            </a:prstGeom>
            <a:noFill/>
            <a:ln w="9525">
              <a:noFill/>
              <a:miter lim="800000"/>
              <a:headEnd/>
              <a:tailEnd/>
            </a:ln>
          </p:spPr>
          <p:txBody>
            <a:bodyPr/>
            <a:lstStyle/>
            <a:p>
              <a:pPr eaLnBrk="0" hangingPunct="0"/>
              <a:r>
                <a:rPr lang="es-ES" sz="1200"/>
                <a:t>51N</a:t>
              </a:r>
            </a:p>
          </p:txBody>
        </p:sp>
        <p:sp>
          <p:nvSpPr>
            <p:cNvPr id="37985" name="Text Box 104"/>
            <p:cNvSpPr txBox="1">
              <a:spLocks noChangeArrowheads="1"/>
            </p:cNvSpPr>
            <p:nvPr/>
          </p:nvSpPr>
          <p:spPr bwMode="auto">
            <a:xfrm>
              <a:off x="1728" y="2256"/>
              <a:ext cx="240" cy="144"/>
            </a:xfrm>
            <a:prstGeom prst="rect">
              <a:avLst/>
            </a:prstGeom>
            <a:noFill/>
            <a:ln w="9525">
              <a:noFill/>
              <a:miter lim="800000"/>
              <a:headEnd/>
              <a:tailEnd/>
            </a:ln>
          </p:spPr>
          <p:txBody>
            <a:bodyPr/>
            <a:lstStyle/>
            <a:p>
              <a:pPr eaLnBrk="0" hangingPunct="0"/>
              <a:r>
                <a:rPr lang="es-ES" sz="1200"/>
                <a:t>51</a:t>
              </a:r>
            </a:p>
          </p:txBody>
        </p:sp>
      </p:grpSp>
      <p:sp>
        <p:nvSpPr>
          <p:cNvPr id="37895" name="Text Box 106"/>
          <p:cNvSpPr txBox="1">
            <a:spLocks noChangeArrowheads="1"/>
          </p:cNvSpPr>
          <p:nvPr/>
        </p:nvSpPr>
        <p:spPr bwMode="auto">
          <a:xfrm>
            <a:off x="152400" y="2209800"/>
            <a:ext cx="4117975" cy="336550"/>
          </a:xfrm>
          <a:prstGeom prst="rect">
            <a:avLst/>
          </a:prstGeom>
          <a:noFill/>
          <a:ln w="9525">
            <a:noFill/>
            <a:miter lim="800000"/>
            <a:headEnd/>
            <a:tailEnd/>
          </a:ln>
        </p:spPr>
        <p:txBody>
          <a:bodyPr wrap="none">
            <a:spAutoFit/>
          </a:bodyPr>
          <a:lstStyle/>
          <a:p>
            <a:pPr>
              <a:buFontTx/>
              <a:buChar char="•"/>
            </a:pPr>
            <a:r>
              <a:rPr lang="en-US" sz="1600" b="1">
                <a:solidFill>
                  <a:srgbClr val="33CC33"/>
                </a:solidFill>
                <a:latin typeface="Times New Roman" pitchFamily="18" charset="0"/>
              </a:rPr>
              <a:t>Como proteccion primaria en lineas radiales</a:t>
            </a:r>
            <a:endParaRPr lang="es-ES" sz="1600" b="1">
              <a:solidFill>
                <a:srgbClr val="33CC33"/>
              </a:solidFill>
              <a:latin typeface="Times New Roman" pitchFamily="18" charset="0"/>
            </a:endParaRPr>
          </a:p>
        </p:txBody>
      </p:sp>
      <p:grpSp>
        <p:nvGrpSpPr>
          <p:cNvPr id="37896" name="Group 134"/>
          <p:cNvGrpSpPr>
            <a:grpSpLocks/>
          </p:cNvGrpSpPr>
          <p:nvPr/>
        </p:nvGrpSpPr>
        <p:grpSpPr bwMode="auto">
          <a:xfrm>
            <a:off x="5257800" y="2743200"/>
            <a:ext cx="3657600" cy="1143000"/>
            <a:chOff x="3312" y="1728"/>
            <a:chExt cx="2304" cy="720"/>
          </a:xfrm>
        </p:grpSpPr>
        <p:sp>
          <p:nvSpPr>
            <p:cNvPr id="37932" name="Rectangle 109"/>
            <p:cNvSpPr>
              <a:spLocks noChangeArrowheads="1"/>
            </p:cNvSpPr>
            <p:nvPr/>
          </p:nvSpPr>
          <p:spPr bwMode="auto">
            <a:xfrm>
              <a:off x="5010" y="1872"/>
              <a:ext cx="60" cy="144"/>
            </a:xfrm>
            <a:prstGeom prst="rect">
              <a:avLst/>
            </a:prstGeom>
            <a:solidFill>
              <a:srgbClr val="FF0000"/>
            </a:solidFill>
            <a:ln w="9525">
              <a:solidFill>
                <a:schemeClr val="tx1"/>
              </a:solidFill>
              <a:miter lim="800000"/>
              <a:headEnd/>
              <a:tailEnd/>
            </a:ln>
          </p:spPr>
          <p:txBody>
            <a:bodyPr/>
            <a:lstStyle/>
            <a:p>
              <a:endParaRPr lang="en-US"/>
            </a:p>
          </p:txBody>
        </p:sp>
        <p:sp>
          <p:nvSpPr>
            <p:cNvPr id="37933" name="Line 110"/>
            <p:cNvSpPr>
              <a:spLocks noChangeShapeType="1"/>
            </p:cNvSpPr>
            <p:nvPr/>
          </p:nvSpPr>
          <p:spPr bwMode="auto">
            <a:xfrm>
              <a:off x="4221" y="1944"/>
              <a:ext cx="789" cy="0"/>
            </a:xfrm>
            <a:prstGeom prst="line">
              <a:avLst/>
            </a:prstGeom>
            <a:noFill/>
            <a:ln w="9525">
              <a:solidFill>
                <a:schemeClr val="tx1"/>
              </a:solidFill>
              <a:round/>
              <a:headEnd/>
              <a:tailEnd/>
            </a:ln>
          </p:spPr>
          <p:txBody>
            <a:bodyPr/>
            <a:lstStyle/>
            <a:p>
              <a:endParaRPr lang="en-US"/>
            </a:p>
          </p:txBody>
        </p:sp>
        <p:sp>
          <p:nvSpPr>
            <p:cNvPr id="37934" name="Line 111"/>
            <p:cNvSpPr>
              <a:spLocks noChangeShapeType="1"/>
            </p:cNvSpPr>
            <p:nvPr/>
          </p:nvSpPr>
          <p:spPr bwMode="auto">
            <a:xfrm>
              <a:off x="5070" y="1944"/>
              <a:ext cx="546" cy="0"/>
            </a:xfrm>
            <a:prstGeom prst="line">
              <a:avLst/>
            </a:prstGeom>
            <a:noFill/>
            <a:ln w="9525">
              <a:solidFill>
                <a:schemeClr val="tx1"/>
              </a:solidFill>
              <a:round/>
              <a:headEnd/>
              <a:tailEnd type="triangle" w="med" len="med"/>
            </a:ln>
          </p:spPr>
          <p:txBody>
            <a:bodyPr/>
            <a:lstStyle/>
            <a:p>
              <a:endParaRPr lang="en-US"/>
            </a:p>
          </p:txBody>
        </p:sp>
        <p:sp>
          <p:nvSpPr>
            <p:cNvPr id="37935" name="Line 112"/>
            <p:cNvSpPr>
              <a:spLocks noChangeShapeType="1"/>
            </p:cNvSpPr>
            <p:nvPr/>
          </p:nvSpPr>
          <p:spPr bwMode="auto">
            <a:xfrm>
              <a:off x="4221" y="2232"/>
              <a:ext cx="546" cy="0"/>
            </a:xfrm>
            <a:prstGeom prst="line">
              <a:avLst/>
            </a:prstGeom>
            <a:noFill/>
            <a:ln w="9525">
              <a:solidFill>
                <a:schemeClr val="tx1"/>
              </a:solidFill>
              <a:round/>
              <a:headEnd/>
              <a:tailEnd type="triangle" w="med" len="med"/>
            </a:ln>
          </p:spPr>
          <p:txBody>
            <a:bodyPr/>
            <a:lstStyle/>
            <a:p>
              <a:endParaRPr lang="en-US"/>
            </a:p>
          </p:txBody>
        </p:sp>
        <p:sp>
          <p:nvSpPr>
            <p:cNvPr id="37936" name="Text Box 113"/>
            <p:cNvSpPr txBox="1">
              <a:spLocks noChangeArrowheads="1"/>
            </p:cNvSpPr>
            <p:nvPr/>
          </p:nvSpPr>
          <p:spPr bwMode="auto">
            <a:xfrm>
              <a:off x="5070" y="1944"/>
              <a:ext cx="182" cy="144"/>
            </a:xfrm>
            <a:prstGeom prst="rect">
              <a:avLst/>
            </a:prstGeom>
            <a:noFill/>
            <a:ln w="9525">
              <a:noFill/>
              <a:miter lim="800000"/>
              <a:headEnd/>
              <a:tailEnd/>
            </a:ln>
          </p:spPr>
          <p:txBody>
            <a:bodyPr/>
            <a:lstStyle/>
            <a:p>
              <a:pPr eaLnBrk="0" hangingPunct="0"/>
              <a:r>
                <a:rPr lang="es-ES" sz="1200">
                  <a:latin typeface="Times New Roman" pitchFamily="18" charset="0"/>
                </a:rPr>
                <a:t>d</a:t>
              </a:r>
            </a:p>
          </p:txBody>
        </p:sp>
        <p:sp>
          <p:nvSpPr>
            <p:cNvPr id="37937" name="Text Box 114"/>
            <p:cNvSpPr txBox="1">
              <a:spLocks noChangeArrowheads="1"/>
            </p:cNvSpPr>
            <p:nvPr/>
          </p:nvSpPr>
          <p:spPr bwMode="auto">
            <a:xfrm>
              <a:off x="4221" y="1944"/>
              <a:ext cx="182" cy="144"/>
            </a:xfrm>
            <a:prstGeom prst="rect">
              <a:avLst/>
            </a:prstGeom>
            <a:noFill/>
            <a:ln w="9525">
              <a:noFill/>
              <a:miter lim="800000"/>
              <a:headEnd/>
              <a:tailEnd/>
            </a:ln>
          </p:spPr>
          <p:txBody>
            <a:bodyPr/>
            <a:lstStyle/>
            <a:p>
              <a:pPr eaLnBrk="0" hangingPunct="0"/>
              <a:r>
                <a:rPr lang="es-ES" sz="1200">
                  <a:latin typeface="Times New Roman" pitchFamily="18" charset="0"/>
                </a:rPr>
                <a:t>a</a:t>
              </a:r>
            </a:p>
          </p:txBody>
        </p:sp>
        <p:sp>
          <p:nvSpPr>
            <p:cNvPr id="37938" name="Line 116"/>
            <p:cNvSpPr>
              <a:spLocks noChangeShapeType="1"/>
            </p:cNvSpPr>
            <p:nvPr/>
          </p:nvSpPr>
          <p:spPr bwMode="auto">
            <a:xfrm>
              <a:off x="3312" y="1872"/>
              <a:ext cx="0" cy="504"/>
            </a:xfrm>
            <a:prstGeom prst="line">
              <a:avLst/>
            </a:prstGeom>
            <a:noFill/>
            <a:ln w="19050">
              <a:solidFill>
                <a:schemeClr val="tx1"/>
              </a:solidFill>
              <a:round/>
              <a:headEnd/>
              <a:tailEnd/>
            </a:ln>
          </p:spPr>
          <p:txBody>
            <a:bodyPr/>
            <a:lstStyle/>
            <a:p>
              <a:endParaRPr lang="en-US"/>
            </a:p>
          </p:txBody>
        </p:sp>
        <p:sp>
          <p:nvSpPr>
            <p:cNvPr id="37939" name="Line 117"/>
            <p:cNvSpPr>
              <a:spLocks noChangeShapeType="1"/>
            </p:cNvSpPr>
            <p:nvPr/>
          </p:nvSpPr>
          <p:spPr bwMode="auto">
            <a:xfrm>
              <a:off x="3312" y="2088"/>
              <a:ext cx="61" cy="0"/>
            </a:xfrm>
            <a:prstGeom prst="line">
              <a:avLst/>
            </a:prstGeom>
            <a:noFill/>
            <a:ln w="9525">
              <a:solidFill>
                <a:schemeClr val="tx1"/>
              </a:solidFill>
              <a:round/>
              <a:headEnd/>
              <a:tailEnd/>
            </a:ln>
          </p:spPr>
          <p:txBody>
            <a:bodyPr/>
            <a:lstStyle/>
            <a:p>
              <a:endParaRPr lang="en-US"/>
            </a:p>
          </p:txBody>
        </p:sp>
        <p:sp>
          <p:nvSpPr>
            <p:cNvPr id="37940" name="Rectangle 118"/>
            <p:cNvSpPr>
              <a:spLocks noChangeArrowheads="1"/>
            </p:cNvSpPr>
            <p:nvPr/>
          </p:nvSpPr>
          <p:spPr bwMode="auto">
            <a:xfrm>
              <a:off x="3373" y="2016"/>
              <a:ext cx="60" cy="144"/>
            </a:xfrm>
            <a:prstGeom prst="rect">
              <a:avLst/>
            </a:prstGeom>
            <a:solidFill>
              <a:srgbClr val="FF0000"/>
            </a:solidFill>
            <a:ln w="9525">
              <a:solidFill>
                <a:schemeClr val="tx1"/>
              </a:solidFill>
              <a:miter lim="800000"/>
              <a:headEnd/>
              <a:tailEnd/>
            </a:ln>
          </p:spPr>
          <p:txBody>
            <a:bodyPr/>
            <a:lstStyle/>
            <a:p>
              <a:endParaRPr lang="en-US"/>
            </a:p>
          </p:txBody>
        </p:sp>
        <p:sp>
          <p:nvSpPr>
            <p:cNvPr id="37941" name="Line 119"/>
            <p:cNvSpPr>
              <a:spLocks noChangeShapeType="1"/>
            </p:cNvSpPr>
            <p:nvPr/>
          </p:nvSpPr>
          <p:spPr bwMode="auto">
            <a:xfrm>
              <a:off x="3433" y="2088"/>
              <a:ext cx="122" cy="0"/>
            </a:xfrm>
            <a:prstGeom prst="line">
              <a:avLst/>
            </a:prstGeom>
            <a:noFill/>
            <a:ln w="9525">
              <a:solidFill>
                <a:schemeClr val="tx1"/>
              </a:solidFill>
              <a:round/>
              <a:headEnd/>
              <a:tailEnd/>
            </a:ln>
          </p:spPr>
          <p:txBody>
            <a:bodyPr/>
            <a:lstStyle/>
            <a:p>
              <a:endParaRPr lang="en-US"/>
            </a:p>
          </p:txBody>
        </p:sp>
        <p:sp>
          <p:nvSpPr>
            <p:cNvPr id="37942" name="Freeform 120"/>
            <p:cNvSpPr>
              <a:spLocks/>
            </p:cNvSpPr>
            <p:nvPr/>
          </p:nvSpPr>
          <p:spPr bwMode="auto">
            <a:xfrm>
              <a:off x="3563" y="1942"/>
              <a:ext cx="58" cy="306"/>
            </a:xfrm>
            <a:custGeom>
              <a:avLst/>
              <a:gdLst>
                <a:gd name="T0" fmla="*/ 0 w 173"/>
                <a:gd name="T1" fmla="*/ 0 h 765"/>
                <a:gd name="T2" fmla="*/ 90 w 173"/>
                <a:gd name="T3" fmla="*/ 15 h 765"/>
                <a:gd name="T4" fmla="*/ 105 w 173"/>
                <a:gd name="T5" fmla="*/ 105 h 765"/>
                <a:gd name="T6" fmla="*/ 60 w 173"/>
                <a:gd name="T7" fmla="*/ 120 h 765"/>
                <a:gd name="T8" fmla="*/ 105 w 173"/>
                <a:gd name="T9" fmla="*/ 135 h 765"/>
                <a:gd name="T10" fmla="*/ 105 w 173"/>
                <a:gd name="T11" fmla="*/ 225 h 765"/>
                <a:gd name="T12" fmla="*/ 15 w 173"/>
                <a:gd name="T13" fmla="*/ 240 h 765"/>
                <a:gd name="T14" fmla="*/ 120 w 173"/>
                <a:gd name="T15" fmla="*/ 255 h 765"/>
                <a:gd name="T16" fmla="*/ 105 w 173"/>
                <a:gd name="T17" fmla="*/ 345 h 765"/>
                <a:gd name="T18" fmla="*/ 60 w 173"/>
                <a:gd name="T19" fmla="*/ 360 h 765"/>
                <a:gd name="T20" fmla="*/ 120 w 173"/>
                <a:gd name="T21" fmla="*/ 375 h 765"/>
                <a:gd name="T22" fmla="*/ 105 w 173"/>
                <a:gd name="T23" fmla="*/ 465 h 765"/>
                <a:gd name="T24" fmla="*/ 120 w 173"/>
                <a:gd name="T25" fmla="*/ 600 h 765"/>
                <a:gd name="T26" fmla="*/ 30 w 173"/>
                <a:gd name="T27" fmla="*/ 630 h 765"/>
                <a:gd name="T28" fmla="*/ 150 w 173"/>
                <a:gd name="T29" fmla="*/ 675 h 765"/>
                <a:gd name="T30" fmla="*/ 15 w 173"/>
                <a:gd name="T31" fmla="*/ 765 h 7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765"/>
                <a:gd name="T50" fmla="*/ 173 w 173"/>
                <a:gd name="T51" fmla="*/ 765 h 7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765">
                  <a:moveTo>
                    <a:pt x="0" y="0"/>
                  </a:moveTo>
                  <a:cubicBezTo>
                    <a:pt x="30" y="5"/>
                    <a:pt x="63" y="1"/>
                    <a:pt x="90" y="15"/>
                  </a:cubicBezTo>
                  <a:cubicBezTo>
                    <a:pt x="123" y="32"/>
                    <a:pt x="131" y="79"/>
                    <a:pt x="105" y="105"/>
                  </a:cubicBezTo>
                  <a:cubicBezTo>
                    <a:pt x="94" y="116"/>
                    <a:pt x="75" y="115"/>
                    <a:pt x="60" y="120"/>
                  </a:cubicBezTo>
                  <a:cubicBezTo>
                    <a:pt x="75" y="125"/>
                    <a:pt x="94" y="124"/>
                    <a:pt x="105" y="135"/>
                  </a:cubicBezTo>
                  <a:cubicBezTo>
                    <a:pt x="120" y="150"/>
                    <a:pt x="130" y="210"/>
                    <a:pt x="105" y="225"/>
                  </a:cubicBezTo>
                  <a:cubicBezTo>
                    <a:pt x="79" y="240"/>
                    <a:pt x="45" y="235"/>
                    <a:pt x="15" y="240"/>
                  </a:cubicBezTo>
                  <a:cubicBezTo>
                    <a:pt x="50" y="245"/>
                    <a:pt x="88" y="239"/>
                    <a:pt x="120" y="255"/>
                  </a:cubicBezTo>
                  <a:cubicBezTo>
                    <a:pt x="162" y="276"/>
                    <a:pt x="119" y="334"/>
                    <a:pt x="105" y="345"/>
                  </a:cubicBezTo>
                  <a:cubicBezTo>
                    <a:pt x="93" y="355"/>
                    <a:pt x="75" y="355"/>
                    <a:pt x="60" y="360"/>
                  </a:cubicBezTo>
                  <a:cubicBezTo>
                    <a:pt x="80" y="365"/>
                    <a:pt x="104" y="362"/>
                    <a:pt x="120" y="375"/>
                  </a:cubicBezTo>
                  <a:cubicBezTo>
                    <a:pt x="161" y="407"/>
                    <a:pt x="121" y="441"/>
                    <a:pt x="105" y="465"/>
                  </a:cubicBezTo>
                  <a:cubicBezTo>
                    <a:pt x="109" y="478"/>
                    <a:pt x="160" y="571"/>
                    <a:pt x="120" y="600"/>
                  </a:cubicBezTo>
                  <a:cubicBezTo>
                    <a:pt x="94" y="618"/>
                    <a:pt x="30" y="630"/>
                    <a:pt x="30" y="630"/>
                  </a:cubicBezTo>
                  <a:cubicBezTo>
                    <a:pt x="48" y="634"/>
                    <a:pt x="137" y="641"/>
                    <a:pt x="150" y="675"/>
                  </a:cubicBezTo>
                  <a:cubicBezTo>
                    <a:pt x="173" y="733"/>
                    <a:pt x="51" y="765"/>
                    <a:pt x="15" y="765"/>
                  </a:cubicBezTo>
                </a:path>
              </a:pathLst>
            </a:custGeom>
            <a:noFill/>
            <a:ln w="9525">
              <a:solidFill>
                <a:schemeClr val="tx1"/>
              </a:solidFill>
              <a:round/>
              <a:headEnd/>
              <a:tailEnd/>
            </a:ln>
          </p:spPr>
          <p:txBody>
            <a:bodyPr/>
            <a:lstStyle/>
            <a:p>
              <a:endParaRPr lang="en-US"/>
            </a:p>
          </p:txBody>
        </p:sp>
        <p:sp>
          <p:nvSpPr>
            <p:cNvPr id="37943" name="Freeform 121"/>
            <p:cNvSpPr>
              <a:spLocks/>
            </p:cNvSpPr>
            <p:nvPr/>
          </p:nvSpPr>
          <p:spPr bwMode="auto">
            <a:xfrm rot="-10745593">
              <a:off x="3615" y="1944"/>
              <a:ext cx="58" cy="306"/>
            </a:xfrm>
            <a:custGeom>
              <a:avLst/>
              <a:gdLst>
                <a:gd name="T0" fmla="*/ 0 w 173"/>
                <a:gd name="T1" fmla="*/ 0 h 765"/>
                <a:gd name="T2" fmla="*/ 90 w 173"/>
                <a:gd name="T3" fmla="*/ 15 h 765"/>
                <a:gd name="T4" fmla="*/ 105 w 173"/>
                <a:gd name="T5" fmla="*/ 105 h 765"/>
                <a:gd name="T6" fmla="*/ 60 w 173"/>
                <a:gd name="T7" fmla="*/ 120 h 765"/>
                <a:gd name="T8" fmla="*/ 105 w 173"/>
                <a:gd name="T9" fmla="*/ 135 h 765"/>
                <a:gd name="T10" fmla="*/ 105 w 173"/>
                <a:gd name="T11" fmla="*/ 225 h 765"/>
                <a:gd name="T12" fmla="*/ 15 w 173"/>
                <a:gd name="T13" fmla="*/ 240 h 765"/>
                <a:gd name="T14" fmla="*/ 120 w 173"/>
                <a:gd name="T15" fmla="*/ 255 h 765"/>
                <a:gd name="T16" fmla="*/ 105 w 173"/>
                <a:gd name="T17" fmla="*/ 345 h 765"/>
                <a:gd name="T18" fmla="*/ 60 w 173"/>
                <a:gd name="T19" fmla="*/ 360 h 765"/>
                <a:gd name="T20" fmla="*/ 120 w 173"/>
                <a:gd name="T21" fmla="*/ 375 h 765"/>
                <a:gd name="T22" fmla="*/ 105 w 173"/>
                <a:gd name="T23" fmla="*/ 465 h 765"/>
                <a:gd name="T24" fmla="*/ 120 w 173"/>
                <a:gd name="T25" fmla="*/ 600 h 765"/>
                <a:gd name="T26" fmla="*/ 30 w 173"/>
                <a:gd name="T27" fmla="*/ 630 h 765"/>
                <a:gd name="T28" fmla="*/ 150 w 173"/>
                <a:gd name="T29" fmla="*/ 675 h 765"/>
                <a:gd name="T30" fmla="*/ 15 w 173"/>
                <a:gd name="T31" fmla="*/ 765 h 7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765"/>
                <a:gd name="T50" fmla="*/ 173 w 173"/>
                <a:gd name="T51" fmla="*/ 765 h 7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765">
                  <a:moveTo>
                    <a:pt x="0" y="0"/>
                  </a:moveTo>
                  <a:cubicBezTo>
                    <a:pt x="30" y="5"/>
                    <a:pt x="63" y="1"/>
                    <a:pt x="90" y="15"/>
                  </a:cubicBezTo>
                  <a:cubicBezTo>
                    <a:pt x="123" y="32"/>
                    <a:pt x="131" y="79"/>
                    <a:pt x="105" y="105"/>
                  </a:cubicBezTo>
                  <a:cubicBezTo>
                    <a:pt x="94" y="116"/>
                    <a:pt x="75" y="115"/>
                    <a:pt x="60" y="120"/>
                  </a:cubicBezTo>
                  <a:cubicBezTo>
                    <a:pt x="75" y="125"/>
                    <a:pt x="94" y="124"/>
                    <a:pt x="105" y="135"/>
                  </a:cubicBezTo>
                  <a:cubicBezTo>
                    <a:pt x="120" y="150"/>
                    <a:pt x="130" y="210"/>
                    <a:pt x="105" y="225"/>
                  </a:cubicBezTo>
                  <a:cubicBezTo>
                    <a:pt x="79" y="240"/>
                    <a:pt x="45" y="235"/>
                    <a:pt x="15" y="240"/>
                  </a:cubicBezTo>
                  <a:cubicBezTo>
                    <a:pt x="50" y="245"/>
                    <a:pt x="88" y="239"/>
                    <a:pt x="120" y="255"/>
                  </a:cubicBezTo>
                  <a:cubicBezTo>
                    <a:pt x="162" y="276"/>
                    <a:pt x="119" y="334"/>
                    <a:pt x="105" y="345"/>
                  </a:cubicBezTo>
                  <a:cubicBezTo>
                    <a:pt x="93" y="355"/>
                    <a:pt x="75" y="355"/>
                    <a:pt x="60" y="360"/>
                  </a:cubicBezTo>
                  <a:cubicBezTo>
                    <a:pt x="80" y="365"/>
                    <a:pt x="104" y="362"/>
                    <a:pt x="120" y="375"/>
                  </a:cubicBezTo>
                  <a:cubicBezTo>
                    <a:pt x="161" y="407"/>
                    <a:pt x="121" y="441"/>
                    <a:pt x="105" y="465"/>
                  </a:cubicBezTo>
                  <a:cubicBezTo>
                    <a:pt x="109" y="478"/>
                    <a:pt x="160" y="571"/>
                    <a:pt x="120" y="600"/>
                  </a:cubicBezTo>
                  <a:cubicBezTo>
                    <a:pt x="94" y="618"/>
                    <a:pt x="30" y="630"/>
                    <a:pt x="30" y="630"/>
                  </a:cubicBezTo>
                  <a:cubicBezTo>
                    <a:pt x="48" y="634"/>
                    <a:pt x="137" y="641"/>
                    <a:pt x="150" y="675"/>
                  </a:cubicBezTo>
                  <a:cubicBezTo>
                    <a:pt x="173" y="733"/>
                    <a:pt x="51" y="765"/>
                    <a:pt x="15" y="765"/>
                  </a:cubicBezTo>
                </a:path>
              </a:pathLst>
            </a:custGeom>
            <a:noFill/>
            <a:ln w="9525">
              <a:solidFill>
                <a:schemeClr val="tx1"/>
              </a:solidFill>
              <a:round/>
              <a:headEnd/>
              <a:tailEnd/>
            </a:ln>
          </p:spPr>
          <p:txBody>
            <a:bodyPr/>
            <a:lstStyle/>
            <a:p>
              <a:endParaRPr lang="en-US"/>
            </a:p>
          </p:txBody>
        </p:sp>
        <p:sp>
          <p:nvSpPr>
            <p:cNvPr id="37944" name="Line 122"/>
            <p:cNvSpPr>
              <a:spLocks noChangeShapeType="1"/>
            </p:cNvSpPr>
            <p:nvPr/>
          </p:nvSpPr>
          <p:spPr bwMode="auto">
            <a:xfrm>
              <a:off x="3676" y="2088"/>
              <a:ext cx="121" cy="0"/>
            </a:xfrm>
            <a:prstGeom prst="line">
              <a:avLst/>
            </a:prstGeom>
            <a:noFill/>
            <a:ln w="9525">
              <a:solidFill>
                <a:schemeClr val="tx1"/>
              </a:solidFill>
              <a:round/>
              <a:headEnd/>
              <a:tailEnd/>
            </a:ln>
          </p:spPr>
          <p:txBody>
            <a:bodyPr/>
            <a:lstStyle/>
            <a:p>
              <a:endParaRPr lang="en-US"/>
            </a:p>
          </p:txBody>
        </p:sp>
        <p:sp>
          <p:nvSpPr>
            <p:cNvPr id="37945" name="Rectangle 123"/>
            <p:cNvSpPr>
              <a:spLocks noChangeArrowheads="1"/>
            </p:cNvSpPr>
            <p:nvPr/>
          </p:nvSpPr>
          <p:spPr bwMode="auto">
            <a:xfrm>
              <a:off x="3797" y="2016"/>
              <a:ext cx="61" cy="144"/>
            </a:xfrm>
            <a:prstGeom prst="rect">
              <a:avLst/>
            </a:prstGeom>
            <a:solidFill>
              <a:srgbClr val="FF0000"/>
            </a:solidFill>
            <a:ln w="9525">
              <a:solidFill>
                <a:schemeClr val="tx1"/>
              </a:solidFill>
              <a:miter lim="800000"/>
              <a:headEnd/>
              <a:tailEnd/>
            </a:ln>
          </p:spPr>
          <p:txBody>
            <a:bodyPr/>
            <a:lstStyle/>
            <a:p>
              <a:endParaRPr lang="en-US"/>
            </a:p>
          </p:txBody>
        </p:sp>
        <p:sp>
          <p:nvSpPr>
            <p:cNvPr id="37946" name="Line 124"/>
            <p:cNvSpPr>
              <a:spLocks noChangeShapeType="1"/>
            </p:cNvSpPr>
            <p:nvPr/>
          </p:nvSpPr>
          <p:spPr bwMode="auto">
            <a:xfrm>
              <a:off x="3858" y="2088"/>
              <a:ext cx="182" cy="0"/>
            </a:xfrm>
            <a:prstGeom prst="line">
              <a:avLst/>
            </a:prstGeom>
            <a:noFill/>
            <a:ln w="9525">
              <a:solidFill>
                <a:schemeClr val="tx1"/>
              </a:solidFill>
              <a:round/>
              <a:headEnd/>
              <a:tailEnd/>
            </a:ln>
          </p:spPr>
          <p:txBody>
            <a:bodyPr/>
            <a:lstStyle/>
            <a:p>
              <a:endParaRPr lang="en-US"/>
            </a:p>
          </p:txBody>
        </p:sp>
        <p:sp>
          <p:nvSpPr>
            <p:cNvPr id="37947" name="Line 125"/>
            <p:cNvSpPr>
              <a:spLocks noChangeShapeType="1"/>
            </p:cNvSpPr>
            <p:nvPr/>
          </p:nvSpPr>
          <p:spPr bwMode="auto">
            <a:xfrm>
              <a:off x="4040" y="1872"/>
              <a:ext cx="0" cy="576"/>
            </a:xfrm>
            <a:prstGeom prst="line">
              <a:avLst/>
            </a:prstGeom>
            <a:noFill/>
            <a:ln w="19050">
              <a:solidFill>
                <a:schemeClr val="tx1"/>
              </a:solidFill>
              <a:round/>
              <a:headEnd/>
              <a:tailEnd/>
            </a:ln>
          </p:spPr>
          <p:txBody>
            <a:bodyPr/>
            <a:lstStyle/>
            <a:p>
              <a:endParaRPr lang="en-US"/>
            </a:p>
          </p:txBody>
        </p:sp>
        <p:sp>
          <p:nvSpPr>
            <p:cNvPr id="37948" name="Line 126"/>
            <p:cNvSpPr>
              <a:spLocks noChangeShapeType="1"/>
            </p:cNvSpPr>
            <p:nvPr/>
          </p:nvSpPr>
          <p:spPr bwMode="auto">
            <a:xfrm>
              <a:off x="4040" y="1944"/>
              <a:ext cx="121" cy="0"/>
            </a:xfrm>
            <a:prstGeom prst="line">
              <a:avLst/>
            </a:prstGeom>
            <a:noFill/>
            <a:ln w="9525">
              <a:solidFill>
                <a:schemeClr val="tx1"/>
              </a:solidFill>
              <a:round/>
              <a:headEnd/>
              <a:tailEnd/>
            </a:ln>
          </p:spPr>
          <p:txBody>
            <a:bodyPr/>
            <a:lstStyle/>
            <a:p>
              <a:endParaRPr lang="en-US"/>
            </a:p>
          </p:txBody>
        </p:sp>
        <p:sp>
          <p:nvSpPr>
            <p:cNvPr id="37949" name="Line 127"/>
            <p:cNvSpPr>
              <a:spLocks noChangeShapeType="1"/>
            </p:cNvSpPr>
            <p:nvPr/>
          </p:nvSpPr>
          <p:spPr bwMode="auto">
            <a:xfrm>
              <a:off x="4040" y="2232"/>
              <a:ext cx="121" cy="0"/>
            </a:xfrm>
            <a:prstGeom prst="line">
              <a:avLst/>
            </a:prstGeom>
            <a:noFill/>
            <a:ln w="9525">
              <a:solidFill>
                <a:schemeClr val="tx1"/>
              </a:solidFill>
              <a:round/>
              <a:headEnd/>
              <a:tailEnd/>
            </a:ln>
          </p:spPr>
          <p:txBody>
            <a:bodyPr/>
            <a:lstStyle/>
            <a:p>
              <a:endParaRPr lang="en-US"/>
            </a:p>
          </p:txBody>
        </p:sp>
        <p:sp>
          <p:nvSpPr>
            <p:cNvPr id="37950" name="Rectangle 128"/>
            <p:cNvSpPr>
              <a:spLocks noChangeArrowheads="1"/>
            </p:cNvSpPr>
            <p:nvPr/>
          </p:nvSpPr>
          <p:spPr bwMode="auto">
            <a:xfrm>
              <a:off x="4161" y="1872"/>
              <a:ext cx="60" cy="144"/>
            </a:xfrm>
            <a:prstGeom prst="rect">
              <a:avLst/>
            </a:prstGeom>
            <a:solidFill>
              <a:srgbClr val="FF0000"/>
            </a:solidFill>
            <a:ln w="9525">
              <a:solidFill>
                <a:schemeClr val="tx1"/>
              </a:solidFill>
              <a:miter lim="800000"/>
              <a:headEnd/>
              <a:tailEnd/>
            </a:ln>
          </p:spPr>
          <p:txBody>
            <a:bodyPr/>
            <a:lstStyle/>
            <a:p>
              <a:endParaRPr lang="en-US"/>
            </a:p>
          </p:txBody>
        </p:sp>
        <p:sp>
          <p:nvSpPr>
            <p:cNvPr id="37951" name="Rectangle 129"/>
            <p:cNvSpPr>
              <a:spLocks noChangeArrowheads="1"/>
            </p:cNvSpPr>
            <p:nvPr/>
          </p:nvSpPr>
          <p:spPr bwMode="auto">
            <a:xfrm>
              <a:off x="4161" y="2160"/>
              <a:ext cx="60" cy="144"/>
            </a:xfrm>
            <a:prstGeom prst="rect">
              <a:avLst/>
            </a:prstGeom>
            <a:solidFill>
              <a:srgbClr val="FF0000"/>
            </a:solidFill>
            <a:ln w="9525">
              <a:solidFill>
                <a:schemeClr val="tx1"/>
              </a:solidFill>
              <a:miter lim="800000"/>
              <a:headEnd/>
              <a:tailEnd/>
            </a:ln>
          </p:spPr>
          <p:txBody>
            <a:bodyPr/>
            <a:lstStyle/>
            <a:p>
              <a:endParaRPr lang="en-US"/>
            </a:p>
          </p:txBody>
        </p:sp>
        <p:sp>
          <p:nvSpPr>
            <p:cNvPr id="37952" name="Text Box 130"/>
            <p:cNvSpPr txBox="1">
              <a:spLocks noChangeArrowheads="1"/>
            </p:cNvSpPr>
            <p:nvPr/>
          </p:nvSpPr>
          <p:spPr bwMode="auto">
            <a:xfrm>
              <a:off x="3736" y="2160"/>
              <a:ext cx="182" cy="144"/>
            </a:xfrm>
            <a:prstGeom prst="rect">
              <a:avLst/>
            </a:prstGeom>
            <a:noFill/>
            <a:ln w="9525">
              <a:noFill/>
              <a:miter lim="800000"/>
              <a:headEnd/>
              <a:tailEnd/>
            </a:ln>
          </p:spPr>
          <p:txBody>
            <a:bodyPr/>
            <a:lstStyle/>
            <a:p>
              <a:pPr eaLnBrk="0" hangingPunct="0"/>
              <a:r>
                <a:rPr lang="es-ES" sz="1200">
                  <a:latin typeface="Times New Roman" pitchFamily="18" charset="0"/>
                </a:rPr>
                <a:t>A</a:t>
              </a:r>
            </a:p>
          </p:txBody>
        </p:sp>
        <p:sp>
          <p:nvSpPr>
            <p:cNvPr id="37953" name="Text Box 131"/>
            <p:cNvSpPr txBox="1">
              <a:spLocks noChangeArrowheads="1"/>
            </p:cNvSpPr>
            <p:nvPr/>
          </p:nvSpPr>
          <p:spPr bwMode="auto">
            <a:xfrm>
              <a:off x="4100" y="2304"/>
              <a:ext cx="182" cy="144"/>
            </a:xfrm>
            <a:prstGeom prst="rect">
              <a:avLst/>
            </a:prstGeom>
            <a:noFill/>
            <a:ln w="9525">
              <a:noFill/>
              <a:miter lim="800000"/>
              <a:headEnd/>
              <a:tailEnd/>
            </a:ln>
          </p:spPr>
          <p:txBody>
            <a:bodyPr/>
            <a:lstStyle/>
            <a:p>
              <a:pPr eaLnBrk="0" hangingPunct="0"/>
              <a:r>
                <a:rPr lang="es-ES" sz="1200">
                  <a:latin typeface="Times New Roman" pitchFamily="18" charset="0"/>
                </a:rPr>
                <a:t>b</a:t>
              </a:r>
            </a:p>
          </p:txBody>
        </p:sp>
        <p:sp>
          <p:nvSpPr>
            <p:cNvPr id="37954" name="Line 132"/>
            <p:cNvSpPr>
              <a:spLocks noChangeShapeType="1"/>
            </p:cNvSpPr>
            <p:nvPr/>
          </p:nvSpPr>
          <p:spPr bwMode="auto">
            <a:xfrm flipV="1">
              <a:off x="4888" y="1728"/>
              <a:ext cx="0" cy="216"/>
            </a:xfrm>
            <a:prstGeom prst="line">
              <a:avLst/>
            </a:prstGeom>
            <a:noFill/>
            <a:ln w="9525">
              <a:solidFill>
                <a:schemeClr val="tx1"/>
              </a:solidFill>
              <a:round/>
              <a:headEnd/>
              <a:tailEnd/>
            </a:ln>
          </p:spPr>
          <p:txBody>
            <a:bodyPr/>
            <a:lstStyle/>
            <a:p>
              <a:endParaRPr lang="en-US"/>
            </a:p>
          </p:txBody>
        </p:sp>
        <p:sp>
          <p:nvSpPr>
            <p:cNvPr id="37955" name="Line 133"/>
            <p:cNvSpPr>
              <a:spLocks noChangeShapeType="1"/>
            </p:cNvSpPr>
            <p:nvPr/>
          </p:nvSpPr>
          <p:spPr bwMode="auto">
            <a:xfrm>
              <a:off x="4888" y="1728"/>
              <a:ext cx="243" cy="0"/>
            </a:xfrm>
            <a:prstGeom prst="line">
              <a:avLst/>
            </a:prstGeom>
            <a:noFill/>
            <a:ln w="9525">
              <a:solidFill>
                <a:schemeClr val="tx1"/>
              </a:solidFill>
              <a:round/>
              <a:headEnd/>
              <a:tailEnd type="triangle" w="med" len="med"/>
            </a:ln>
          </p:spPr>
          <p:txBody>
            <a:bodyPr/>
            <a:lstStyle/>
            <a:p>
              <a:endParaRPr lang="en-US"/>
            </a:p>
          </p:txBody>
        </p:sp>
      </p:grpSp>
      <p:sp>
        <p:nvSpPr>
          <p:cNvPr id="37897" name="Text Box 165"/>
          <p:cNvSpPr txBox="1">
            <a:spLocks noChangeArrowheads="1"/>
          </p:cNvSpPr>
          <p:nvPr/>
        </p:nvSpPr>
        <p:spPr bwMode="auto">
          <a:xfrm>
            <a:off x="7861300" y="4645025"/>
            <a:ext cx="1206500" cy="417513"/>
          </a:xfrm>
          <a:prstGeom prst="rect">
            <a:avLst/>
          </a:prstGeom>
          <a:noFill/>
          <a:ln w="9525">
            <a:noFill/>
            <a:miter lim="800000"/>
            <a:headEnd/>
            <a:tailEnd/>
          </a:ln>
        </p:spPr>
        <p:txBody>
          <a:bodyPr/>
          <a:lstStyle/>
          <a:p>
            <a:pPr eaLnBrk="0" hangingPunct="0"/>
            <a:r>
              <a:rPr lang="es-ES" sz="1200">
                <a:latin typeface="Times New Roman" pitchFamily="18" charset="0"/>
              </a:rPr>
              <a:t>Tiempo Inverso o muy inverso</a:t>
            </a:r>
          </a:p>
        </p:txBody>
      </p:sp>
      <p:grpSp>
        <p:nvGrpSpPr>
          <p:cNvPr id="37898" name="Group 171"/>
          <p:cNvGrpSpPr>
            <a:grpSpLocks/>
          </p:cNvGrpSpPr>
          <p:nvPr/>
        </p:nvGrpSpPr>
        <p:grpSpPr bwMode="auto">
          <a:xfrm>
            <a:off x="3581400" y="3810000"/>
            <a:ext cx="5376863" cy="2819400"/>
            <a:chOff x="2256" y="2400"/>
            <a:chExt cx="3387" cy="1776"/>
          </a:xfrm>
        </p:grpSpPr>
        <p:sp>
          <p:nvSpPr>
            <p:cNvPr id="37900" name="Line 136"/>
            <p:cNvSpPr>
              <a:spLocks noChangeShapeType="1"/>
            </p:cNvSpPr>
            <p:nvPr/>
          </p:nvSpPr>
          <p:spPr bwMode="auto">
            <a:xfrm>
              <a:off x="2532" y="2400"/>
              <a:ext cx="0" cy="1513"/>
            </a:xfrm>
            <a:prstGeom prst="line">
              <a:avLst/>
            </a:prstGeom>
            <a:noFill/>
            <a:ln w="9525">
              <a:solidFill>
                <a:schemeClr val="tx1"/>
              </a:solidFill>
              <a:round/>
              <a:headEnd type="triangle" w="med" len="med"/>
              <a:tailEnd/>
            </a:ln>
          </p:spPr>
          <p:txBody>
            <a:bodyPr/>
            <a:lstStyle/>
            <a:p>
              <a:endParaRPr lang="en-US"/>
            </a:p>
          </p:txBody>
        </p:sp>
        <p:sp>
          <p:nvSpPr>
            <p:cNvPr id="37901" name="Rectangle 138"/>
            <p:cNvSpPr>
              <a:spLocks noChangeArrowheads="1"/>
            </p:cNvSpPr>
            <p:nvPr/>
          </p:nvSpPr>
          <p:spPr bwMode="auto">
            <a:xfrm>
              <a:off x="2492" y="3913"/>
              <a:ext cx="69" cy="131"/>
            </a:xfrm>
            <a:prstGeom prst="rect">
              <a:avLst/>
            </a:prstGeom>
            <a:solidFill>
              <a:srgbClr val="FF3300"/>
            </a:solidFill>
            <a:ln w="19050">
              <a:solidFill>
                <a:schemeClr val="tx1"/>
              </a:solidFill>
              <a:miter lim="800000"/>
              <a:headEnd/>
              <a:tailEnd/>
            </a:ln>
          </p:spPr>
          <p:txBody>
            <a:bodyPr/>
            <a:lstStyle/>
            <a:p>
              <a:endParaRPr lang="en-US"/>
            </a:p>
          </p:txBody>
        </p:sp>
        <p:sp>
          <p:nvSpPr>
            <p:cNvPr id="37902" name="Line 139"/>
            <p:cNvSpPr>
              <a:spLocks noChangeShapeType="1"/>
            </p:cNvSpPr>
            <p:nvPr/>
          </p:nvSpPr>
          <p:spPr bwMode="auto">
            <a:xfrm>
              <a:off x="2567" y="3979"/>
              <a:ext cx="69" cy="0"/>
            </a:xfrm>
            <a:prstGeom prst="line">
              <a:avLst/>
            </a:prstGeom>
            <a:noFill/>
            <a:ln w="19050">
              <a:solidFill>
                <a:schemeClr val="tx1"/>
              </a:solidFill>
              <a:round/>
              <a:headEnd/>
              <a:tailEnd/>
            </a:ln>
          </p:spPr>
          <p:txBody>
            <a:bodyPr/>
            <a:lstStyle/>
            <a:p>
              <a:endParaRPr lang="en-US"/>
            </a:p>
          </p:txBody>
        </p:sp>
        <p:sp>
          <p:nvSpPr>
            <p:cNvPr id="37903" name="Rectangle 140"/>
            <p:cNvSpPr>
              <a:spLocks noChangeArrowheads="1"/>
            </p:cNvSpPr>
            <p:nvPr/>
          </p:nvSpPr>
          <p:spPr bwMode="auto">
            <a:xfrm>
              <a:off x="2653" y="3913"/>
              <a:ext cx="69" cy="131"/>
            </a:xfrm>
            <a:prstGeom prst="rect">
              <a:avLst/>
            </a:prstGeom>
            <a:solidFill>
              <a:srgbClr val="FF3300"/>
            </a:solidFill>
            <a:ln w="19050">
              <a:solidFill>
                <a:schemeClr val="tx1"/>
              </a:solidFill>
              <a:miter lim="800000"/>
              <a:headEnd/>
              <a:tailEnd/>
            </a:ln>
          </p:spPr>
          <p:txBody>
            <a:bodyPr/>
            <a:lstStyle/>
            <a:p>
              <a:endParaRPr lang="en-US"/>
            </a:p>
          </p:txBody>
        </p:sp>
        <p:sp>
          <p:nvSpPr>
            <p:cNvPr id="37904" name="Line 141"/>
            <p:cNvSpPr>
              <a:spLocks noChangeShapeType="1"/>
            </p:cNvSpPr>
            <p:nvPr/>
          </p:nvSpPr>
          <p:spPr bwMode="auto">
            <a:xfrm>
              <a:off x="2740" y="3979"/>
              <a:ext cx="0" cy="0"/>
            </a:xfrm>
            <a:prstGeom prst="line">
              <a:avLst/>
            </a:prstGeom>
            <a:noFill/>
            <a:ln w="19050">
              <a:solidFill>
                <a:schemeClr val="tx1"/>
              </a:solidFill>
              <a:round/>
              <a:headEnd/>
              <a:tailEnd/>
            </a:ln>
          </p:spPr>
          <p:txBody>
            <a:bodyPr/>
            <a:lstStyle/>
            <a:p>
              <a:endParaRPr lang="en-US"/>
            </a:p>
          </p:txBody>
        </p:sp>
        <p:sp>
          <p:nvSpPr>
            <p:cNvPr id="37905" name="Line 142"/>
            <p:cNvSpPr>
              <a:spLocks noChangeShapeType="1"/>
            </p:cNvSpPr>
            <p:nvPr/>
          </p:nvSpPr>
          <p:spPr bwMode="auto">
            <a:xfrm>
              <a:off x="2740" y="3979"/>
              <a:ext cx="1313" cy="0"/>
            </a:xfrm>
            <a:prstGeom prst="line">
              <a:avLst/>
            </a:prstGeom>
            <a:noFill/>
            <a:ln w="19050">
              <a:solidFill>
                <a:schemeClr val="tx1"/>
              </a:solidFill>
              <a:round/>
              <a:headEnd/>
              <a:tailEnd/>
            </a:ln>
          </p:spPr>
          <p:txBody>
            <a:bodyPr/>
            <a:lstStyle/>
            <a:p>
              <a:endParaRPr lang="en-US"/>
            </a:p>
          </p:txBody>
        </p:sp>
        <p:sp>
          <p:nvSpPr>
            <p:cNvPr id="37906" name="Rectangle 143"/>
            <p:cNvSpPr>
              <a:spLocks noChangeArrowheads="1"/>
            </p:cNvSpPr>
            <p:nvPr/>
          </p:nvSpPr>
          <p:spPr bwMode="auto">
            <a:xfrm>
              <a:off x="4053" y="3913"/>
              <a:ext cx="69" cy="131"/>
            </a:xfrm>
            <a:prstGeom prst="rect">
              <a:avLst/>
            </a:prstGeom>
            <a:solidFill>
              <a:srgbClr val="FF3300"/>
            </a:solidFill>
            <a:ln w="19050">
              <a:solidFill>
                <a:schemeClr val="tx1"/>
              </a:solidFill>
              <a:miter lim="800000"/>
              <a:headEnd/>
              <a:tailEnd/>
            </a:ln>
          </p:spPr>
          <p:txBody>
            <a:bodyPr/>
            <a:lstStyle/>
            <a:p>
              <a:endParaRPr lang="en-US"/>
            </a:p>
          </p:txBody>
        </p:sp>
        <p:sp>
          <p:nvSpPr>
            <p:cNvPr id="37907" name="Line 144"/>
            <p:cNvSpPr>
              <a:spLocks noChangeShapeType="1"/>
            </p:cNvSpPr>
            <p:nvPr/>
          </p:nvSpPr>
          <p:spPr bwMode="auto">
            <a:xfrm>
              <a:off x="4122" y="3979"/>
              <a:ext cx="1175" cy="0"/>
            </a:xfrm>
            <a:prstGeom prst="line">
              <a:avLst/>
            </a:prstGeom>
            <a:noFill/>
            <a:ln w="19050">
              <a:solidFill>
                <a:schemeClr val="tx1"/>
              </a:solidFill>
              <a:round/>
              <a:headEnd/>
              <a:tailEnd/>
            </a:ln>
          </p:spPr>
          <p:txBody>
            <a:bodyPr/>
            <a:lstStyle/>
            <a:p>
              <a:endParaRPr lang="en-US"/>
            </a:p>
          </p:txBody>
        </p:sp>
        <p:sp>
          <p:nvSpPr>
            <p:cNvPr id="37908" name="Line 145"/>
            <p:cNvSpPr>
              <a:spLocks noChangeShapeType="1"/>
            </p:cNvSpPr>
            <p:nvPr/>
          </p:nvSpPr>
          <p:spPr bwMode="auto">
            <a:xfrm>
              <a:off x="5297" y="3913"/>
              <a:ext cx="0" cy="131"/>
            </a:xfrm>
            <a:prstGeom prst="line">
              <a:avLst/>
            </a:prstGeom>
            <a:noFill/>
            <a:ln w="19050">
              <a:solidFill>
                <a:schemeClr val="tx1"/>
              </a:solidFill>
              <a:round/>
              <a:headEnd/>
              <a:tailEnd/>
            </a:ln>
          </p:spPr>
          <p:txBody>
            <a:bodyPr/>
            <a:lstStyle/>
            <a:p>
              <a:endParaRPr lang="en-US"/>
            </a:p>
          </p:txBody>
        </p:sp>
        <p:sp>
          <p:nvSpPr>
            <p:cNvPr id="37909" name="Line 146"/>
            <p:cNvSpPr>
              <a:spLocks noChangeShapeType="1"/>
            </p:cNvSpPr>
            <p:nvPr/>
          </p:nvSpPr>
          <p:spPr bwMode="auto">
            <a:xfrm>
              <a:off x="2463" y="2663"/>
              <a:ext cx="139" cy="0"/>
            </a:xfrm>
            <a:prstGeom prst="line">
              <a:avLst/>
            </a:prstGeom>
            <a:noFill/>
            <a:ln w="9525">
              <a:solidFill>
                <a:schemeClr val="tx1"/>
              </a:solidFill>
              <a:round/>
              <a:headEnd/>
              <a:tailEnd/>
            </a:ln>
          </p:spPr>
          <p:txBody>
            <a:bodyPr/>
            <a:lstStyle/>
            <a:p>
              <a:endParaRPr lang="en-US"/>
            </a:p>
          </p:txBody>
        </p:sp>
        <p:sp>
          <p:nvSpPr>
            <p:cNvPr id="37910" name="Line 147"/>
            <p:cNvSpPr>
              <a:spLocks noChangeShapeType="1"/>
            </p:cNvSpPr>
            <p:nvPr/>
          </p:nvSpPr>
          <p:spPr bwMode="auto">
            <a:xfrm>
              <a:off x="2463" y="2532"/>
              <a:ext cx="139" cy="0"/>
            </a:xfrm>
            <a:prstGeom prst="line">
              <a:avLst/>
            </a:prstGeom>
            <a:noFill/>
            <a:ln w="9525">
              <a:solidFill>
                <a:schemeClr val="tx1"/>
              </a:solidFill>
              <a:round/>
              <a:headEnd/>
              <a:tailEnd/>
            </a:ln>
          </p:spPr>
          <p:txBody>
            <a:bodyPr/>
            <a:lstStyle/>
            <a:p>
              <a:endParaRPr lang="en-US"/>
            </a:p>
          </p:txBody>
        </p:sp>
        <p:sp>
          <p:nvSpPr>
            <p:cNvPr id="37911" name="Line 148"/>
            <p:cNvSpPr>
              <a:spLocks noChangeShapeType="1"/>
            </p:cNvSpPr>
            <p:nvPr/>
          </p:nvSpPr>
          <p:spPr bwMode="auto">
            <a:xfrm>
              <a:off x="2463" y="3716"/>
              <a:ext cx="139" cy="0"/>
            </a:xfrm>
            <a:prstGeom prst="line">
              <a:avLst/>
            </a:prstGeom>
            <a:noFill/>
            <a:ln w="9525">
              <a:solidFill>
                <a:schemeClr val="tx1"/>
              </a:solidFill>
              <a:round/>
              <a:headEnd/>
              <a:tailEnd/>
            </a:ln>
          </p:spPr>
          <p:txBody>
            <a:bodyPr/>
            <a:lstStyle/>
            <a:p>
              <a:endParaRPr lang="en-US"/>
            </a:p>
          </p:txBody>
        </p:sp>
        <p:sp>
          <p:nvSpPr>
            <p:cNvPr id="37912" name="Line 149"/>
            <p:cNvSpPr>
              <a:spLocks noChangeShapeType="1"/>
            </p:cNvSpPr>
            <p:nvPr/>
          </p:nvSpPr>
          <p:spPr bwMode="auto">
            <a:xfrm>
              <a:off x="2463" y="3584"/>
              <a:ext cx="139" cy="0"/>
            </a:xfrm>
            <a:prstGeom prst="line">
              <a:avLst/>
            </a:prstGeom>
            <a:noFill/>
            <a:ln w="9525">
              <a:solidFill>
                <a:schemeClr val="tx1"/>
              </a:solidFill>
              <a:round/>
              <a:headEnd/>
              <a:tailEnd/>
            </a:ln>
          </p:spPr>
          <p:txBody>
            <a:bodyPr/>
            <a:lstStyle/>
            <a:p>
              <a:endParaRPr lang="en-US"/>
            </a:p>
          </p:txBody>
        </p:sp>
        <p:sp>
          <p:nvSpPr>
            <p:cNvPr id="37913" name="Line 150"/>
            <p:cNvSpPr>
              <a:spLocks noChangeShapeType="1"/>
            </p:cNvSpPr>
            <p:nvPr/>
          </p:nvSpPr>
          <p:spPr bwMode="auto">
            <a:xfrm>
              <a:off x="2463" y="3452"/>
              <a:ext cx="139" cy="0"/>
            </a:xfrm>
            <a:prstGeom prst="line">
              <a:avLst/>
            </a:prstGeom>
            <a:noFill/>
            <a:ln w="9525">
              <a:solidFill>
                <a:schemeClr val="tx1"/>
              </a:solidFill>
              <a:round/>
              <a:headEnd/>
              <a:tailEnd/>
            </a:ln>
          </p:spPr>
          <p:txBody>
            <a:bodyPr/>
            <a:lstStyle/>
            <a:p>
              <a:endParaRPr lang="en-US"/>
            </a:p>
          </p:txBody>
        </p:sp>
        <p:sp>
          <p:nvSpPr>
            <p:cNvPr id="37914" name="Line 151"/>
            <p:cNvSpPr>
              <a:spLocks noChangeShapeType="1"/>
            </p:cNvSpPr>
            <p:nvPr/>
          </p:nvSpPr>
          <p:spPr bwMode="auto">
            <a:xfrm>
              <a:off x="2463" y="3321"/>
              <a:ext cx="139" cy="0"/>
            </a:xfrm>
            <a:prstGeom prst="line">
              <a:avLst/>
            </a:prstGeom>
            <a:noFill/>
            <a:ln w="9525">
              <a:solidFill>
                <a:schemeClr val="tx1"/>
              </a:solidFill>
              <a:round/>
              <a:headEnd/>
              <a:tailEnd/>
            </a:ln>
          </p:spPr>
          <p:txBody>
            <a:bodyPr/>
            <a:lstStyle/>
            <a:p>
              <a:endParaRPr lang="en-US"/>
            </a:p>
          </p:txBody>
        </p:sp>
        <p:sp>
          <p:nvSpPr>
            <p:cNvPr id="37915" name="Line 152"/>
            <p:cNvSpPr>
              <a:spLocks noChangeShapeType="1"/>
            </p:cNvSpPr>
            <p:nvPr/>
          </p:nvSpPr>
          <p:spPr bwMode="auto">
            <a:xfrm>
              <a:off x="2463" y="3189"/>
              <a:ext cx="139" cy="0"/>
            </a:xfrm>
            <a:prstGeom prst="line">
              <a:avLst/>
            </a:prstGeom>
            <a:noFill/>
            <a:ln w="9525">
              <a:solidFill>
                <a:schemeClr val="tx1"/>
              </a:solidFill>
              <a:round/>
              <a:headEnd/>
              <a:tailEnd/>
            </a:ln>
          </p:spPr>
          <p:txBody>
            <a:bodyPr/>
            <a:lstStyle/>
            <a:p>
              <a:endParaRPr lang="en-US"/>
            </a:p>
          </p:txBody>
        </p:sp>
        <p:sp>
          <p:nvSpPr>
            <p:cNvPr id="37916" name="Line 153"/>
            <p:cNvSpPr>
              <a:spLocks noChangeShapeType="1"/>
            </p:cNvSpPr>
            <p:nvPr/>
          </p:nvSpPr>
          <p:spPr bwMode="auto">
            <a:xfrm>
              <a:off x="2463" y="3058"/>
              <a:ext cx="139" cy="0"/>
            </a:xfrm>
            <a:prstGeom prst="line">
              <a:avLst/>
            </a:prstGeom>
            <a:noFill/>
            <a:ln w="9525">
              <a:solidFill>
                <a:schemeClr val="tx1"/>
              </a:solidFill>
              <a:round/>
              <a:headEnd/>
              <a:tailEnd/>
            </a:ln>
          </p:spPr>
          <p:txBody>
            <a:bodyPr/>
            <a:lstStyle/>
            <a:p>
              <a:endParaRPr lang="en-US"/>
            </a:p>
          </p:txBody>
        </p:sp>
        <p:sp>
          <p:nvSpPr>
            <p:cNvPr id="37917" name="Line 154"/>
            <p:cNvSpPr>
              <a:spLocks noChangeShapeType="1"/>
            </p:cNvSpPr>
            <p:nvPr/>
          </p:nvSpPr>
          <p:spPr bwMode="auto">
            <a:xfrm>
              <a:off x="2463" y="2926"/>
              <a:ext cx="139" cy="0"/>
            </a:xfrm>
            <a:prstGeom prst="line">
              <a:avLst/>
            </a:prstGeom>
            <a:noFill/>
            <a:ln w="9525">
              <a:solidFill>
                <a:schemeClr val="tx1"/>
              </a:solidFill>
              <a:round/>
              <a:headEnd/>
              <a:tailEnd/>
            </a:ln>
          </p:spPr>
          <p:txBody>
            <a:bodyPr/>
            <a:lstStyle/>
            <a:p>
              <a:endParaRPr lang="en-US"/>
            </a:p>
          </p:txBody>
        </p:sp>
        <p:sp>
          <p:nvSpPr>
            <p:cNvPr id="37918" name="Line 155"/>
            <p:cNvSpPr>
              <a:spLocks noChangeShapeType="1"/>
            </p:cNvSpPr>
            <p:nvPr/>
          </p:nvSpPr>
          <p:spPr bwMode="auto">
            <a:xfrm>
              <a:off x="2463" y="2795"/>
              <a:ext cx="139" cy="0"/>
            </a:xfrm>
            <a:prstGeom prst="line">
              <a:avLst/>
            </a:prstGeom>
            <a:noFill/>
            <a:ln w="9525">
              <a:solidFill>
                <a:schemeClr val="tx1"/>
              </a:solidFill>
              <a:round/>
              <a:headEnd/>
              <a:tailEnd/>
            </a:ln>
          </p:spPr>
          <p:txBody>
            <a:bodyPr/>
            <a:lstStyle/>
            <a:p>
              <a:endParaRPr lang="en-US"/>
            </a:p>
          </p:txBody>
        </p:sp>
        <p:sp>
          <p:nvSpPr>
            <p:cNvPr id="37919" name="Text Box 156"/>
            <p:cNvSpPr txBox="1">
              <a:spLocks noChangeArrowheads="1"/>
            </p:cNvSpPr>
            <p:nvPr/>
          </p:nvSpPr>
          <p:spPr bwMode="auto">
            <a:xfrm>
              <a:off x="2256" y="2466"/>
              <a:ext cx="276" cy="1315"/>
            </a:xfrm>
            <a:prstGeom prst="rect">
              <a:avLst/>
            </a:prstGeom>
            <a:noFill/>
            <a:ln w="9525">
              <a:noFill/>
              <a:miter lim="800000"/>
              <a:headEnd/>
              <a:tailEnd/>
            </a:ln>
          </p:spPr>
          <p:txBody>
            <a:bodyPr/>
            <a:lstStyle/>
            <a:p>
              <a:pPr eaLnBrk="0" hangingPunct="0"/>
              <a:r>
                <a:rPr lang="es-ES" sz="800">
                  <a:latin typeface="Times New Roman" pitchFamily="18" charset="0"/>
                </a:rPr>
                <a:t>1.0</a:t>
              </a:r>
            </a:p>
            <a:p>
              <a:pPr eaLnBrk="0" hangingPunct="0"/>
              <a:endParaRPr lang="es-ES" sz="800">
                <a:latin typeface="Times New Roman" pitchFamily="18" charset="0"/>
              </a:endParaRPr>
            </a:p>
            <a:p>
              <a:pPr eaLnBrk="0" hangingPunct="0"/>
              <a:r>
                <a:rPr lang="es-ES" sz="800">
                  <a:latin typeface="Times New Roman" pitchFamily="18" charset="0"/>
                </a:rPr>
                <a:t>0.9</a:t>
              </a:r>
            </a:p>
            <a:p>
              <a:pPr eaLnBrk="0" hangingPunct="0"/>
              <a:endParaRPr lang="es-ES" sz="800">
                <a:latin typeface="Times New Roman" pitchFamily="18" charset="0"/>
              </a:endParaRPr>
            </a:p>
            <a:p>
              <a:pPr eaLnBrk="0" hangingPunct="0"/>
              <a:r>
                <a:rPr lang="es-ES" sz="800">
                  <a:latin typeface="Times New Roman" pitchFamily="18" charset="0"/>
                </a:rPr>
                <a:t>0.8</a:t>
              </a:r>
            </a:p>
            <a:p>
              <a:pPr eaLnBrk="0" hangingPunct="0"/>
              <a:endParaRPr lang="es-ES" sz="800">
                <a:latin typeface="Times New Roman" pitchFamily="18" charset="0"/>
              </a:endParaRPr>
            </a:p>
            <a:p>
              <a:pPr eaLnBrk="0" hangingPunct="0"/>
              <a:r>
                <a:rPr lang="es-ES" sz="800">
                  <a:latin typeface="Times New Roman" pitchFamily="18" charset="0"/>
                </a:rPr>
                <a:t>0.7</a:t>
              </a:r>
            </a:p>
            <a:p>
              <a:pPr eaLnBrk="0" hangingPunct="0"/>
              <a:endParaRPr lang="es-ES" sz="800">
                <a:latin typeface="Times New Roman" pitchFamily="18" charset="0"/>
              </a:endParaRPr>
            </a:p>
            <a:p>
              <a:pPr eaLnBrk="0" hangingPunct="0"/>
              <a:r>
                <a:rPr lang="es-ES" sz="800">
                  <a:latin typeface="Times New Roman" pitchFamily="18" charset="0"/>
                </a:rPr>
                <a:t>0.6</a:t>
              </a:r>
            </a:p>
            <a:p>
              <a:pPr eaLnBrk="0" hangingPunct="0"/>
              <a:endParaRPr lang="es-ES" sz="800">
                <a:latin typeface="Times New Roman" pitchFamily="18" charset="0"/>
              </a:endParaRPr>
            </a:p>
            <a:p>
              <a:pPr eaLnBrk="0" hangingPunct="0"/>
              <a:r>
                <a:rPr lang="es-ES" sz="800">
                  <a:latin typeface="Times New Roman" pitchFamily="18" charset="0"/>
                </a:rPr>
                <a:t>0.5</a:t>
              </a:r>
            </a:p>
            <a:p>
              <a:pPr eaLnBrk="0" hangingPunct="0"/>
              <a:endParaRPr lang="es-ES" sz="800">
                <a:latin typeface="Times New Roman" pitchFamily="18" charset="0"/>
              </a:endParaRPr>
            </a:p>
            <a:p>
              <a:pPr eaLnBrk="0" hangingPunct="0"/>
              <a:r>
                <a:rPr lang="es-ES" sz="800">
                  <a:latin typeface="Times New Roman" pitchFamily="18" charset="0"/>
                </a:rPr>
                <a:t>0.4</a:t>
              </a:r>
            </a:p>
            <a:p>
              <a:pPr eaLnBrk="0" hangingPunct="0"/>
              <a:endParaRPr lang="es-ES" sz="800">
                <a:latin typeface="Times New Roman" pitchFamily="18" charset="0"/>
              </a:endParaRPr>
            </a:p>
            <a:p>
              <a:pPr eaLnBrk="0" hangingPunct="0"/>
              <a:r>
                <a:rPr lang="es-ES" sz="800">
                  <a:latin typeface="Times New Roman" pitchFamily="18" charset="0"/>
                </a:rPr>
                <a:t>0.3</a:t>
              </a:r>
            </a:p>
            <a:p>
              <a:pPr eaLnBrk="0" hangingPunct="0"/>
              <a:endParaRPr lang="es-ES" sz="800">
                <a:latin typeface="Times New Roman" pitchFamily="18" charset="0"/>
              </a:endParaRPr>
            </a:p>
            <a:p>
              <a:pPr eaLnBrk="0" hangingPunct="0"/>
              <a:r>
                <a:rPr lang="es-ES" sz="800">
                  <a:latin typeface="Times New Roman" pitchFamily="18" charset="0"/>
                </a:rPr>
                <a:t>0.2</a:t>
              </a:r>
            </a:p>
            <a:p>
              <a:pPr eaLnBrk="0" hangingPunct="0"/>
              <a:endParaRPr lang="es-ES" sz="800">
                <a:latin typeface="Times New Roman" pitchFamily="18" charset="0"/>
              </a:endParaRPr>
            </a:p>
            <a:p>
              <a:pPr eaLnBrk="0" hangingPunct="0"/>
              <a:r>
                <a:rPr lang="es-ES" sz="800">
                  <a:latin typeface="Times New Roman" pitchFamily="18" charset="0"/>
                </a:rPr>
                <a:t>0.1</a:t>
              </a:r>
            </a:p>
          </p:txBody>
        </p:sp>
        <p:sp>
          <p:nvSpPr>
            <p:cNvPr id="37920" name="Freeform 157"/>
            <p:cNvSpPr>
              <a:spLocks/>
            </p:cNvSpPr>
            <p:nvPr/>
          </p:nvSpPr>
          <p:spPr bwMode="auto">
            <a:xfrm>
              <a:off x="4053" y="3189"/>
              <a:ext cx="1175" cy="538"/>
            </a:xfrm>
            <a:custGeom>
              <a:avLst/>
              <a:gdLst>
                <a:gd name="T0" fmla="*/ 60 w 3300"/>
                <a:gd name="T1" fmla="*/ 720 h 750"/>
                <a:gd name="T2" fmla="*/ 240 w 3300"/>
                <a:gd name="T3" fmla="*/ 720 h 750"/>
                <a:gd name="T4" fmla="*/ 1500 w 3300"/>
                <a:gd name="T5" fmla="*/ 540 h 750"/>
                <a:gd name="T6" fmla="*/ 3300 w 3300"/>
                <a:gd name="T7" fmla="*/ 0 h 750"/>
                <a:gd name="T8" fmla="*/ 0 60000 65536"/>
                <a:gd name="T9" fmla="*/ 0 60000 65536"/>
                <a:gd name="T10" fmla="*/ 0 60000 65536"/>
                <a:gd name="T11" fmla="*/ 0 60000 65536"/>
                <a:gd name="T12" fmla="*/ 0 w 3300"/>
                <a:gd name="T13" fmla="*/ 0 h 750"/>
                <a:gd name="T14" fmla="*/ 3300 w 3300"/>
                <a:gd name="T15" fmla="*/ 750 h 750"/>
              </a:gdLst>
              <a:ahLst/>
              <a:cxnLst>
                <a:cxn ang="T8">
                  <a:pos x="T0" y="T1"/>
                </a:cxn>
                <a:cxn ang="T9">
                  <a:pos x="T2" y="T3"/>
                </a:cxn>
                <a:cxn ang="T10">
                  <a:pos x="T4" y="T5"/>
                </a:cxn>
                <a:cxn ang="T11">
                  <a:pos x="T6" y="T7"/>
                </a:cxn>
              </a:cxnLst>
              <a:rect l="T12" t="T13" r="T14" b="T15"/>
              <a:pathLst>
                <a:path w="3300" h="750">
                  <a:moveTo>
                    <a:pt x="60" y="720"/>
                  </a:moveTo>
                  <a:cubicBezTo>
                    <a:pt x="30" y="735"/>
                    <a:pt x="0" y="750"/>
                    <a:pt x="240" y="720"/>
                  </a:cubicBezTo>
                  <a:cubicBezTo>
                    <a:pt x="480" y="690"/>
                    <a:pt x="990" y="660"/>
                    <a:pt x="1500" y="540"/>
                  </a:cubicBezTo>
                  <a:cubicBezTo>
                    <a:pt x="2010" y="420"/>
                    <a:pt x="2655" y="210"/>
                    <a:pt x="3300" y="0"/>
                  </a:cubicBezTo>
                </a:path>
              </a:pathLst>
            </a:custGeom>
            <a:noFill/>
            <a:ln w="12700">
              <a:solidFill>
                <a:schemeClr val="tx1"/>
              </a:solidFill>
              <a:round/>
              <a:headEnd/>
              <a:tailEnd/>
            </a:ln>
          </p:spPr>
          <p:txBody>
            <a:bodyPr/>
            <a:lstStyle/>
            <a:p>
              <a:endParaRPr lang="en-US"/>
            </a:p>
          </p:txBody>
        </p:sp>
        <p:sp>
          <p:nvSpPr>
            <p:cNvPr id="37921" name="Freeform 158"/>
            <p:cNvSpPr>
              <a:spLocks/>
            </p:cNvSpPr>
            <p:nvPr/>
          </p:nvSpPr>
          <p:spPr bwMode="auto">
            <a:xfrm>
              <a:off x="2602" y="2795"/>
              <a:ext cx="2626" cy="942"/>
            </a:xfrm>
            <a:custGeom>
              <a:avLst/>
              <a:gdLst>
                <a:gd name="T0" fmla="*/ 240 w 6720"/>
                <a:gd name="T1" fmla="*/ 1440 h 1500"/>
                <a:gd name="T2" fmla="*/ 420 w 6720"/>
                <a:gd name="T3" fmla="*/ 1440 h 1500"/>
                <a:gd name="T4" fmla="*/ 2760 w 6720"/>
                <a:gd name="T5" fmla="*/ 1080 h 1500"/>
                <a:gd name="T6" fmla="*/ 6720 w 6720"/>
                <a:gd name="T7" fmla="*/ 0 h 1500"/>
                <a:gd name="T8" fmla="*/ 0 60000 65536"/>
                <a:gd name="T9" fmla="*/ 0 60000 65536"/>
                <a:gd name="T10" fmla="*/ 0 60000 65536"/>
                <a:gd name="T11" fmla="*/ 0 60000 65536"/>
                <a:gd name="T12" fmla="*/ 0 w 6720"/>
                <a:gd name="T13" fmla="*/ 0 h 1500"/>
                <a:gd name="T14" fmla="*/ 6720 w 6720"/>
                <a:gd name="T15" fmla="*/ 1500 h 1500"/>
              </a:gdLst>
              <a:ahLst/>
              <a:cxnLst>
                <a:cxn ang="T8">
                  <a:pos x="T0" y="T1"/>
                </a:cxn>
                <a:cxn ang="T9">
                  <a:pos x="T2" y="T3"/>
                </a:cxn>
                <a:cxn ang="T10">
                  <a:pos x="T4" y="T5"/>
                </a:cxn>
                <a:cxn ang="T11">
                  <a:pos x="T6" y="T7"/>
                </a:cxn>
              </a:cxnLst>
              <a:rect l="T12" t="T13" r="T14" b="T15"/>
              <a:pathLst>
                <a:path w="6720" h="1500">
                  <a:moveTo>
                    <a:pt x="240" y="1440"/>
                  </a:moveTo>
                  <a:cubicBezTo>
                    <a:pt x="120" y="1470"/>
                    <a:pt x="0" y="1500"/>
                    <a:pt x="420" y="1440"/>
                  </a:cubicBezTo>
                  <a:cubicBezTo>
                    <a:pt x="840" y="1380"/>
                    <a:pt x="1710" y="1320"/>
                    <a:pt x="2760" y="1080"/>
                  </a:cubicBezTo>
                  <a:cubicBezTo>
                    <a:pt x="3810" y="840"/>
                    <a:pt x="5265" y="420"/>
                    <a:pt x="6720" y="0"/>
                  </a:cubicBezTo>
                </a:path>
              </a:pathLst>
            </a:custGeom>
            <a:noFill/>
            <a:ln w="12700">
              <a:solidFill>
                <a:schemeClr val="tx1"/>
              </a:solidFill>
              <a:round/>
              <a:headEnd/>
              <a:tailEnd/>
            </a:ln>
          </p:spPr>
          <p:txBody>
            <a:bodyPr/>
            <a:lstStyle/>
            <a:p>
              <a:endParaRPr lang="en-US"/>
            </a:p>
          </p:txBody>
        </p:sp>
        <p:sp>
          <p:nvSpPr>
            <p:cNvPr id="37922" name="Freeform 159"/>
            <p:cNvSpPr>
              <a:spLocks/>
            </p:cNvSpPr>
            <p:nvPr/>
          </p:nvSpPr>
          <p:spPr bwMode="auto">
            <a:xfrm>
              <a:off x="2532" y="2597"/>
              <a:ext cx="2765" cy="77"/>
            </a:xfrm>
            <a:custGeom>
              <a:avLst/>
              <a:gdLst>
                <a:gd name="T0" fmla="*/ 0 w 7200"/>
                <a:gd name="T1" fmla="*/ 180 h 210"/>
                <a:gd name="T2" fmla="*/ 5760 w 7200"/>
                <a:gd name="T3" fmla="*/ 180 h 210"/>
                <a:gd name="T4" fmla="*/ 7200 w 7200"/>
                <a:gd name="T5" fmla="*/ 0 h 210"/>
                <a:gd name="T6" fmla="*/ 0 60000 65536"/>
                <a:gd name="T7" fmla="*/ 0 60000 65536"/>
                <a:gd name="T8" fmla="*/ 0 60000 65536"/>
                <a:gd name="T9" fmla="*/ 0 w 7200"/>
                <a:gd name="T10" fmla="*/ 0 h 210"/>
                <a:gd name="T11" fmla="*/ 7200 w 7200"/>
                <a:gd name="T12" fmla="*/ 210 h 210"/>
              </a:gdLst>
              <a:ahLst/>
              <a:cxnLst>
                <a:cxn ang="T6">
                  <a:pos x="T0" y="T1"/>
                </a:cxn>
                <a:cxn ang="T7">
                  <a:pos x="T2" y="T3"/>
                </a:cxn>
                <a:cxn ang="T8">
                  <a:pos x="T4" y="T5"/>
                </a:cxn>
              </a:cxnLst>
              <a:rect l="T9" t="T10" r="T11" b="T12"/>
              <a:pathLst>
                <a:path w="7200" h="210">
                  <a:moveTo>
                    <a:pt x="0" y="180"/>
                  </a:moveTo>
                  <a:cubicBezTo>
                    <a:pt x="2280" y="195"/>
                    <a:pt x="4560" y="210"/>
                    <a:pt x="5760" y="180"/>
                  </a:cubicBezTo>
                  <a:cubicBezTo>
                    <a:pt x="6960" y="150"/>
                    <a:pt x="6960" y="30"/>
                    <a:pt x="7200" y="0"/>
                  </a:cubicBezTo>
                </a:path>
              </a:pathLst>
            </a:custGeom>
            <a:noFill/>
            <a:ln w="12700">
              <a:solidFill>
                <a:schemeClr val="tx1"/>
              </a:solidFill>
              <a:round/>
              <a:headEnd/>
              <a:tailEnd/>
            </a:ln>
          </p:spPr>
          <p:txBody>
            <a:bodyPr/>
            <a:lstStyle/>
            <a:p>
              <a:endParaRPr lang="en-US"/>
            </a:p>
          </p:txBody>
        </p:sp>
        <p:sp>
          <p:nvSpPr>
            <p:cNvPr id="37923" name="Line 160"/>
            <p:cNvSpPr>
              <a:spLocks noChangeShapeType="1"/>
            </p:cNvSpPr>
            <p:nvPr/>
          </p:nvSpPr>
          <p:spPr bwMode="auto">
            <a:xfrm>
              <a:off x="4122" y="2663"/>
              <a:ext cx="0" cy="592"/>
            </a:xfrm>
            <a:prstGeom prst="line">
              <a:avLst/>
            </a:prstGeom>
            <a:noFill/>
            <a:ln w="9525">
              <a:solidFill>
                <a:schemeClr val="tx1"/>
              </a:solidFill>
              <a:round/>
              <a:headEnd type="triangle" w="med" len="med"/>
              <a:tailEnd type="triangle" w="med" len="med"/>
            </a:ln>
          </p:spPr>
          <p:txBody>
            <a:bodyPr/>
            <a:lstStyle/>
            <a:p>
              <a:endParaRPr lang="en-US"/>
            </a:p>
          </p:txBody>
        </p:sp>
        <p:sp>
          <p:nvSpPr>
            <p:cNvPr id="37924" name="Line 161"/>
            <p:cNvSpPr>
              <a:spLocks noChangeShapeType="1"/>
            </p:cNvSpPr>
            <p:nvPr/>
          </p:nvSpPr>
          <p:spPr bwMode="auto">
            <a:xfrm>
              <a:off x="4122" y="3321"/>
              <a:ext cx="0" cy="395"/>
            </a:xfrm>
            <a:prstGeom prst="line">
              <a:avLst/>
            </a:prstGeom>
            <a:noFill/>
            <a:ln w="9525">
              <a:solidFill>
                <a:schemeClr val="tx1"/>
              </a:solidFill>
              <a:round/>
              <a:headEnd type="triangle" w="med" len="med"/>
              <a:tailEnd type="triangle" w="med" len="med"/>
            </a:ln>
          </p:spPr>
          <p:txBody>
            <a:bodyPr/>
            <a:lstStyle/>
            <a:p>
              <a:endParaRPr lang="en-US"/>
            </a:p>
          </p:txBody>
        </p:sp>
        <p:sp>
          <p:nvSpPr>
            <p:cNvPr id="37925" name="Text Box 162"/>
            <p:cNvSpPr txBox="1">
              <a:spLocks noChangeArrowheads="1"/>
            </p:cNvSpPr>
            <p:nvPr/>
          </p:nvSpPr>
          <p:spPr bwMode="auto">
            <a:xfrm>
              <a:off x="4191" y="2860"/>
              <a:ext cx="277" cy="132"/>
            </a:xfrm>
            <a:prstGeom prst="rect">
              <a:avLst/>
            </a:prstGeom>
            <a:noFill/>
            <a:ln w="9525">
              <a:noFill/>
              <a:miter lim="800000"/>
              <a:headEnd/>
              <a:tailEnd/>
            </a:ln>
          </p:spPr>
          <p:txBody>
            <a:bodyPr/>
            <a:lstStyle/>
            <a:p>
              <a:pPr eaLnBrk="0" hangingPunct="0"/>
              <a:r>
                <a:rPr lang="es-ES" sz="1200">
                  <a:latin typeface="Times New Roman" pitchFamily="18" charset="0"/>
                </a:rPr>
                <a:t>0.5</a:t>
              </a:r>
            </a:p>
          </p:txBody>
        </p:sp>
        <p:sp>
          <p:nvSpPr>
            <p:cNvPr id="37926" name="Text Box 163"/>
            <p:cNvSpPr txBox="1">
              <a:spLocks noChangeArrowheads="1"/>
            </p:cNvSpPr>
            <p:nvPr/>
          </p:nvSpPr>
          <p:spPr bwMode="auto">
            <a:xfrm>
              <a:off x="4122" y="3387"/>
              <a:ext cx="277" cy="131"/>
            </a:xfrm>
            <a:prstGeom prst="rect">
              <a:avLst/>
            </a:prstGeom>
            <a:noFill/>
            <a:ln w="9525">
              <a:noFill/>
              <a:miter lim="800000"/>
              <a:headEnd/>
              <a:tailEnd/>
            </a:ln>
          </p:spPr>
          <p:txBody>
            <a:bodyPr/>
            <a:lstStyle/>
            <a:p>
              <a:pPr eaLnBrk="0" hangingPunct="0"/>
              <a:r>
                <a:rPr lang="es-ES" sz="1200">
                  <a:latin typeface="Times New Roman" pitchFamily="18" charset="0"/>
                </a:rPr>
                <a:t>0.4</a:t>
              </a:r>
            </a:p>
          </p:txBody>
        </p:sp>
        <p:sp>
          <p:nvSpPr>
            <p:cNvPr id="37927" name="Text Box 164"/>
            <p:cNvSpPr txBox="1">
              <a:spLocks noChangeArrowheads="1"/>
            </p:cNvSpPr>
            <p:nvPr/>
          </p:nvSpPr>
          <p:spPr bwMode="auto">
            <a:xfrm>
              <a:off x="3638" y="2532"/>
              <a:ext cx="922" cy="131"/>
            </a:xfrm>
            <a:prstGeom prst="rect">
              <a:avLst/>
            </a:prstGeom>
            <a:noFill/>
            <a:ln w="9525">
              <a:noFill/>
              <a:miter lim="800000"/>
              <a:headEnd/>
              <a:tailEnd/>
            </a:ln>
          </p:spPr>
          <p:txBody>
            <a:bodyPr/>
            <a:lstStyle/>
            <a:p>
              <a:pPr eaLnBrk="0" hangingPunct="0"/>
              <a:r>
                <a:rPr lang="es-ES" sz="1200">
                  <a:latin typeface="Times New Roman" pitchFamily="18" charset="0"/>
                </a:rPr>
                <a:t>Tiempo Definido</a:t>
              </a:r>
            </a:p>
          </p:txBody>
        </p:sp>
        <p:sp>
          <p:nvSpPr>
            <p:cNvPr id="37928" name="Line 166"/>
            <p:cNvSpPr>
              <a:spLocks noChangeShapeType="1"/>
            </p:cNvSpPr>
            <p:nvPr/>
          </p:nvSpPr>
          <p:spPr bwMode="auto">
            <a:xfrm>
              <a:off x="2394" y="3847"/>
              <a:ext cx="2834" cy="0"/>
            </a:xfrm>
            <a:prstGeom prst="line">
              <a:avLst/>
            </a:prstGeom>
            <a:noFill/>
            <a:ln w="9525">
              <a:solidFill>
                <a:schemeClr val="tx1"/>
              </a:solidFill>
              <a:round/>
              <a:headEnd/>
              <a:tailEnd type="triangle" w="med" len="med"/>
            </a:ln>
          </p:spPr>
          <p:txBody>
            <a:bodyPr/>
            <a:lstStyle/>
            <a:p>
              <a:endParaRPr lang="en-US"/>
            </a:p>
          </p:txBody>
        </p:sp>
        <p:sp>
          <p:nvSpPr>
            <p:cNvPr id="37929" name="Text Box 167"/>
            <p:cNvSpPr txBox="1">
              <a:spLocks noChangeArrowheads="1"/>
            </p:cNvSpPr>
            <p:nvPr/>
          </p:nvSpPr>
          <p:spPr bwMode="auto">
            <a:xfrm>
              <a:off x="4468" y="3716"/>
              <a:ext cx="553" cy="131"/>
            </a:xfrm>
            <a:prstGeom prst="rect">
              <a:avLst/>
            </a:prstGeom>
            <a:noFill/>
            <a:ln w="9525">
              <a:noFill/>
              <a:miter lim="800000"/>
              <a:headEnd/>
              <a:tailEnd/>
            </a:ln>
          </p:spPr>
          <p:txBody>
            <a:bodyPr/>
            <a:lstStyle/>
            <a:p>
              <a:pPr eaLnBrk="0" hangingPunct="0"/>
              <a:r>
                <a:rPr lang="es-ES" sz="1200">
                  <a:latin typeface="Times New Roman" pitchFamily="18" charset="0"/>
                </a:rPr>
                <a:t>Distancia</a:t>
              </a:r>
            </a:p>
          </p:txBody>
        </p:sp>
        <p:sp>
          <p:nvSpPr>
            <p:cNvPr id="37930" name="Text Box 168"/>
            <p:cNvSpPr txBox="1">
              <a:spLocks noChangeArrowheads="1"/>
            </p:cNvSpPr>
            <p:nvPr/>
          </p:nvSpPr>
          <p:spPr bwMode="auto">
            <a:xfrm>
              <a:off x="4464" y="4044"/>
              <a:ext cx="1179" cy="132"/>
            </a:xfrm>
            <a:prstGeom prst="rect">
              <a:avLst/>
            </a:prstGeom>
            <a:noFill/>
            <a:ln w="9525">
              <a:noFill/>
              <a:miter lim="800000"/>
              <a:headEnd/>
              <a:tailEnd/>
            </a:ln>
          </p:spPr>
          <p:txBody>
            <a:bodyPr/>
            <a:lstStyle/>
            <a:p>
              <a:pPr eaLnBrk="0" hangingPunct="0"/>
              <a:r>
                <a:rPr lang="es-ES" sz="1200">
                  <a:latin typeface="Times New Roman" pitchFamily="18" charset="0"/>
                </a:rPr>
                <a:t>Extremo del alimentador</a:t>
              </a:r>
            </a:p>
          </p:txBody>
        </p:sp>
        <p:sp>
          <p:nvSpPr>
            <p:cNvPr id="37931" name="Text Box 169"/>
            <p:cNvSpPr txBox="1">
              <a:spLocks noChangeArrowheads="1"/>
            </p:cNvSpPr>
            <p:nvPr/>
          </p:nvSpPr>
          <p:spPr bwMode="auto">
            <a:xfrm>
              <a:off x="2602" y="2400"/>
              <a:ext cx="662" cy="132"/>
            </a:xfrm>
            <a:prstGeom prst="rect">
              <a:avLst/>
            </a:prstGeom>
            <a:noFill/>
            <a:ln w="9525">
              <a:noFill/>
              <a:miter lim="800000"/>
              <a:headEnd/>
              <a:tailEnd/>
            </a:ln>
          </p:spPr>
          <p:txBody>
            <a:bodyPr/>
            <a:lstStyle/>
            <a:p>
              <a:pPr eaLnBrk="0" hangingPunct="0"/>
              <a:r>
                <a:rPr lang="es-ES" sz="1200">
                  <a:latin typeface="Times New Roman" pitchFamily="18" charset="0"/>
                </a:rPr>
                <a:t>Tiempo (Seg)</a:t>
              </a:r>
            </a:p>
          </p:txBody>
        </p:sp>
      </p:grpSp>
      <p:sp>
        <p:nvSpPr>
          <p:cNvPr id="37899" name="Text Box 172"/>
          <p:cNvSpPr txBox="1">
            <a:spLocks noChangeArrowheads="1"/>
          </p:cNvSpPr>
          <p:nvPr/>
        </p:nvSpPr>
        <p:spPr bwMode="auto">
          <a:xfrm>
            <a:off x="304800" y="4724400"/>
            <a:ext cx="2914650" cy="942975"/>
          </a:xfrm>
          <a:prstGeom prst="rect">
            <a:avLst/>
          </a:prstGeom>
          <a:noFill/>
          <a:ln w="9525">
            <a:noFill/>
            <a:miter lim="800000"/>
            <a:headEnd/>
            <a:tailEnd/>
          </a:ln>
        </p:spPr>
        <p:txBody>
          <a:bodyPr wrap="none">
            <a:spAutoFit/>
          </a:bodyPr>
          <a:lstStyle/>
          <a:p>
            <a:r>
              <a:rPr lang="en-US" sz="1400">
                <a:solidFill>
                  <a:srgbClr val="FF3300"/>
                </a:solidFill>
                <a:latin typeface="Times New Roman" pitchFamily="18" charset="0"/>
              </a:rPr>
              <a:t>El mayor problema en la coordinacion</a:t>
            </a:r>
          </a:p>
          <a:p>
            <a:r>
              <a:rPr lang="en-US" sz="1400">
                <a:solidFill>
                  <a:srgbClr val="FF3300"/>
                </a:solidFill>
                <a:latin typeface="Times New Roman" pitchFamily="18" charset="0"/>
              </a:rPr>
              <a:t>Es que el valor de I de falla depende</a:t>
            </a:r>
          </a:p>
          <a:p>
            <a:r>
              <a:rPr lang="en-US" sz="1400">
                <a:solidFill>
                  <a:srgbClr val="FF3300"/>
                </a:solidFill>
                <a:latin typeface="Times New Roman" pitchFamily="18" charset="0"/>
              </a:rPr>
              <a:t>de las condiciones del sistema o </a:t>
            </a:r>
          </a:p>
          <a:p>
            <a:r>
              <a:rPr lang="en-US" sz="1400">
                <a:solidFill>
                  <a:srgbClr val="FF3300"/>
                </a:solidFill>
                <a:latin typeface="Times New Roman" pitchFamily="18" charset="0"/>
              </a:rPr>
              <a:t>topologia del a red</a:t>
            </a:r>
            <a:endParaRPr lang="es-ES" sz="1400">
              <a:solidFill>
                <a:srgbClr val="FF33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63"/>
                                        </p:tgtEl>
                                        <p:attrNameLst>
                                          <p:attrName>style.visibility</p:attrName>
                                        </p:attrNameLst>
                                      </p:cBhvr>
                                      <p:to>
                                        <p:strVal val="visible"/>
                                      </p:to>
                                    </p:set>
                                    <p:anim calcmode="lin" valueType="num">
                                      <p:cBhvr additive="base">
                                        <p:cTn id="7" dur="500" fill="hold"/>
                                        <p:tgtEl>
                                          <p:spTgt spid="40963"/>
                                        </p:tgtEl>
                                        <p:attrNameLst>
                                          <p:attrName>ppt_x</p:attrName>
                                        </p:attrNameLst>
                                      </p:cBhvr>
                                      <p:tavLst>
                                        <p:tav tm="0">
                                          <p:val>
                                            <p:strVal val="0-#ppt_w/2"/>
                                          </p:val>
                                        </p:tav>
                                        <p:tav tm="100000">
                                          <p:val>
                                            <p:strVal val="#ppt_x"/>
                                          </p:val>
                                        </p:tav>
                                      </p:tavLst>
                                    </p:anim>
                                    <p:anim calcmode="lin" valueType="num">
                                      <p:cBhvr additive="base">
                                        <p:cTn id="8" dur="500" fill="hold"/>
                                        <p:tgtEl>
                                          <p:spTgt spid="409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1987"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38916" name="Text Box 4"/>
          <p:cNvSpPr txBox="1">
            <a:spLocks noChangeArrowheads="1"/>
          </p:cNvSpPr>
          <p:nvPr/>
        </p:nvSpPr>
        <p:spPr bwMode="auto">
          <a:xfrm>
            <a:off x="2514600" y="1447800"/>
            <a:ext cx="3276600" cy="396875"/>
          </a:xfrm>
          <a:prstGeom prst="rect">
            <a:avLst/>
          </a:prstGeom>
          <a:noFill/>
          <a:ln w="9525">
            <a:noFill/>
            <a:miter lim="800000"/>
            <a:headEnd/>
            <a:tailEnd/>
          </a:ln>
        </p:spPr>
        <p:txBody>
          <a:bodyPr>
            <a:spAutoFit/>
          </a:bodyPr>
          <a:lstStyle/>
          <a:p>
            <a:r>
              <a:rPr lang="en-US" sz="2000">
                <a:solidFill>
                  <a:srgbClr val="FF3300"/>
                </a:solidFill>
              </a:rPr>
              <a:t>DE SOBRECORRIENTE</a:t>
            </a:r>
            <a:endParaRPr lang="es-ES" sz="2000">
              <a:solidFill>
                <a:srgbClr val="FF3300"/>
              </a:solidFill>
            </a:endParaRPr>
          </a:p>
        </p:txBody>
      </p:sp>
      <p:sp>
        <p:nvSpPr>
          <p:cNvPr id="38917" name="Text Box 5"/>
          <p:cNvSpPr txBox="1">
            <a:spLocks noChangeArrowheads="1"/>
          </p:cNvSpPr>
          <p:nvPr/>
        </p:nvSpPr>
        <p:spPr bwMode="auto">
          <a:xfrm>
            <a:off x="2895600" y="1828800"/>
            <a:ext cx="1885950" cy="366713"/>
          </a:xfrm>
          <a:prstGeom prst="rect">
            <a:avLst/>
          </a:prstGeom>
          <a:noFill/>
          <a:ln w="9525">
            <a:noFill/>
            <a:miter lim="800000"/>
            <a:headEnd/>
            <a:tailEnd/>
          </a:ln>
        </p:spPr>
        <p:txBody>
          <a:bodyPr wrap="none">
            <a:spAutoFit/>
          </a:bodyPr>
          <a:lstStyle/>
          <a:p>
            <a:r>
              <a:rPr lang="en-US" sz="1800">
                <a:solidFill>
                  <a:srgbClr val="FFFF00"/>
                </a:solidFill>
              </a:rPr>
              <a:t>Usos Principales</a:t>
            </a:r>
            <a:endParaRPr lang="es-ES" sz="1800">
              <a:solidFill>
                <a:srgbClr val="FFFF00"/>
              </a:solidFill>
            </a:endParaRPr>
          </a:p>
        </p:txBody>
      </p:sp>
      <p:sp>
        <p:nvSpPr>
          <p:cNvPr id="38918" name="Text Box 48"/>
          <p:cNvSpPr txBox="1">
            <a:spLocks noChangeArrowheads="1"/>
          </p:cNvSpPr>
          <p:nvPr/>
        </p:nvSpPr>
        <p:spPr bwMode="auto">
          <a:xfrm>
            <a:off x="304800" y="2286000"/>
            <a:ext cx="3209925" cy="825500"/>
          </a:xfrm>
          <a:prstGeom prst="rect">
            <a:avLst/>
          </a:prstGeom>
          <a:noFill/>
          <a:ln w="9525">
            <a:noFill/>
            <a:miter lim="800000"/>
            <a:headEnd/>
            <a:tailEnd/>
          </a:ln>
        </p:spPr>
        <p:txBody>
          <a:bodyPr wrap="none">
            <a:spAutoFit/>
          </a:bodyPr>
          <a:lstStyle/>
          <a:p>
            <a:pPr marL="457200" indent="-457200"/>
            <a:r>
              <a:rPr lang="en-US" sz="1600" b="1">
                <a:solidFill>
                  <a:srgbClr val="33CC33"/>
                </a:solidFill>
                <a:latin typeface="Times New Roman" pitchFamily="18" charset="0"/>
              </a:rPr>
              <a:t>Como respaldo:</a:t>
            </a:r>
          </a:p>
          <a:p>
            <a:pPr marL="457200" indent="-457200">
              <a:buFontTx/>
              <a:buAutoNum type="arabicParenR"/>
            </a:pPr>
            <a:r>
              <a:rPr lang="en-US" sz="1600">
                <a:latin typeface="Times New Roman" pitchFamily="18" charset="0"/>
              </a:rPr>
              <a:t>En generadores con restriccion </a:t>
            </a:r>
          </a:p>
          <a:p>
            <a:pPr marL="457200" indent="-457200"/>
            <a:r>
              <a:rPr lang="en-US" sz="1600">
                <a:latin typeface="Times New Roman" pitchFamily="18" charset="0"/>
              </a:rPr>
              <a:t>         de voltaje(51V)</a:t>
            </a:r>
            <a:endParaRPr lang="es-ES" sz="1600">
              <a:latin typeface="Times New Roman" pitchFamily="18" charset="0"/>
            </a:endParaRPr>
          </a:p>
        </p:txBody>
      </p:sp>
      <p:grpSp>
        <p:nvGrpSpPr>
          <p:cNvPr id="38919" name="Group 63"/>
          <p:cNvGrpSpPr>
            <a:grpSpLocks/>
          </p:cNvGrpSpPr>
          <p:nvPr/>
        </p:nvGrpSpPr>
        <p:grpSpPr bwMode="auto">
          <a:xfrm>
            <a:off x="762000" y="3200400"/>
            <a:ext cx="2133600" cy="990600"/>
            <a:chOff x="528" y="2448"/>
            <a:chExt cx="1344" cy="624"/>
          </a:xfrm>
        </p:grpSpPr>
        <p:sp>
          <p:nvSpPr>
            <p:cNvPr id="38995" name="Oval 49"/>
            <p:cNvSpPr>
              <a:spLocks noChangeArrowheads="1"/>
            </p:cNvSpPr>
            <p:nvPr/>
          </p:nvSpPr>
          <p:spPr bwMode="auto">
            <a:xfrm>
              <a:off x="528" y="2448"/>
              <a:ext cx="288" cy="288"/>
            </a:xfrm>
            <a:prstGeom prst="ellipse">
              <a:avLst/>
            </a:prstGeom>
            <a:solidFill>
              <a:schemeClr val="accent1"/>
            </a:solidFill>
            <a:ln w="9525">
              <a:solidFill>
                <a:schemeClr val="tx1"/>
              </a:solidFill>
              <a:round/>
              <a:headEnd/>
              <a:tailEnd/>
            </a:ln>
          </p:spPr>
          <p:txBody>
            <a:bodyPr wrap="none" anchor="ctr"/>
            <a:lstStyle/>
            <a:p>
              <a:pPr algn="ctr"/>
              <a:r>
                <a:rPr lang="es-ES" sz="1400" b="1">
                  <a:latin typeface="Times New Roman" pitchFamily="18" charset="0"/>
                  <a:cs typeface="Times New Roman" pitchFamily="18" charset="0"/>
                  <a:sym typeface="Symbol" pitchFamily="18" charset="2"/>
                </a:rPr>
                <a:t></a:t>
              </a:r>
              <a:endParaRPr lang="es-ES" sz="1400" b="1">
                <a:latin typeface="Times New Roman" pitchFamily="18" charset="0"/>
              </a:endParaRPr>
            </a:p>
          </p:txBody>
        </p:sp>
        <p:sp>
          <p:nvSpPr>
            <p:cNvPr id="38996" name="Line 50"/>
            <p:cNvSpPr>
              <a:spLocks noChangeShapeType="1"/>
            </p:cNvSpPr>
            <p:nvPr/>
          </p:nvSpPr>
          <p:spPr bwMode="auto">
            <a:xfrm>
              <a:off x="816" y="2592"/>
              <a:ext cx="96" cy="0"/>
            </a:xfrm>
            <a:prstGeom prst="line">
              <a:avLst/>
            </a:prstGeom>
            <a:noFill/>
            <a:ln w="9525">
              <a:solidFill>
                <a:schemeClr val="tx1"/>
              </a:solidFill>
              <a:round/>
              <a:headEnd/>
              <a:tailEnd/>
            </a:ln>
          </p:spPr>
          <p:txBody>
            <a:bodyPr wrap="none"/>
            <a:lstStyle/>
            <a:p>
              <a:endParaRPr lang="en-US"/>
            </a:p>
          </p:txBody>
        </p:sp>
        <p:sp>
          <p:nvSpPr>
            <p:cNvPr id="38997" name="WordArt 51"/>
            <p:cNvSpPr>
              <a:spLocks noChangeArrowheads="1" noChangeShapeType="1" noTextEdit="1"/>
            </p:cNvSpPr>
            <p:nvPr/>
          </p:nvSpPr>
          <p:spPr bwMode="auto">
            <a:xfrm>
              <a:off x="912" y="2496"/>
              <a:ext cx="132" cy="108"/>
            </a:xfrm>
            <a:prstGeom prst="rect">
              <a:avLst/>
            </a:prstGeom>
          </p:spPr>
          <p:txBody>
            <a:bodyPr wrap="none" fromWordArt="1">
              <a:prstTxWarp prst="textPlain">
                <a:avLst>
                  <a:gd name="adj" fmla="val 50000"/>
                </a:avLst>
              </a:prstTxWarp>
            </a:bodyPr>
            <a:lstStyle/>
            <a:p>
              <a:pPr algn="ctr"/>
              <a:r>
                <a:rPr lang="en-US" sz="2000" kern="10">
                  <a:ln w="9525">
                    <a:solidFill>
                      <a:srgbClr val="000000"/>
                    </a:solidFill>
                    <a:round/>
                    <a:headEnd/>
                    <a:tailEnd/>
                  </a:ln>
                  <a:solidFill>
                    <a:srgbClr val="FFFFFF"/>
                  </a:solidFill>
                  <a:latin typeface="Arial"/>
                  <a:cs typeface="Arial"/>
                </a:rPr>
                <a:t>m</a:t>
              </a:r>
            </a:p>
          </p:txBody>
        </p:sp>
        <p:sp>
          <p:nvSpPr>
            <p:cNvPr id="38998" name="WordArt 52"/>
            <p:cNvSpPr>
              <a:spLocks noChangeArrowheads="1" noChangeShapeType="1" noTextEdit="1"/>
            </p:cNvSpPr>
            <p:nvPr/>
          </p:nvSpPr>
          <p:spPr bwMode="auto">
            <a:xfrm>
              <a:off x="1036" y="2496"/>
              <a:ext cx="132" cy="108"/>
            </a:xfrm>
            <a:prstGeom prst="rect">
              <a:avLst/>
            </a:prstGeom>
          </p:spPr>
          <p:txBody>
            <a:bodyPr wrap="none" fromWordArt="1">
              <a:prstTxWarp prst="textPlain">
                <a:avLst>
                  <a:gd name="adj" fmla="val 50000"/>
                </a:avLst>
              </a:prstTxWarp>
            </a:bodyPr>
            <a:lstStyle/>
            <a:p>
              <a:pPr algn="ctr"/>
              <a:r>
                <a:rPr lang="en-US" sz="2000" kern="10">
                  <a:ln w="9525">
                    <a:solidFill>
                      <a:srgbClr val="000000"/>
                    </a:solidFill>
                    <a:round/>
                    <a:headEnd/>
                    <a:tailEnd/>
                  </a:ln>
                  <a:solidFill>
                    <a:srgbClr val="FFFFFF"/>
                  </a:solidFill>
                  <a:latin typeface="Arial"/>
                  <a:cs typeface="Arial"/>
                </a:rPr>
                <a:t>m</a:t>
              </a:r>
            </a:p>
          </p:txBody>
        </p:sp>
        <p:sp>
          <p:nvSpPr>
            <p:cNvPr id="38999" name="Line 53"/>
            <p:cNvSpPr>
              <a:spLocks noChangeShapeType="1"/>
            </p:cNvSpPr>
            <p:nvPr/>
          </p:nvSpPr>
          <p:spPr bwMode="auto">
            <a:xfrm>
              <a:off x="1152" y="2592"/>
              <a:ext cx="336" cy="0"/>
            </a:xfrm>
            <a:prstGeom prst="line">
              <a:avLst/>
            </a:prstGeom>
            <a:noFill/>
            <a:ln w="9525">
              <a:solidFill>
                <a:schemeClr val="tx1"/>
              </a:solidFill>
              <a:round/>
              <a:headEnd/>
              <a:tailEnd/>
            </a:ln>
          </p:spPr>
          <p:txBody>
            <a:bodyPr wrap="none"/>
            <a:lstStyle/>
            <a:p>
              <a:endParaRPr lang="en-US"/>
            </a:p>
          </p:txBody>
        </p:sp>
        <p:sp>
          <p:nvSpPr>
            <p:cNvPr id="39000" name="Line 54"/>
            <p:cNvSpPr>
              <a:spLocks noChangeShapeType="1"/>
            </p:cNvSpPr>
            <p:nvPr/>
          </p:nvSpPr>
          <p:spPr bwMode="auto">
            <a:xfrm>
              <a:off x="1488" y="2448"/>
              <a:ext cx="0" cy="336"/>
            </a:xfrm>
            <a:prstGeom prst="line">
              <a:avLst/>
            </a:prstGeom>
            <a:noFill/>
            <a:ln w="19050">
              <a:solidFill>
                <a:schemeClr val="tx1"/>
              </a:solidFill>
              <a:round/>
              <a:headEnd/>
              <a:tailEnd/>
            </a:ln>
          </p:spPr>
          <p:txBody>
            <a:bodyPr wrap="none"/>
            <a:lstStyle/>
            <a:p>
              <a:endParaRPr lang="en-US"/>
            </a:p>
          </p:txBody>
        </p:sp>
        <p:sp>
          <p:nvSpPr>
            <p:cNvPr id="39001" name="WordArt 55"/>
            <p:cNvSpPr>
              <a:spLocks noChangeArrowheads="1" noChangeShapeType="1" noTextEdit="1"/>
            </p:cNvSpPr>
            <p:nvPr/>
          </p:nvSpPr>
          <p:spPr bwMode="auto">
            <a:xfrm rot="10570909">
              <a:off x="1248" y="2544"/>
              <a:ext cx="114" cy="96"/>
            </a:xfrm>
            <a:prstGeom prst="rect">
              <a:avLst/>
            </a:prstGeom>
          </p:spPr>
          <p:txBody>
            <a:bodyPr wrap="none" fromWordArt="1">
              <a:prstTxWarp prst="textPlain">
                <a:avLst>
                  <a:gd name="adj" fmla="val 50000"/>
                </a:avLst>
              </a:prstTxWarp>
            </a:bodyPr>
            <a:lstStyle/>
            <a:p>
              <a:pPr algn="ctr"/>
              <a:r>
                <a:rPr lang="en-US" sz="2000" kern="10">
                  <a:ln w="9525">
                    <a:solidFill>
                      <a:srgbClr val="000000"/>
                    </a:solidFill>
                    <a:round/>
                    <a:headEnd/>
                    <a:tailEnd/>
                  </a:ln>
                  <a:solidFill>
                    <a:srgbClr val="FFFFFF"/>
                  </a:solidFill>
                  <a:latin typeface="Arial"/>
                  <a:cs typeface="Arial"/>
                </a:rPr>
                <a:t>w</a:t>
              </a:r>
            </a:p>
          </p:txBody>
        </p:sp>
        <p:sp>
          <p:nvSpPr>
            <p:cNvPr id="39002" name="Oval 56"/>
            <p:cNvSpPr>
              <a:spLocks noChangeArrowheads="1"/>
            </p:cNvSpPr>
            <p:nvPr/>
          </p:nvSpPr>
          <p:spPr bwMode="auto">
            <a:xfrm>
              <a:off x="1104" y="2784"/>
              <a:ext cx="336" cy="288"/>
            </a:xfrm>
            <a:prstGeom prst="ellipse">
              <a:avLst/>
            </a:prstGeom>
            <a:noFill/>
            <a:ln w="9525">
              <a:solidFill>
                <a:schemeClr val="tx1"/>
              </a:solidFill>
              <a:round/>
              <a:headEnd/>
              <a:tailEnd/>
            </a:ln>
          </p:spPr>
          <p:txBody>
            <a:bodyPr wrap="none" anchor="ctr"/>
            <a:lstStyle/>
            <a:p>
              <a:pPr algn="ctr"/>
              <a:r>
                <a:rPr lang="en-US" sz="1000" b="1">
                  <a:solidFill>
                    <a:srgbClr val="33CC33"/>
                  </a:solidFill>
                  <a:latin typeface="Times New Roman" pitchFamily="18" charset="0"/>
                </a:rPr>
                <a:t>51V</a:t>
              </a:r>
              <a:endParaRPr lang="es-ES" sz="1000" b="1">
                <a:solidFill>
                  <a:srgbClr val="33CC33"/>
                </a:solidFill>
                <a:latin typeface="Times New Roman" pitchFamily="18" charset="0"/>
              </a:endParaRPr>
            </a:p>
          </p:txBody>
        </p:sp>
        <p:sp>
          <p:nvSpPr>
            <p:cNvPr id="39003" name="Line 57"/>
            <p:cNvSpPr>
              <a:spLocks noChangeShapeType="1"/>
            </p:cNvSpPr>
            <p:nvPr/>
          </p:nvSpPr>
          <p:spPr bwMode="auto">
            <a:xfrm>
              <a:off x="1296" y="2640"/>
              <a:ext cx="0" cy="144"/>
            </a:xfrm>
            <a:prstGeom prst="line">
              <a:avLst/>
            </a:prstGeom>
            <a:noFill/>
            <a:ln w="9525">
              <a:solidFill>
                <a:schemeClr val="tx1"/>
              </a:solidFill>
              <a:round/>
              <a:headEnd/>
              <a:tailEnd/>
            </a:ln>
          </p:spPr>
          <p:txBody>
            <a:bodyPr wrap="none"/>
            <a:lstStyle/>
            <a:p>
              <a:endParaRPr lang="en-US"/>
            </a:p>
          </p:txBody>
        </p:sp>
        <p:sp>
          <p:nvSpPr>
            <p:cNvPr id="39004" name="Line 58"/>
            <p:cNvSpPr>
              <a:spLocks noChangeShapeType="1"/>
            </p:cNvSpPr>
            <p:nvPr/>
          </p:nvSpPr>
          <p:spPr bwMode="auto">
            <a:xfrm>
              <a:off x="1488" y="2736"/>
              <a:ext cx="144" cy="0"/>
            </a:xfrm>
            <a:prstGeom prst="line">
              <a:avLst/>
            </a:prstGeom>
            <a:noFill/>
            <a:ln w="9525">
              <a:solidFill>
                <a:schemeClr val="tx1"/>
              </a:solidFill>
              <a:round/>
              <a:headEnd/>
              <a:tailEnd/>
            </a:ln>
          </p:spPr>
          <p:txBody>
            <a:bodyPr wrap="none"/>
            <a:lstStyle/>
            <a:p>
              <a:endParaRPr lang="en-US"/>
            </a:p>
          </p:txBody>
        </p:sp>
        <p:sp>
          <p:nvSpPr>
            <p:cNvPr id="39005" name="Line 59"/>
            <p:cNvSpPr>
              <a:spLocks noChangeShapeType="1"/>
            </p:cNvSpPr>
            <p:nvPr/>
          </p:nvSpPr>
          <p:spPr bwMode="auto">
            <a:xfrm>
              <a:off x="1632" y="2736"/>
              <a:ext cx="0" cy="240"/>
            </a:xfrm>
            <a:prstGeom prst="line">
              <a:avLst/>
            </a:prstGeom>
            <a:noFill/>
            <a:ln w="9525">
              <a:solidFill>
                <a:schemeClr val="tx1"/>
              </a:solidFill>
              <a:round/>
              <a:headEnd/>
              <a:tailEnd/>
            </a:ln>
          </p:spPr>
          <p:txBody>
            <a:bodyPr wrap="none"/>
            <a:lstStyle/>
            <a:p>
              <a:endParaRPr lang="en-US"/>
            </a:p>
          </p:txBody>
        </p:sp>
        <p:sp>
          <p:nvSpPr>
            <p:cNvPr id="39006" name="WordArt 60"/>
            <p:cNvSpPr>
              <a:spLocks noChangeArrowheads="1" noChangeShapeType="1" noTextEdit="1"/>
            </p:cNvSpPr>
            <p:nvPr/>
          </p:nvSpPr>
          <p:spPr bwMode="auto">
            <a:xfrm rot="-5463539">
              <a:off x="1551" y="2913"/>
              <a:ext cx="66" cy="96"/>
            </a:xfrm>
            <a:prstGeom prst="rect">
              <a:avLst/>
            </a:prstGeom>
          </p:spPr>
          <p:txBody>
            <a:bodyPr wrap="none" fromWordArt="1">
              <a:prstTxWarp prst="textPlain">
                <a:avLst>
                  <a:gd name="adj" fmla="val 50000"/>
                </a:avLst>
              </a:prstTxWarp>
            </a:bodyPr>
            <a:lstStyle/>
            <a:p>
              <a:pPr algn="ctr"/>
              <a:r>
                <a:rPr lang="en-US" sz="1000" b="1" kern="10">
                  <a:ln w="9525">
                    <a:solidFill>
                      <a:srgbClr val="000000"/>
                    </a:solidFill>
                    <a:round/>
                    <a:headEnd/>
                    <a:tailEnd/>
                  </a:ln>
                  <a:solidFill>
                    <a:srgbClr val="FFFFFF"/>
                  </a:solidFill>
                  <a:latin typeface="Arial"/>
                  <a:cs typeface="Arial"/>
                </a:rPr>
                <a:t>m</a:t>
              </a:r>
            </a:p>
          </p:txBody>
        </p:sp>
        <p:sp>
          <p:nvSpPr>
            <p:cNvPr id="39007" name="Line 61"/>
            <p:cNvSpPr>
              <a:spLocks noChangeShapeType="1"/>
            </p:cNvSpPr>
            <p:nvPr/>
          </p:nvSpPr>
          <p:spPr bwMode="auto">
            <a:xfrm flipH="1">
              <a:off x="1440" y="2976"/>
              <a:ext cx="96" cy="0"/>
            </a:xfrm>
            <a:prstGeom prst="line">
              <a:avLst/>
            </a:prstGeom>
            <a:noFill/>
            <a:ln w="9525">
              <a:solidFill>
                <a:schemeClr val="tx1"/>
              </a:solidFill>
              <a:round/>
              <a:headEnd/>
              <a:tailEnd/>
            </a:ln>
          </p:spPr>
          <p:txBody>
            <a:bodyPr wrap="none"/>
            <a:lstStyle/>
            <a:p>
              <a:endParaRPr lang="en-US"/>
            </a:p>
          </p:txBody>
        </p:sp>
        <p:sp>
          <p:nvSpPr>
            <p:cNvPr id="39008" name="Line 62"/>
            <p:cNvSpPr>
              <a:spLocks noChangeShapeType="1"/>
            </p:cNvSpPr>
            <p:nvPr/>
          </p:nvSpPr>
          <p:spPr bwMode="auto">
            <a:xfrm>
              <a:off x="1488" y="2592"/>
              <a:ext cx="384" cy="0"/>
            </a:xfrm>
            <a:prstGeom prst="line">
              <a:avLst/>
            </a:prstGeom>
            <a:noFill/>
            <a:ln w="9525">
              <a:solidFill>
                <a:schemeClr val="tx1"/>
              </a:solidFill>
              <a:round/>
              <a:headEnd/>
              <a:tailEnd type="triangle" w="med" len="med"/>
            </a:ln>
          </p:spPr>
          <p:txBody>
            <a:bodyPr wrap="none"/>
            <a:lstStyle/>
            <a:p>
              <a:endParaRPr lang="en-US"/>
            </a:p>
          </p:txBody>
        </p:sp>
      </p:grpSp>
      <p:sp>
        <p:nvSpPr>
          <p:cNvPr id="38920" name="Text Box 64"/>
          <p:cNvSpPr txBox="1">
            <a:spLocks noChangeArrowheads="1"/>
          </p:cNvSpPr>
          <p:nvPr/>
        </p:nvSpPr>
        <p:spPr bwMode="auto">
          <a:xfrm>
            <a:off x="4267200" y="2514600"/>
            <a:ext cx="2097088" cy="336550"/>
          </a:xfrm>
          <a:prstGeom prst="rect">
            <a:avLst/>
          </a:prstGeom>
          <a:noFill/>
          <a:ln w="9525">
            <a:noFill/>
            <a:miter lim="800000"/>
            <a:headEnd/>
            <a:tailEnd/>
          </a:ln>
        </p:spPr>
        <p:txBody>
          <a:bodyPr wrap="none">
            <a:spAutoFit/>
          </a:bodyPr>
          <a:lstStyle/>
          <a:p>
            <a:pPr marL="457200" indent="-457200"/>
            <a:r>
              <a:rPr lang="en-US" sz="1600">
                <a:latin typeface="Times New Roman" pitchFamily="18" charset="0"/>
              </a:rPr>
              <a:t>2)      En TR’s y ATR’s</a:t>
            </a:r>
            <a:endParaRPr lang="es-ES" sz="1600">
              <a:latin typeface="Times New Roman" pitchFamily="18" charset="0"/>
            </a:endParaRPr>
          </a:p>
        </p:txBody>
      </p:sp>
      <p:grpSp>
        <p:nvGrpSpPr>
          <p:cNvPr id="38921" name="Group 126"/>
          <p:cNvGrpSpPr>
            <a:grpSpLocks/>
          </p:cNvGrpSpPr>
          <p:nvPr/>
        </p:nvGrpSpPr>
        <p:grpSpPr bwMode="auto">
          <a:xfrm>
            <a:off x="4191000" y="2819400"/>
            <a:ext cx="2133600" cy="1714500"/>
            <a:chOff x="2640" y="2016"/>
            <a:chExt cx="1344" cy="1080"/>
          </a:xfrm>
        </p:grpSpPr>
        <p:sp>
          <p:nvSpPr>
            <p:cNvPr id="38970" name="Line 66"/>
            <p:cNvSpPr>
              <a:spLocks noChangeShapeType="1"/>
            </p:cNvSpPr>
            <p:nvPr/>
          </p:nvSpPr>
          <p:spPr bwMode="auto">
            <a:xfrm>
              <a:off x="3048" y="2544"/>
              <a:ext cx="720" cy="0"/>
            </a:xfrm>
            <a:prstGeom prst="line">
              <a:avLst/>
            </a:prstGeom>
            <a:noFill/>
            <a:ln w="12700">
              <a:solidFill>
                <a:schemeClr val="tx1"/>
              </a:solidFill>
              <a:round/>
              <a:headEnd/>
              <a:tailEnd/>
            </a:ln>
          </p:spPr>
          <p:txBody>
            <a:bodyPr/>
            <a:lstStyle/>
            <a:p>
              <a:endParaRPr lang="en-US"/>
            </a:p>
          </p:txBody>
        </p:sp>
        <p:sp>
          <p:nvSpPr>
            <p:cNvPr id="38971" name="Line 67"/>
            <p:cNvSpPr>
              <a:spLocks noChangeShapeType="1"/>
            </p:cNvSpPr>
            <p:nvPr/>
          </p:nvSpPr>
          <p:spPr bwMode="auto">
            <a:xfrm>
              <a:off x="2640" y="2328"/>
              <a:ext cx="0" cy="504"/>
            </a:xfrm>
            <a:prstGeom prst="line">
              <a:avLst/>
            </a:prstGeom>
            <a:noFill/>
            <a:ln w="12700">
              <a:solidFill>
                <a:schemeClr val="tx1"/>
              </a:solidFill>
              <a:round/>
              <a:headEnd/>
              <a:tailEnd/>
            </a:ln>
          </p:spPr>
          <p:txBody>
            <a:bodyPr/>
            <a:lstStyle/>
            <a:p>
              <a:endParaRPr lang="en-US"/>
            </a:p>
          </p:txBody>
        </p:sp>
        <p:sp>
          <p:nvSpPr>
            <p:cNvPr id="38972" name="Line 68"/>
            <p:cNvSpPr>
              <a:spLocks noChangeShapeType="1"/>
            </p:cNvSpPr>
            <p:nvPr/>
          </p:nvSpPr>
          <p:spPr bwMode="auto">
            <a:xfrm>
              <a:off x="2640" y="2544"/>
              <a:ext cx="72" cy="0"/>
            </a:xfrm>
            <a:prstGeom prst="line">
              <a:avLst/>
            </a:prstGeom>
            <a:noFill/>
            <a:ln w="12700">
              <a:solidFill>
                <a:schemeClr val="tx1"/>
              </a:solidFill>
              <a:round/>
              <a:headEnd/>
              <a:tailEnd/>
            </a:ln>
          </p:spPr>
          <p:txBody>
            <a:bodyPr/>
            <a:lstStyle/>
            <a:p>
              <a:endParaRPr lang="en-US"/>
            </a:p>
          </p:txBody>
        </p:sp>
        <p:sp>
          <p:nvSpPr>
            <p:cNvPr id="38973" name="Rectangle 69"/>
            <p:cNvSpPr>
              <a:spLocks noChangeArrowheads="1"/>
            </p:cNvSpPr>
            <p:nvPr/>
          </p:nvSpPr>
          <p:spPr bwMode="auto">
            <a:xfrm>
              <a:off x="2712" y="2472"/>
              <a:ext cx="72" cy="144"/>
            </a:xfrm>
            <a:prstGeom prst="rect">
              <a:avLst/>
            </a:prstGeom>
            <a:solidFill>
              <a:srgbClr val="FF0000"/>
            </a:solidFill>
            <a:ln w="12700">
              <a:solidFill>
                <a:schemeClr val="tx1"/>
              </a:solidFill>
              <a:miter lim="800000"/>
              <a:headEnd/>
              <a:tailEnd/>
            </a:ln>
          </p:spPr>
          <p:txBody>
            <a:bodyPr/>
            <a:lstStyle/>
            <a:p>
              <a:endParaRPr lang="en-US"/>
            </a:p>
          </p:txBody>
        </p:sp>
        <p:sp>
          <p:nvSpPr>
            <p:cNvPr id="38974" name="Line 70"/>
            <p:cNvSpPr>
              <a:spLocks noChangeShapeType="1"/>
            </p:cNvSpPr>
            <p:nvPr/>
          </p:nvSpPr>
          <p:spPr bwMode="auto">
            <a:xfrm>
              <a:off x="2784" y="2544"/>
              <a:ext cx="144" cy="0"/>
            </a:xfrm>
            <a:prstGeom prst="line">
              <a:avLst/>
            </a:prstGeom>
            <a:noFill/>
            <a:ln w="12700">
              <a:solidFill>
                <a:schemeClr val="tx1"/>
              </a:solidFill>
              <a:round/>
              <a:headEnd/>
              <a:tailEnd/>
            </a:ln>
          </p:spPr>
          <p:txBody>
            <a:bodyPr/>
            <a:lstStyle/>
            <a:p>
              <a:endParaRPr lang="en-US"/>
            </a:p>
          </p:txBody>
        </p:sp>
        <p:sp>
          <p:nvSpPr>
            <p:cNvPr id="38975" name="Freeform 71"/>
            <p:cNvSpPr>
              <a:spLocks/>
            </p:cNvSpPr>
            <p:nvPr/>
          </p:nvSpPr>
          <p:spPr bwMode="auto">
            <a:xfrm>
              <a:off x="2938" y="2398"/>
              <a:ext cx="69" cy="306"/>
            </a:xfrm>
            <a:custGeom>
              <a:avLst/>
              <a:gdLst>
                <a:gd name="T0" fmla="*/ 0 w 173"/>
                <a:gd name="T1" fmla="*/ 0 h 765"/>
                <a:gd name="T2" fmla="*/ 90 w 173"/>
                <a:gd name="T3" fmla="*/ 15 h 765"/>
                <a:gd name="T4" fmla="*/ 105 w 173"/>
                <a:gd name="T5" fmla="*/ 105 h 765"/>
                <a:gd name="T6" fmla="*/ 60 w 173"/>
                <a:gd name="T7" fmla="*/ 120 h 765"/>
                <a:gd name="T8" fmla="*/ 105 w 173"/>
                <a:gd name="T9" fmla="*/ 135 h 765"/>
                <a:gd name="T10" fmla="*/ 105 w 173"/>
                <a:gd name="T11" fmla="*/ 225 h 765"/>
                <a:gd name="T12" fmla="*/ 15 w 173"/>
                <a:gd name="T13" fmla="*/ 240 h 765"/>
                <a:gd name="T14" fmla="*/ 120 w 173"/>
                <a:gd name="T15" fmla="*/ 255 h 765"/>
                <a:gd name="T16" fmla="*/ 105 w 173"/>
                <a:gd name="T17" fmla="*/ 345 h 765"/>
                <a:gd name="T18" fmla="*/ 60 w 173"/>
                <a:gd name="T19" fmla="*/ 360 h 765"/>
                <a:gd name="T20" fmla="*/ 120 w 173"/>
                <a:gd name="T21" fmla="*/ 375 h 765"/>
                <a:gd name="T22" fmla="*/ 105 w 173"/>
                <a:gd name="T23" fmla="*/ 465 h 765"/>
                <a:gd name="T24" fmla="*/ 120 w 173"/>
                <a:gd name="T25" fmla="*/ 600 h 765"/>
                <a:gd name="T26" fmla="*/ 30 w 173"/>
                <a:gd name="T27" fmla="*/ 630 h 765"/>
                <a:gd name="T28" fmla="*/ 150 w 173"/>
                <a:gd name="T29" fmla="*/ 675 h 765"/>
                <a:gd name="T30" fmla="*/ 15 w 173"/>
                <a:gd name="T31" fmla="*/ 765 h 7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765"/>
                <a:gd name="T50" fmla="*/ 173 w 173"/>
                <a:gd name="T51" fmla="*/ 765 h 7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765">
                  <a:moveTo>
                    <a:pt x="0" y="0"/>
                  </a:moveTo>
                  <a:cubicBezTo>
                    <a:pt x="30" y="5"/>
                    <a:pt x="63" y="1"/>
                    <a:pt x="90" y="15"/>
                  </a:cubicBezTo>
                  <a:cubicBezTo>
                    <a:pt x="123" y="32"/>
                    <a:pt x="131" y="79"/>
                    <a:pt x="105" y="105"/>
                  </a:cubicBezTo>
                  <a:cubicBezTo>
                    <a:pt x="94" y="116"/>
                    <a:pt x="75" y="115"/>
                    <a:pt x="60" y="120"/>
                  </a:cubicBezTo>
                  <a:cubicBezTo>
                    <a:pt x="75" y="125"/>
                    <a:pt x="94" y="124"/>
                    <a:pt x="105" y="135"/>
                  </a:cubicBezTo>
                  <a:cubicBezTo>
                    <a:pt x="120" y="150"/>
                    <a:pt x="130" y="210"/>
                    <a:pt x="105" y="225"/>
                  </a:cubicBezTo>
                  <a:cubicBezTo>
                    <a:pt x="79" y="240"/>
                    <a:pt x="45" y="235"/>
                    <a:pt x="15" y="240"/>
                  </a:cubicBezTo>
                  <a:cubicBezTo>
                    <a:pt x="50" y="245"/>
                    <a:pt x="88" y="239"/>
                    <a:pt x="120" y="255"/>
                  </a:cubicBezTo>
                  <a:cubicBezTo>
                    <a:pt x="162" y="276"/>
                    <a:pt x="119" y="334"/>
                    <a:pt x="105" y="345"/>
                  </a:cubicBezTo>
                  <a:cubicBezTo>
                    <a:pt x="93" y="355"/>
                    <a:pt x="75" y="355"/>
                    <a:pt x="60" y="360"/>
                  </a:cubicBezTo>
                  <a:cubicBezTo>
                    <a:pt x="80" y="365"/>
                    <a:pt x="104" y="362"/>
                    <a:pt x="120" y="375"/>
                  </a:cubicBezTo>
                  <a:cubicBezTo>
                    <a:pt x="161" y="407"/>
                    <a:pt x="121" y="441"/>
                    <a:pt x="105" y="465"/>
                  </a:cubicBezTo>
                  <a:cubicBezTo>
                    <a:pt x="109" y="478"/>
                    <a:pt x="160" y="571"/>
                    <a:pt x="120" y="600"/>
                  </a:cubicBezTo>
                  <a:cubicBezTo>
                    <a:pt x="94" y="618"/>
                    <a:pt x="30" y="630"/>
                    <a:pt x="30" y="630"/>
                  </a:cubicBezTo>
                  <a:cubicBezTo>
                    <a:pt x="48" y="634"/>
                    <a:pt x="137" y="641"/>
                    <a:pt x="150" y="675"/>
                  </a:cubicBezTo>
                  <a:cubicBezTo>
                    <a:pt x="173" y="733"/>
                    <a:pt x="51" y="765"/>
                    <a:pt x="15" y="765"/>
                  </a:cubicBezTo>
                </a:path>
              </a:pathLst>
            </a:custGeom>
            <a:noFill/>
            <a:ln w="12700">
              <a:solidFill>
                <a:schemeClr val="tx1"/>
              </a:solidFill>
              <a:round/>
              <a:headEnd/>
              <a:tailEnd/>
            </a:ln>
          </p:spPr>
          <p:txBody>
            <a:bodyPr/>
            <a:lstStyle/>
            <a:p>
              <a:endParaRPr lang="en-US"/>
            </a:p>
          </p:txBody>
        </p:sp>
        <p:sp>
          <p:nvSpPr>
            <p:cNvPr id="38976" name="Freeform 72"/>
            <p:cNvSpPr>
              <a:spLocks/>
            </p:cNvSpPr>
            <p:nvPr/>
          </p:nvSpPr>
          <p:spPr bwMode="auto">
            <a:xfrm rot="-10745593">
              <a:off x="3000" y="2400"/>
              <a:ext cx="69" cy="306"/>
            </a:xfrm>
            <a:custGeom>
              <a:avLst/>
              <a:gdLst>
                <a:gd name="T0" fmla="*/ 0 w 173"/>
                <a:gd name="T1" fmla="*/ 0 h 765"/>
                <a:gd name="T2" fmla="*/ 90 w 173"/>
                <a:gd name="T3" fmla="*/ 15 h 765"/>
                <a:gd name="T4" fmla="*/ 105 w 173"/>
                <a:gd name="T5" fmla="*/ 105 h 765"/>
                <a:gd name="T6" fmla="*/ 60 w 173"/>
                <a:gd name="T7" fmla="*/ 120 h 765"/>
                <a:gd name="T8" fmla="*/ 105 w 173"/>
                <a:gd name="T9" fmla="*/ 135 h 765"/>
                <a:gd name="T10" fmla="*/ 105 w 173"/>
                <a:gd name="T11" fmla="*/ 225 h 765"/>
                <a:gd name="T12" fmla="*/ 15 w 173"/>
                <a:gd name="T13" fmla="*/ 240 h 765"/>
                <a:gd name="T14" fmla="*/ 120 w 173"/>
                <a:gd name="T15" fmla="*/ 255 h 765"/>
                <a:gd name="T16" fmla="*/ 105 w 173"/>
                <a:gd name="T17" fmla="*/ 345 h 765"/>
                <a:gd name="T18" fmla="*/ 60 w 173"/>
                <a:gd name="T19" fmla="*/ 360 h 765"/>
                <a:gd name="T20" fmla="*/ 120 w 173"/>
                <a:gd name="T21" fmla="*/ 375 h 765"/>
                <a:gd name="T22" fmla="*/ 105 w 173"/>
                <a:gd name="T23" fmla="*/ 465 h 765"/>
                <a:gd name="T24" fmla="*/ 120 w 173"/>
                <a:gd name="T25" fmla="*/ 600 h 765"/>
                <a:gd name="T26" fmla="*/ 30 w 173"/>
                <a:gd name="T27" fmla="*/ 630 h 765"/>
                <a:gd name="T28" fmla="*/ 150 w 173"/>
                <a:gd name="T29" fmla="*/ 675 h 765"/>
                <a:gd name="T30" fmla="*/ 15 w 173"/>
                <a:gd name="T31" fmla="*/ 765 h 7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765"/>
                <a:gd name="T50" fmla="*/ 173 w 173"/>
                <a:gd name="T51" fmla="*/ 765 h 7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765">
                  <a:moveTo>
                    <a:pt x="0" y="0"/>
                  </a:moveTo>
                  <a:cubicBezTo>
                    <a:pt x="30" y="5"/>
                    <a:pt x="63" y="1"/>
                    <a:pt x="90" y="15"/>
                  </a:cubicBezTo>
                  <a:cubicBezTo>
                    <a:pt x="123" y="32"/>
                    <a:pt x="131" y="79"/>
                    <a:pt x="105" y="105"/>
                  </a:cubicBezTo>
                  <a:cubicBezTo>
                    <a:pt x="94" y="116"/>
                    <a:pt x="75" y="115"/>
                    <a:pt x="60" y="120"/>
                  </a:cubicBezTo>
                  <a:cubicBezTo>
                    <a:pt x="75" y="125"/>
                    <a:pt x="94" y="124"/>
                    <a:pt x="105" y="135"/>
                  </a:cubicBezTo>
                  <a:cubicBezTo>
                    <a:pt x="120" y="150"/>
                    <a:pt x="130" y="210"/>
                    <a:pt x="105" y="225"/>
                  </a:cubicBezTo>
                  <a:cubicBezTo>
                    <a:pt x="79" y="240"/>
                    <a:pt x="45" y="235"/>
                    <a:pt x="15" y="240"/>
                  </a:cubicBezTo>
                  <a:cubicBezTo>
                    <a:pt x="50" y="245"/>
                    <a:pt x="88" y="239"/>
                    <a:pt x="120" y="255"/>
                  </a:cubicBezTo>
                  <a:cubicBezTo>
                    <a:pt x="162" y="276"/>
                    <a:pt x="119" y="334"/>
                    <a:pt x="105" y="345"/>
                  </a:cubicBezTo>
                  <a:cubicBezTo>
                    <a:pt x="93" y="355"/>
                    <a:pt x="75" y="355"/>
                    <a:pt x="60" y="360"/>
                  </a:cubicBezTo>
                  <a:cubicBezTo>
                    <a:pt x="80" y="365"/>
                    <a:pt x="104" y="362"/>
                    <a:pt x="120" y="375"/>
                  </a:cubicBezTo>
                  <a:cubicBezTo>
                    <a:pt x="161" y="407"/>
                    <a:pt x="121" y="441"/>
                    <a:pt x="105" y="465"/>
                  </a:cubicBezTo>
                  <a:cubicBezTo>
                    <a:pt x="109" y="478"/>
                    <a:pt x="160" y="571"/>
                    <a:pt x="120" y="600"/>
                  </a:cubicBezTo>
                  <a:cubicBezTo>
                    <a:pt x="94" y="618"/>
                    <a:pt x="30" y="630"/>
                    <a:pt x="30" y="630"/>
                  </a:cubicBezTo>
                  <a:cubicBezTo>
                    <a:pt x="48" y="634"/>
                    <a:pt x="137" y="641"/>
                    <a:pt x="150" y="675"/>
                  </a:cubicBezTo>
                  <a:cubicBezTo>
                    <a:pt x="173" y="733"/>
                    <a:pt x="51" y="765"/>
                    <a:pt x="15" y="765"/>
                  </a:cubicBezTo>
                </a:path>
              </a:pathLst>
            </a:custGeom>
            <a:noFill/>
            <a:ln w="12700">
              <a:solidFill>
                <a:schemeClr val="tx1"/>
              </a:solidFill>
              <a:round/>
              <a:headEnd/>
              <a:tailEnd/>
            </a:ln>
          </p:spPr>
          <p:txBody>
            <a:bodyPr/>
            <a:lstStyle/>
            <a:p>
              <a:endParaRPr lang="en-US"/>
            </a:p>
          </p:txBody>
        </p:sp>
        <p:sp>
          <p:nvSpPr>
            <p:cNvPr id="38977" name="Rectangle 73"/>
            <p:cNvSpPr>
              <a:spLocks noChangeArrowheads="1"/>
            </p:cNvSpPr>
            <p:nvPr/>
          </p:nvSpPr>
          <p:spPr bwMode="auto">
            <a:xfrm>
              <a:off x="3336" y="2478"/>
              <a:ext cx="72" cy="144"/>
            </a:xfrm>
            <a:prstGeom prst="rect">
              <a:avLst/>
            </a:prstGeom>
            <a:solidFill>
              <a:srgbClr val="FF0000"/>
            </a:solidFill>
            <a:ln w="12700">
              <a:solidFill>
                <a:schemeClr val="tx1"/>
              </a:solidFill>
              <a:miter lim="800000"/>
              <a:headEnd/>
              <a:tailEnd/>
            </a:ln>
          </p:spPr>
          <p:txBody>
            <a:bodyPr/>
            <a:lstStyle/>
            <a:p>
              <a:endParaRPr lang="en-US"/>
            </a:p>
          </p:txBody>
        </p:sp>
        <p:grpSp>
          <p:nvGrpSpPr>
            <p:cNvPr id="38978" name="Group 74"/>
            <p:cNvGrpSpPr>
              <a:grpSpLocks/>
            </p:cNvGrpSpPr>
            <p:nvPr/>
          </p:nvGrpSpPr>
          <p:grpSpPr bwMode="auto">
            <a:xfrm>
              <a:off x="3768" y="2304"/>
              <a:ext cx="216" cy="576"/>
              <a:chOff x="4281" y="6004"/>
              <a:chExt cx="540" cy="1440"/>
            </a:xfrm>
          </p:grpSpPr>
          <p:sp>
            <p:nvSpPr>
              <p:cNvPr id="38990" name="Line 75"/>
              <p:cNvSpPr>
                <a:spLocks noChangeShapeType="1"/>
              </p:cNvSpPr>
              <p:nvPr/>
            </p:nvSpPr>
            <p:spPr bwMode="auto">
              <a:xfrm>
                <a:off x="4281" y="6004"/>
                <a:ext cx="0" cy="1440"/>
              </a:xfrm>
              <a:prstGeom prst="line">
                <a:avLst/>
              </a:prstGeom>
              <a:noFill/>
              <a:ln w="12700">
                <a:solidFill>
                  <a:schemeClr val="tx1"/>
                </a:solidFill>
                <a:round/>
                <a:headEnd/>
                <a:tailEnd/>
              </a:ln>
            </p:spPr>
            <p:txBody>
              <a:bodyPr/>
              <a:lstStyle/>
              <a:p>
                <a:endParaRPr lang="en-US"/>
              </a:p>
            </p:txBody>
          </p:sp>
          <p:sp>
            <p:nvSpPr>
              <p:cNvPr id="38991" name="Line 76"/>
              <p:cNvSpPr>
                <a:spLocks noChangeShapeType="1"/>
              </p:cNvSpPr>
              <p:nvPr/>
            </p:nvSpPr>
            <p:spPr bwMode="auto">
              <a:xfrm>
                <a:off x="4281" y="6184"/>
                <a:ext cx="360" cy="0"/>
              </a:xfrm>
              <a:prstGeom prst="line">
                <a:avLst/>
              </a:prstGeom>
              <a:noFill/>
              <a:ln w="12700">
                <a:solidFill>
                  <a:schemeClr val="tx1"/>
                </a:solidFill>
                <a:round/>
                <a:headEnd/>
                <a:tailEnd/>
              </a:ln>
            </p:spPr>
            <p:txBody>
              <a:bodyPr/>
              <a:lstStyle/>
              <a:p>
                <a:endParaRPr lang="en-US"/>
              </a:p>
            </p:txBody>
          </p:sp>
          <p:sp>
            <p:nvSpPr>
              <p:cNvPr id="38992" name="Line 77"/>
              <p:cNvSpPr>
                <a:spLocks noChangeShapeType="1"/>
              </p:cNvSpPr>
              <p:nvPr/>
            </p:nvSpPr>
            <p:spPr bwMode="auto">
              <a:xfrm>
                <a:off x="4281" y="6904"/>
                <a:ext cx="360" cy="0"/>
              </a:xfrm>
              <a:prstGeom prst="line">
                <a:avLst/>
              </a:prstGeom>
              <a:noFill/>
              <a:ln w="12700">
                <a:solidFill>
                  <a:schemeClr val="tx1"/>
                </a:solidFill>
                <a:round/>
                <a:headEnd/>
                <a:tailEnd/>
              </a:ln>
            </p:spPr>
            <p:txBody>
              <a:bodyPr/>
              <a:lstStyle/>
              <a:p>
                <a:endParaRPr lang="en-US"/>
              </a:p>
            </p:txBody>
          </p:sp>
          <p:sp>
            <p:nvSpPr>
              <p:cNvPr id="38993" name="Rectangle 78"/>
              <p:cNvSpPr>
                <a:spLocks noChangeArrowheads="1"/>
              </p:cNvSpPr>
              <p:nvPr/>
            </p:nvSpPr>
            <p:spPr bwMode="auto">
              <a:xfrm>
                <a:off x="4641" y="6004"/>
                <a:ext cx="180" cy="360"/>
              </a:xfrm>
              <a:prstGeom prst="rect">
                <a:avLst/>
              </a:prstGeom>
              <a:solidFill>
                <a:srgbClr val="FF0000"/>
              </a:solidFill>
              <a:ln w="12700">
                <a:solidFill>
                  <a:schemeClr val="tx1"/>
                </a:solidFill>
                <a:miter lim="800000"/>
                <a:headEnd/>
                <a:tailEnd/>
              </a:ln>
            </p:spPr>
            <p:txBody>
              <a:bodyPr/>
              <a:lstStyle/>
              <a:p>
                <a:endParaRPr lang="en-US"/>
              </a:p>
            </p:txBody>
          </p:sp>
          <p:sp>
            <p:nvSpPr>
              <p:cNvPr id="38994" name="Rectangle 79"/>
              <p:cNvSpPr>
                <a:spLocks noChangeArrowheads="1"/>
              </p:cNvSpPr>
              <p:nvPr/>
            </p:nvSpPr>
            <p:spPr bwMode="auto">
              <a:xfrm>
                <a:off x="4641" y="6724"/>
                <a:ext cx="180" cy="360"/>
              </a:xfrm>
              <a:prstGeom prst="rect">
                <a:avLst/>
              </a:prstGeom>
              <a:solidFill>
                <a:srgbClr val="FF0000"/>
              </a:solidFill>
              <a:ln w="12700">
                <a:solidFill>
                  <a:schemeClr val="tx1"/>
                </a:solidFill>
                <a:miter lim="800000"/>
                <a:headEnd/>
                <a:tailEnd/>
              </a:ln>
            </p:spPr>
            <p:txBody>
              <a:bodyPr/>
              <a:lstStyle/>
              <a:p>
                <a:endParaRPr lang="en-US"/>
              </a:p>
            </p:txBody>
          </p:sp>
        </p:grpSp>
        <p:sp>
          <p:nvSpPr>
            <p:cNvPr id="38979" name="Text Box 80"/>
            <p:cNvSpPr txBox="1">
              <a:spLocks noChangeArrowheads="1"/>
            </p:cNvSpPr>
            <p:nvPr/>
          </p:nvSpPr>
          <p:spPr bwMode="auto">
            <a:xfrm>
              <a:off x="2832" y="2232"/>
              <a:ext cx="288" cy="144"/>
            </a:xfrm>
            <a:prstGeom prst="rect">
              <a:avLst/>
            </a:prstGeom>
            <a:noFill/>
            <a:ln w="12700">
              <a:noFill/>
              <a:miter lim="800000"/>
              <a:headEnd/>
              <a:tailEnd/>
            </a:ln>
          </p:spPr>
          <p:txBody>
            <a:bodyPr/>
            <a:lstStyle/>
            <a:p>
              <a:pPr eaLnBrk="0" hangingPunct="0"/>
              <a:r>
                <a:rPr lang="es-ES" sz="1200">
                  <a:latin typeface="Times New Roman" pitchFamily="18" charset="0"/>
                </a:rPr>
                <a:t>T1</a:t>
              </a:r>
            </a:p>
          </p:txBody>
        </p:sp>
        <p:sp>
          <p:nvSpPr>
            <p:cNvPr id="38980" name="Text Box 82"/>
            <p:cNvSpPr txBox="1">
              <a:spLocks noChangeArrowheads="1"/>
            </p:cNvSpPr>
            <p:nvPr/>
          </p:nvSpPr>
          <p:spPr bwMode="auto">
            <a:xfrm>
              <a:off x="3120" y="2466"/>
              <a:ext cx="216" cy="144"/>
            </a:xfrm>
            <a:prstGeom prst="rect">
              <a:avLst/>
            </a:prstGeom>
            <a:noFill/>
            <a:ln w="12700">
              <a:noFill/>
              <a:miter lim="800000"/>
              <a:headEnd/>
              <a:tailEnd/>
            </a:ln>
          </p:spPr>
          <p:txBody>
            <a:bodyPr/>
            <a:lstStyle/>
            <a:p>
              <a:pPr eaLnBrk="0" hangingPunct="0"/>
              <a:r>
                <a:rPr lang="en-US" sz="1200" b="1"/>
                <a:t>W</a:t>
              </a:r>
            </a:p>
          </p:txBody>
        </p:sp>
        <p:sp>
          <p:nvSpPr>
            <p:cNvPr id="38981" name="Line 83"/>
            <p:cNvSpPr>
              <a:spLocks noChangeShapeType="1"/>
            </p:cNvSpPr>
            <p:nvPr/>
          </p:nvSpPr>
          <p:spPr bwMode="auto">
            <a:xfrm flipV="1">
              <a:off x="3228" y="2232"/>
              <a:ext cx="0" cy="288"/>
            </a:xfrm>
            <a:prstGeom prst="line">
              <a:avLst/>
            </a:prstGeom>
            <a:noFill/>
            <a:ln w="12700">
              <a:solidFill>
                <a:schemeClr val="tx1"/>
              </a:solidFill>
              <a:round/>
              <a:headEnd/>
              <a:tailEnd/>
            </a:ln>
          </p:spPr>
          <p:txBody>
            <a:bodyPr/>
            <a:lstStyle/>
            <a:p>
              <a:endParaRPr lang="en-US"/>
            </a:p>
          </p:txBody>
        </p:sp>
        <p:sp>
          <p:nvSpPr>
            <p:cNvPr id="38982" name="Oval 84"/>
            <p:cNvSpPr>
              <a:spLocks noChangeArrowheads="1"/>
            </p:cNvSpPr>
            <p:nvPr/>
          </p:nvSpPr>
          <p:spPr bwMode="auto">
            <a:xfrm>
              <a:off x="3090" y="2016"/>
              <a:ext cx="288" cy="216"/>
            </a:xfrm>
            <a:prstGeom prst="ellipse">
              <a:avLst/>
            </a:prstGeom>
            <a:noFill/>
            <a:ln w="12700">
              <a:solidFill>
                <a:schemeClr val="tx1"/>
              </a:solidFill>
              <a:round/>
              <a:headEnd/>
              <a:tailEnd/>
            </a:ln>
          </p:spPr>
          <p:txBody>
            <a:bodyPr/>
            <a:lstStyle/>
            <a:p>
              <a:pPr eaLnBrk="0" hangingPunct="0"/>
              <a:r>
                <a:rPr lang="es-ES" sz="1200">
                  <a:latin typeface="Times New Roman" pitchFamily="18" charset="0"/>
                </a:rPr>
                <a:t>51</a:t>
              </a:r>
            </a:p>
          </p:txBody>
        </p:sp>
        <p:sp>
          <p:nvSpPr>
            <p:cNvPr id="38983" name="Line 86"/>
            <p:cNvSpPr>
              <a:spLocks noChangeShapeType="1"/>
            </p:cNvSpPr>
            <p:nvPr/>
          </p:nvSpPr>
          <p:spPr bwMode="auto">
            <a:xfrm>
              <a:off x="3048" y="2664"/>
              <a:ext cx="0" cy="360"/>
            </a:xfrm>
            <a:prstGeom prst="line">
              <a:avLst/>
            </a:prstGeom>
            <a:noFill/>
            <a:ln w="12700">
              <a:solidFill>
                <a:schemeClr val="tx1"/>
              </a:solidFill>
              <a:round/>
              <a:headEnd/>
              <a:tailEnd/>
            </a:ln>
          </p:spPr>
          <p:txBody>
            <a:bodyPr/>
            <a:lstStyle/>
            <a:p>
              <a:endParaRPr lang="en-US"/>
            </a:p>
          </p:txBody>
        </p:sp>
        <p:sp>
          <p:nvSpPr>
            <p:cNvPr id="38984" name="Line 87"/>
            <p:cNvSpPr>
              <a:spLocks noChangeShapeType="1"/>
            </p:cNvSpPr>
            <p:nvPr/>
          </p:nvSpPr>
          <p:spPr bwMode="auto">
            <a:xfrm>
              <a:off x="2904" y="3024"/>
              <a:ext cx="288" cy="0"/>
            </a:xfrm>
            <a:prstGeom prst="line">
              <a:avLst/>
            </a:prstGeom>
            <a:noFill/>
            <a:ln w="12700">
              <a:solidFill>
                <a:schemeClr val="tx1"/>
              </a:solidFill>
              <a:round/>
              <a:headEnd/>
              <a:tailEnd/>
            </a:ln>
          </p:spPr>
          <p:txBody>
            <a:bodyPr/>
            <a:lstStyle/>
            <a:p>
              <a:endParaRPr lang="en-US"/>
            </a:p>
          </p:txBody>
        </p:sp>
        <p:sp>
          <p:nvSpPr>
            <p:cNvPr id="38985" name="Line 88"/>
            <p:cNvSpPr>
              <a:spLocks noChangeShapeType="1"/>
            </p:cNvSpPr>
            <p:nvPr/>
          </p:nvSpPr>
          <p:spPr bwMode="auto">
            <a:xfrm>
              <a:off x="2976" y="3054"/>
              <a:ext cx="144" cy="0"/>
            </a:xfrm>
            <a:prstGeom prst="line">
              <a:avLst/>
            </a:prstGeom>
            <a:noFill/>
            <a:ln w="12700">
              <a:solidFill>
                <a:schemeClr val="tx1"/>
              </a:solidFill>
              <a:round/>
              <a:headEnd/>
              <a:tailEnd/>
            </a:ln>
          </p:spPr>
          <p:txBody>
            <a:bodyPr/>
            <a:lstStyle/>
            <a:p>
              <a:endParaRPr lang="en-US"/>
            </a:p>
          </p:txBody>
        </p:sp>
        <p:sp>
          <p:nvSpPr>
            <p:cNvPr id="38986" name="Line 89"/>
            <p:cNvSpPr>
              <a:spLocks noChangeShapeType="1"/>
            </p:cNvSpPr>
            <p:nvPr/>
          </p:nvSpPr>
          <p:spPr bwMode="auto">
            <a:xfrm>
              <a:off x="3012" y="3096"/>
              <a:ext cx="72" cy="0"/>
            </a:xfrm>
            <a:prstGeom prst="line">
              <a:avLst/>
            </a:prstGeom>
            <a:noFill/>
            <a:ln w="12700">
              <a:solidFill>
                <a:schemeClr val="tx1"/>
              </a:solidFill>
              <a:round/>
              <a:headEnd/>
              <a:tailEnd/>
            </a:ln>
          </p:spPr>
          <p:txBody>
            <a:bodyPr/>
            <a:lstStyle/>
            <a:p>
              <a:endParaRPr lang="en-US"/>
            </a:p>
          </p:txBody>
        </p:sp>
        <p:sp>
          <p:nvSpPr>
            <p:cNvPr id="38987" name="WordArt 90"/>
            <p:cNvSpPr>
              <a:spLocks noChangeArrowheads="1" noChangeShapeType="1" noTextEdit="1"/>
            </p:cNvSpPr>
            <p:nvPr/>
          </p:nvSpPr>
          <p:spPr bwMode="auto">
            <a:xfrm rot="5333771">
              <a:off x="2994" y="2790"/>
              <a:ext cx="78" cy="114"/>
            </a:xfrm>
            <a:prstGeom prst="rect">
              <a:avLst/>
            </a:prstGeom>
          </p:spPr>
          <p:txBody>
            <a:bodyPr wrap="none" fromWordArt="1">
              <a:prstTxWarp prst="textPlain">
                <a:avLst>
                  <a:gd name="adj" fmla="val 50000"/>
                </a:avLst>
              </a:prstTxWarp>
            </a:bodyPr>
            <a:lstStyle/>
            <a:p>
              <a:pPr algn="ctr"/>
              <a:r>
                <a:rPr lang="en-US" sz="1200" b="1" kern="10">
                  <a:ln w="12700">
                    <a:solidFill>
                      <a:schemeClr val="tx1"/>
                    </a:solidFill>
                    <a:round/>
                    <a:headEnd/>
                    <a:tailEnd/>
                  </a:ln>
                  <a:solidFill>
                    <a:srgbClr val="000000"/>
                  </a:solidFill>
                  <a:latin typeface="Arial"/>
                  <a:cs typeface="Arial"/>
                </a:rPr>
                <a:t>w</a:t>
              </a:r>
            </a:p>
          </p:txBody>
        </p:sp>
        <p:sp>
          <p:nvSpPr>
            <p:cNvPr id="38988" name="Oval 91"/>
            <p:cNvSpPr>
              <a:spLocks noChangeArrowheads="1"/>
            </p:cNvSpPr>
            <p:nvPr/>
          </p:nvSpPr>
          <p:spPr bwMode="auto">
            <a:xfrm>
              <a:off x="3192" y="2694"/>
              <a:ext cx="288" cy="288"/>
            </a:xfrm>
            <a:prstGeom prst="ellipse">
              <a:avLst/>
            </a:prstGeom>
            <a:noFill/>
            <a:ln w="12700">
              <a:solidFill>
                <a:schemeClr val="tx1"/>
              </a:solidFill>
              <a:round/>
              <a:headEnd/>
              <a:tailEnd/>
            </a:ln>
          </p:spPr>
          <p:txBody>
            <a:bodyPr/>
            <a:lstStyle/>
            <a:p>
              <a:pPr eaLnBrk="0" hangingPunct="0"/>
              <a:r>
                <a:rPr lang="es-ES" sz="1200">
                  <a:latin typeface="Times New Roman" pitchFamily="18" charset="0"/>
                </a:rPr>
                <a:t>51</a:t>
              </a:r>
              <a:r>
                <a:rPr lang="es-ES" sz="1000">
                  <a:latin typeface="Times New Roman" pitchFamily="18" charset="0"/>
                </a:rPr>
                <a:t>NT</a:t>
              </a:r>
            </a:p>
          </p:txBody>
        </p:sp>
        <p:sp>
          <p:nvSpPr>
            <p:cNvPr id="38989" name="Line 92"/>
            <p:cNvSpPr>
              <a:spLocks noChangeShapeType="1"/>
            </p:cNvSpPr>
            <p:nvPr/>
          </p:nvSpPr>
          <p:spPr bwMode="auto">
            <a:xfrm>
              <a:off x="3048" y="2844"/>
              <a:ext cx="144" cy="0"/>
            </a:xfrm>
            <a:prstGeom prst="line">
              <a:avLst/>
            </a:prstGeom>
            <a:noFill/>
            <a:ln w="12700">
              <a:solidFill>
                <a:schemeClr val="tx1"/>
              </a:solidFill>
              <a:round/>
              <a:headEnd/>
              <a:tailEnd/>
            </a:ln>
          </p:spPr>
          <p:txBody>
            <a:bodyPr/>
            <a:lstStyle/>
            <a:p>
              <a:endParaRPr lang="en-US"/>
            </a:p>
          </p:txBody>
        </p:sp>
      </p:grpSp>
      <p:grpSp>
        <p:nvGrpSpPr>
          <p:cNvPr id="38922" name="Group 127"/>
          <p:cNvGrpSpPr>
            <a:grpSpLocks/>
          </p:cNvGrpSpPr>
          <p:nvPr/>
        </p:nvGrpSpPr>
        <p:grpSpPr bwMode="auto">
          <a:xfrm>
            <a:off x="6934200" y="2819400"/>
            <a:ext cx="1828800" cy="1752600"/>
            <a:chOff x="4368" y="1920"/>
            <a:chExt cx="1152" cy="1104"/>
          </a:xfrm>
        </p:grpSpPr>
        <p:sp>
          <p:nvSpPr>
            <p:cNvPr id="38945" name="Rectangle 95"/>
            <p:cNvSpPr>
              <a:spLocks noChangeArrowheads="1"/>
            </p:cNvSpPr>
            <p:nvPr/>
          </p:nvSpPr>
          <p:spPr bwMode="auto">
            <a:xfrm>
              <a:off x="5016" y="2376"/>
              <a:ext cx="72" cy="144"/>
            </a:xfrm>
            <a:prstGeom prst="rect">
              <a:avLst/>
            </a:prstGeom>
            <a:solidFill>
              <a:srgbClr val="FF0000"/>
            </a:solidFill>
            <a:ln w="12700">
              <a:solidFill>
                <a:schemeClr val="tx1"/>
              </a:solidFill>
              <a:miter lim="800000"/>
              <a:headEnd/>
              <a:tailEnd/>
            </a:ln>
          </p:spPr>
          <p:txBody>
            <a:bodyPr/>
            <a:lstStyle/>
            <a:p>
              <a:endParaRPr lang="en-US"/>
            </a:p>
          </p:txBody>
        </p:sp>
        <p:sp>
          <p:nvSpPr>
            <p:cNvPr id="38946" name="Line 96"/>
            <p:cNvSpPr>
              <a:spLocks noChangeShapeType="1"/>
            </p:cNvSpPr>
            <p:nvPr/>
          </p:nvSpPr>
          <p:spPr bwMode="auto">
            <a:xfrm>
              <a:off x="5088" y="2448"/>
              <a:ext cx="216" cy="0"/>
            </a:xfrm>
            <a:prstGeom prst="line">
              <a:avLst/>
            </a:prstGeom>
            <a:noFill/>
            <a:ln w="12700">
              <a:solidFill>
                <a:schemeClr val="tx1"/>
              </a:solidFill>
              <a:round/>
              <a:headEnd/>
              <a:tailEnd/>
            </a:ln>
          </p:spPr>
          <p:txBody>
            <a:bodyPr/>
            <a:lstStyle/>
            <a:p>
              <a:endParaRPr lang="en-US"/>
            </a:p>
          </p:txBody>
        </p:sp>
        <p:grpSp>
          <p:nvGrpSpPr>
            <p:cNvPr id="38947" name="Group 97"/>
            <p:cNvGrpSpPr>
              <a:grpSpLocks/>
            </p:cNvGrpSpPr>
            <p:nvPr/>
          </p:nvGrpSpPr>
          <p:grpSpPr bwMode="auto">
            <a:xfrm>
              <a:off x="5304" y="2232"/>
              <a:ext cx="216" cy="576"/>
              <a:chOff x="7821" y="5764"/>
              <a:chExt cx="540" cy="1440"/>
            </a:xfrm>
          </p:grpSpPr>
          <p:sp>
            <p:nvSpPr>
              <p:cNvPr id="38965" name="Line 98"/>
              <p:cNvSpPr>
                <a:spLocks noChangeShapeType="1"/>
              </p:cNvSpPr>
              <p:nvPr/>
            </p:nvSpPr>
            <p:spPr bwMode="auto">
              <a:xfrm>
                <a:off x="7821" y="5764"/>
                <a:ext cx="0" cy="1440"/>
              </a:xfrm>
              <a:prstGeom prst="line">
                <a:avLst/>
              </a:prstGeom>
              <a:noFill/>
              <a:ln w="12700">
                <a:solidFill>
                  <a:schemeClr val="tx1"/>
                </a:solidFill>
                <a:round/>
                <a:headEnd/>
                <a:tailEnd/>
              </a:ln>
            </p:spPr>
            <p:txBody>
              <a:bodyPr/>
              <a:lstStyle/>
              <a:p>
                <a:endParaRPr lang="en-US"/>
              </a:p>
            </p:txBody>
          </p:sp>
          <p:sp>
            <p:nvSpPr>
              <p:cNvPr id="38966" name="Line 99"/>
              <p:cNvSpPr>
                <a:spLocks noChangeShapeType="1"/>
              </p:cNvSpPr>
              <p:nvPr/>
            </p:nvSpPr>
            <p:spPr bwMode="auto">
              <a:xfrm>
                <a:off x="7821" y="5944"/>
                <a:ext cx="360" cy="0"/>
              </a:xfrm>
              <a:prstGeom prst="line">
                <a:avLst/>
              </a:prstGeom>
              <a:noFill/>
              <a:ln w="12700">
                <a:solidFill>
                  <a:schemeClr val="tx1"/>
                </a:solidFill>
                <a:round/>
                <a:headEnd/>
                <a:tailEnd/>
              </a:ln>
            </p:spPr>
            <p:txBody>
              <a:bodyPr/>
              <a:lstStyle/>
              <a:p>
                <a:endParaRPr lang="en-US"/>
              </a:p>
            </p:txBody>
          </p:sp>
          <p:sp>
            <p:nvSpPr>
              <p:cNvPr id="38967" name="Line 100"/>
              <p:cNvSpPr>
                <a:spLocks noChangeShapeType="1"/>
              </p:cNvSpPr>
              <p:nvPr/>
            </p:nvSpPr>
            <p:spPr bwMode="auto">
              <a:xfrm>
                <a:off x="7821" y="6664"/>
                <a:ext cx="360" cy="0"/>
              </a:xfrm>
              <a:prstGeom prst="line">
                <a:avLst/>
              </a:prstGeom>
              <a:noFill/>
              <a:ln w="12700">
                <a:solidFill>
                  <a:schemeClr val="tx1"/>
                </a:solidFill>
                <a:round/>
                <a:headEnd/>
                <a:tailEnd/>
              </a:ln>
            </p:spPr>
            <p:txBody>
              <a:bodyPr/>
              <a:lstStyle/>
              <a:p>
                <a:endParaRPr lang="en-US"/>
              </a:p>
            </p:txBody>
          </p:sp>
          <p:sp>
            <p:nvSpPr>
              <p:cNvPr id="38968" name="Rectangle 101"/>
              <p:cNvSpPr>
                <a:spLocks noChangeArrowheads="1"/>
              </p:cNvSpPr>
              <p:nvPr/>
            </p:nvSpPr>
            <p:spPr bwMode="auto">
              <a:xfrm>
                <a:off x="8181" y="5764"/>
                <a:ext cx="180" cy="360"/>
              </a:xfrm>
              <a:prstGeom prst="rect">
                <a:avLst/>
              </a:prstGeom>
              <a:solidFill>
                <a:srgbClr val="FF0000"/>
              </a:solidFill>
              <a:ln w="12700">
                <a:solidFill>
                  <a:schemeClr val="tx1"/>
                </a:solidFill>
                <a:miter lim="800000"/>
                <a:headEnd/>
                <a:tailEnd/>
              </a:ln>
            </p:spPr>
            <p:txBody>
              <a:bodyPr/>
              <a:lstStyle/>
              <a:p>
                <a:endParaRPr lang="en-US"/>
              </a:p>
            </p:txBody>
          </p:sp>
          <p:sp>
            <p:nvSpPr>
              <p:cNvPr id="38969" name="Rectangle 102"/>
              <p:cNvSpPr>
                <a:spLocks noChangeArrowheads="1"/>
              </p:cNvSpPr>
              <p:nvPr/>
            </p:nvSpPr>
            <p:spPr bwMode="auto">
              <a:xfrm>
                <a:off x="8181" y="6484"/>
                <a:ext cx="180" cy="360"/>
              </a:xfrm>
              <a:prstGeom prst="rect">
                <a:avLst/>
              </a:prstGeom>
              <a:solidFill>
                <a:srgbClr val="FF0000"/>
              </a:solidFill>
              <a:ln w="12700">
                <a:solidFill>
                  <a:schemeClr val="tx1"/>
                </a:solidFill>
                <a:miter lim="800000"/>
                <a:headEnd/>
                <a:tailEnd/>
              </a:ln>
            </p:spPr>
            <p:txBody>
              <a:bodyPr/>
              <a:lstStyle/>
              <a:p>
                <a:endParaRPr lang="en-US"/>
              </a:p>
            </p:txBody>
          </p:sp>
        </p:grpSp>
        <p:sp>
          <p:nvSpPr>
            <p:cNvPr id="38948" name="Line 104"/>
            <p:cNvSpPr>
              <a:spLocks noChangeShapeType="1"/>
            </p:cNvSpPr>
            <p:nvPr/>
          </p:nvSpPr>
          <p:spPr bwMode="auto">
            <a:xfrm>
              <a:off x="4368" y="2160"/>
              <a:ext cx="0" cy="504"/>
            </a:xfrm>
            <a:prstGeom prst="line">
              <a:avLst/>
            </a:prstGeom>
            <a:noFill/>
            <a:ln w="12700">
              <a:solidFill>
                <a:schemeClr val="tx1"/>
              </a:solidFill>
              <a:round/>
              <a:headEnd/>
              <a:tailEnd/>
            </a:ln>
          </p:spPr>
          <p:txBody>
            <a:bodyPr/>
            <a:lstStyle/>
            <a:p>
              <a:endParaRPr lang="en-US"/>
            </a:p>
          </p:txBody>
        </p:sp>
        <p:sp>
          <p:nvSpPr>
            <p:cNvPr id="38949" name="Line 105"/>
            <p:cNvSpPr>
              <a:spLocks noChangeShapeType="1"/>
            </p:cNvSpPr>
            <p:nvPr/>
          </p:nvSpPr>
          <p:spPr bwMode="auto">
            <a:xfrm>
              <a:off x="4368" y="2376"/>
              <a:ext cx="72" cy="0"/>
            </a:xfrm>
            <a:prstGeom prst="line">
              <a:avLst/>
            </a:prstGeom>
            <a:noFill/>
            <a:ln w="12700">
              <a:solidFill>
                <a:schemeClr val="tx1"/>
              </a:solidFill>
              <a:round/>
              <a:headEnd/>
              <a:tailEnd/>
            </a:ln>
          </p:spPr>
          <p:txBody>
            <a:bodyPr/>
            <a:lstStyle/>
            <a:p>
              <a:endParaRPr lang="en-US"/>
            </a:p>
          </p:txBody>
        </p:sp>
        <p:sp>
          <p:nvSpPr>
            <p:cNvPr id="38950" name="Rectangle 106"/>
            <p:cNvSpPr>
              <a:spLocks noChangeArrowheads="1"/>
            </p:cNvSpPr>
            <p:nvPr/>
          </p:nvSpPr>
          <p:spPr bwMode="auto">
            <a:xfrm>
              <a:off x="4440" y="2304"/>
              <a:ext cx="72" cy="144"/>
            </a:xfrm>
            <a:prstGeom prst="rect">
              <a:avLst/>
            </a:prstGeom>
            <a:solidFill>
              <a:srgbClr val="FF0000"/>
            </a:solidFill>
            <a:ln w="12700">
              <a:solidFill>
                <a:schemeClr val="tx1"/>
              </a:solidFill>
              <a:miter lim="800000"/>
              <a:headEnd/>
              <a:tailEnd/>
            </a:ln>
          </p:spPr>
          <p:txBody>
            <a:bodyPr/>
            <a:lstStyle/>
            <a:p>
              <a:endParaRPr lang="en-US"/>
            </a:p>
          </p:txBody>
        </p:sp>
        <p:sp>
          <p:nvSpPr>
            <p:cNvPr id="38951" name="Line 107"/>
            <p:cNvSpPr>
              <a:spLocks noChangeShapeType="1"/>
            </p:cNvSpPr>
            <p:nvPr/>
          </p:nvSpPr>
          <p:spPr bwMode="auto">
            <a:xfrm>
              <a:off x="4512" y="2376"/>
              <a:ext cx="144" cy="0"/>
            </a:xfrm>
            <a:prstGeom prst="line">
              <a:avLst/>
            </a:prstGeom>
            <a:noFill/>
            <a:ln w="12700">
              <a:solidFill>
                <a:schemeClr val="tx1"/>
              </a:solidFill>
              <a:round/>
              <a:headEnd/>
              <a:tailEnd/>
            </a:ln>
          </p:spPr>
          <p:txBody>
            <a:bodyPr/>
            <a:lstStyle/>
            <a:p>
              <a:endParaRPr lang="en-US"/>
            </a:p>
          </p:txBody>
        </p:sp>
        <p:sp>
          <p:nvSpPr>
            <p:cNvPr id="38952" name="Freeform 108"/>
            <p:cNvSpPr>
              <a:spLocks/>
            </p:cNvSpPr>
            <p:nvPr/>
          </p:nvSpPr>
          <p:spPr bwMode="auto">
            <a:xfrm>
              <a:off x="4656" y="2304"/>
              <a:ext cx="69" cy="306"/>
            </a:xfrm>
            <a:custGeom>
              <a:avLst/>
              <a:gdLst>
                <a:gd name="T0" fmla="*/ 0 w 173"/>
                <a:gd name="T1" fmla="*/ 0 h 765"/>
                <a:gd name="T2" fmla="*/ 90 w 173"/>
                <a:gd name="T3" fmla="*/ 15 h 765"/>
                <a:gd name="T4" fmla="*/ 105 w 173"/>
                <a:gd name="T5" fmla="*/ 105 h 765"/>
                <a:gd name="T6" fmla="*/ 60 w 173"/>
                <a:gd name="T7" fmla="*/ 120 h 765"/>
                <a:gd name="T8" fmla="*/ 105 w 173"/>
                <a:gd name="T9" fmla="*/ 135 h 765"/>
                <a:gd name="T10" fmla="*/ 105 w 173"/>
                <a:gd name="T11" fmla="*/ 225 h 765"/>
                <a:gd name="T12" fmla="*/ 15 w 173"/>
                <a:gd name="T13" fmla="*/ 240 h 765"/>
                <a:gd name="T14" fmla="*/ 120 w 173"/>
                <a:gd name="T15" fmla="*/ 255 h 765"/>
                <a:gd name="T16" fmla="*/ 105 w 173"/>
                <a:gd name="T17" fmla="*/ 345 h 765"/>
                <a:gd name="T18" fmla="*/ 60 w 173"/>
                <a:gd name="T19" fmla="*/ 360 h 765"/>
                <a:gd name="T20" fmla="*/ 120 w 173"/>
                <a:gd name="T21" fmla="*/ 375 h 765"/>
                <a:gd name="T22" fmla="*/ 105 w 173"/>
                <a:gd name="T23" fmla="*/ 465 h 765"/>
                <a:gd name="T24" fmla="*/ 120 w 173"/>
                <a:gd name="T25" fmla="*/ 600 h 765"/>
                <a:gd name="T26" fmla="*/ 30 w 173"/>
                <a:gd name="T27" fmla="*/ 630 h 765"/>
                <a:gd name="T28" fmla="*/ 150 w 173"/>
                <a:gd name="T29" fmla="*/ 675 h 765"/>
                <a:gd name="T30" fmla="*/ 15 w 173"/>
                <a:gd name="T31" fmla="*/ 765 h 7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765"/>
                <a:gd name="T50" fmla="*/ 173 w 173"/>
                <a:gd name="T51" fmla="*/ 765 h 7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765">
                  <a:moveTo>
                    <a:pt x="0" y="0"/>
                  </a:moveTo>
                  <a:cubicBezTo>
                    <a:pt x="30" y="5"/>
                    <a:pt x="63" y="1"/>
                    <a:pt x="90" y="15"/>
                  </a:cubicBezTo>
                  <a:cubicBezTo>
                    <a:pt x="123" y="32"/>
                    <a:pt x="131" y="79"/>
                    <a:pt x="105" y="105"/>
                  </a:cubicBezTo>
                  <a:cubicBezTo>
                    <a:pt x="94" y="116"/>
                    <a:pt x="75" y="115"/>
                    <a:pt x="60" y="120"/>
                  </a:cubicBezTo>
                  <a:cubicBezTo>
                    <a:pt x="75" y="125"/>
                    <a:pt x="94" y="124"/>
                    <a:pt x="105" y="135"/>
                  </a:cubicBezTo>
                  <a:cubicBezTo>
                    <a:pt x="120" y="150"/>
                    <a:pt x="130" y="210"/>
                    <a:pt x="105" y="225"/>
                  </a:cubicBezTo>
                  <a:cubicBezTo>
                    <a:pt x="79" y="240"/>
                    <a:pt x="45" y="235"/>
                    <a:pt x="15" y="240"/>
                  </a:cubicBezTo>
                  <a:cubicBezTo>
                    <a:pt x="50" y="245"/>
                    <a:pt x="88" y="239"/>
                    <a:pt x="120" y="255"/>
                  </a:cubicBezTo>
                  <a:cubicBezTo>
                    <a:pt x="162" y="276"/>
                    <a:pt x="119" y="334"/>
                    <a:pt x="105" y="345"/>
                  </a:cubicBezTo>
                  <a:cubicBezTo>
                    <a:pt x="93" y="355"/>
                    <a:pt x="75" y="355"/>
                    <a:pt x="60" y="360"/>
                  </a:cubicBezTo>
                  <a:cubicBezTo>
                    <a:pt x="80" y="365"/>
                    <a:pt x="104" y="362"/>
                    <a:pt x="120" y="375"/>
                  </a:cubicBezTo>
                  <a:cubicBezTo>
                    <a:pt x="161" y="407"/>
                    <a:pt x="121" y="441"/>
                    <a:pt x="105" y="465"/>
                  </a:cubicBezTo>
                  <a:cubicBezTo>
                    <a:pt x="109" y="478"/>
                    <a:pt x="160" y="571"/>
                    <a:pt x="120" y="600"/>
                  </a:cubicBezTo>
                  <a:cubicBezTo>
                    <a:pt x="94" y="618"/>
                    <a:pt x="30" y="630"/>
                    <a:pt x="30" y="630"/>
                  </a:cubicBezTo>
                  <a:cubicBezTo>
                    <a:pt x="48" y="634"/>
                    <a:pt x="137" y="641"/>
                    <a:pt x="150" y="675"/>
                  </a:cubicBezTo>
                  <a:cubicBezTo>
                    <a:pt x="173" y="733"/>
                    <a:pt x="51" y="765"/>
                    <a:pt x="15" y="765"/>
                  </a:cubicBezTo>
                </a:path>
              </a:pathLst>
            </a:custGeom>
            <a:noFill/>
            <a:ln w="12700">
              <a:solidFill>
                <a:schemeClr val="tx1"/>
              </a:solidFill>
              <a:round/>
              <a:headEnd/>
              <a:tailEnd/>
            </a:ln>
          </p:spPr>
          <p:txBody>
            <a:bodyPr/>
            <a:lstStyle/>
            <a:p>
              <a:endParaRPr lang="en-US"/>
            </a:p>
          </p:txBody>
        </p:sp>
        <p:sp>
          <p:nvSpPr>
            <p:cNvPr id="38953" name="Line 109"/>
            <p:cNvSpPr>
              <a:spLocks noChangeShapeType="1"/>
            </p:cNvSpPr>
            <p:nvPr/>
          </p:nvSpPr>
          <p:spPr bwMode="auto">
            <a:xfrm>
              <a:off x="4728" y="2448"/>
              <a:ext cx="288" cy="0"/>
            </a:xfrm>
            <a:prstGeom prst="line">
              <a:avLst/>
            </a:prstGeom>
            <a:noFill/>
            <a:ln w="12700">
              <a:solidFill>
                <a:schemeClr val="tx1"/>
              </a:solidFill>
              <a:round/>
              <a:headEnd/>
              <a:tailEnd/>
            </a:ln>
          </p:spPr>
          <p:txBody>
            <a:bodyPr/>
            <a:lstStyle/>
            <a:p>
              <a:endParaRPr lang="en-US"/>
            </a:p>
          </p:txBody>
        </p:sp>
        <p:sp>
          <p:nvSpPr>
            <p:cNvPr id="38954" name="Text Box 110"/>
            <p:cNvSpPr txBox="1">
              <a:spLocks noChangeArrowheads="1"/>
            </p:cNvSpPr>
            <p:nvPr/>
          </p:nvSpPr>
          <p:spPr bwMode="auto">
            <a:xfrm>
              <a:off x="4512" y="2088"/>
              <a:ext cx="360" cy="144"/>
            </a:xfrm>
            <a:prstGeom prst="rect">
              <a:avLst/>
            </a:prstGeom>
            <a:noFill/>
            <a:ln w="12700">
              <a:noFill/>
              <a:miter lim="800000"/>
              <a:headEnd/>
              <a:tailEnd/>
            </a:ln>
          </p:spPr>
          <p:txBody>
            <a:bodyPr/>
            <a:lstStyle/>
            <a:p>
              <a:pPr eaLnBrk="0" hangingPunct="0"/>
              <a:r>
                <a:rPr lang="es-ES" sz="1200">
                  <a:latin typeface="Times New Roman" pitchFamily="18" charset="0"/>
                </a:rPr>
                <a:t>AT1</a:t>
              </a:r>
            </a:p>
          </p:txBody>
        </p:sp>
        <p:sp>
          <p:nvSpPr>
            <p:cNvPr id="38955" name="Text Box 112"/>
            <p:cNvSpPr txBox="1">
              <a:spLocks noChangeArrowheads="1"/>
            </p:cNvSpPr>
            <p:nvPr/>
          </p:nvSpPr>
          <p:spPr bwMode="auto">
            <a:xfrm>
              <a:off x="4830" y="2370"/>
              <a:ext cx="216" cy="144"/>
            </a:xfrm>
            <a:prstGeom prst="rect">
              <a:avLst/>
            </a:prstGeom>
            <a:noFill/>
            <a:ln w="12700">
              <a:noFill/>
              <a:miter lim="800000"/>
              <a:headEnd/>
              <a:tailEnd/>
            </a:ln>
          </p:spPr>
          <p:txBody>
            <a:bodyPr/>
            <a:lstStyle/>
            <a:p>
              <a:pPr eaLnBrk="0" hangingPunct="0"/>
              <a:r>
                <a:rPr lang="en-US" sz="1200" b="1"/>
                <a:t>W</a:t>
              </a:r>
            </a:p>
          </p:txBody>
        </p:sp>
        <p:sp>
          <p:nvSpPr>
            <p:cNvPr id="38956" name="Line 113"/>
            <p:cNvSpPr>
              <a:spLocks noChangeShapeType="1"/>
            </p:cNvSpPr>
            <p:nvPr/>
          </p:nvSpPr>
          <p:spPr bwMode="auto">
            <a:xfrm flipV="1">
              <a:off x="4938" y="2136"/>
              <a:ext cx="0" cy="288"/>
            </a:xfrm>
            <a:prstGeom prst="line">
              <a:avLst/>
            </a:prstGeom>
            <a:noFill/>
            <a:ln w="12700">
              <a:solidFill>
                <a:schemeClr val="tx1"/>
              </a:solidFill>
              <a:round/>
              <a:headEnd/>
              <a:tailEnd/>
            </a:ln>
          </p:spPr>
          <p:txBody>
            <a:bodyPr/>
            <a:lstStyle/>
            <a:p>
              <a:endParaRPr lang="en-US"/>
            </a:p>
          </p:txBody>
        </p:sp>
        <p:sp>
          <p:nvSpPr>
            <p:cNvPr id="38957" name="Oval 114"/>
            <p:cNvSpPr>
              <a:spLocks noChangeArrowheads="1"/>
            </p:cNvSpPr>
            <p:nvPr/>
          </p:nvSpPr>
          <p:spPr bwMode="auto">
            <a:xfrm>
              <a:off x="4800" y="1920"/>
              <a:ext cx="288" cy="216"/>
            </a:xfrm>
            <a:prstGeom prst="ellipse">
              <a:avLst/>
            </a:prstGeom>
            <a:noFill/>
            <a:ln w="12700">
              <a:solidFill>
                <a:schemeClr val="tx1"/>
              </a:solidFill>
              <a:round/>
              <a:headEnd/>
              <a:tailEnd/>
            </a:ln>
          </p:spPr>
          <p:txBody>
            <a:bodyPr/>
            <a:lstStyle/>
            <a:p>
              <a:pPr eaLnBrk="0" hangingPunct="0"/>
              <a:r>
                <a:rPr lang="es-ES" sz="1200">
                  <a:latin typeface="Times New Roman" pitchFamily="18" charset="0"/>
                </a:rPr>
                <a:t>51</a:t>
              </a:r>
            </a:p>
          </p:txBody>
        </p:sp>
        <p:sp>
          <p:nvSpPr>
            <p:cNvPr id="38958" name="Line 116"/>
            <p:cNvSpPr>
              <a:spLocks noChangeShapeType="1"/>
            </p:cNvSpPr>
            <p:nvPr/>
          </p:nvSpPr>
          <p:spPr bwMode="auto">
            <a:xfrm>
              <a:off x="4656" y="2592"/>
              <a:ext cx="0" cy="360"/>
            </a:xfrm>
            <a:prstGeom prst="line">
              <a:avLst/>
            </a:prstGeom>
            <a:noFill/>
            <a:ln w="12700">
              <a:solidFill>
                <a:schemeClr val="tx1"/>
              </a:solidFill>
              <a:round/>
              <a:headEnd/>
              <a:tailEnd/>
            </a:ln>
          </p:spPr>
          <p:txBody>
            <a:bodyPr/>
            <a:lstStyle/>
            <a:p>
              <a:endParaRPr lang="en-US"/>
            </a:p>
          </p:txBody>
        </p:sp>
        <p:sp>
          <p:nvSpPr>
            <p:cNvPr id="38959" name="Line 117"/>
            <p:cNvSpPr>
              <a:spLocks noChangeShapeType="1"/>
            </p:cNvSpPr>
            <p:nvPr/>
          </p:nvSpPr>
          <p:spPr bwMode="auto">
            <a:xfrm>
              <a:off x="4512" y="2952"/>
              <a:ext cx="288" cy="0"/>
            </a:xfrm>
            <a:prstGeom prst="line">
              <a:avLst/>
            </a:prstGeom>
            <a:noFill/>
            <a:ln w="12700">
              <a:solidFill>
                <a:schemeClr val="tx1"/>
              </a:solidFill>
              <a:round/>
              <a:headEnd/>
              <a:tailEnd/>
            </a:ln>
          </p:spPr>
          <p:txBody>
            <a:bodyPr/>
            <a:lstStyle/>
            <a:p>
              <a:endParaRPr lang="en-US"/>
            </a:p>
          </p:txBody>
        </p:sp>
        <p:sp>
          <p:nvSpPr>
            <p:cNvPr id="38960" name="Line 118"/>
            <p:cNvSpPr>
              <a:spLocks noChangeShapeType="1"/>
            </p:cNvSpPr>
            <p:nvPr/>
          </p:nvSpPr>
          <p:spPr bwMode="auto">
            <a:xfrm>
              <a:off x="4584" y="2982"/>
              <a:ext cx="144" cy="0"/>
            </a:xfrm>
            <a:prstGeom prst="line">
              <a:avLst/>
            </a:prstGeom>
            <a:noFill/>
            <a:ln w="12700">
              <a:solidFill>
                <a:schemeClr val="tx1"/>
              </a:solidFill>
              <a:round/>
              <a:headEnd/>
              <a:tailEnd/>
            </a:ln>
          </p:spPr>
          <p:txBody>
            <a:bodyPr/>
            <a:lstStyle/>
            <a:p>
              <a:endParaRPr lang="en-US"/>
            </a:p>
          </p:txBody>
        </p:sp>
        <p:sp>
          <p:nvSpPr>
            <p:cNvPr id="38961" name="Line 119"/>
            <p:cNvSpPr>
              <a:spLocks noChangeShapeType="1"/>
            </p:cNvSpPr>
            <p:nvPr/>
          </p:nvSpPr>
          <p:spPr bwMode="auto">
            <a:xfrm>
              <a:off x="4620" y="3024"/>
              <a:ext cx="72" cy="0"/>
            </a:xfrm>
            <a:prstGeom prst="line">
              <a:avLst/>
            </a:prstGeom>
            <a:noFill/>
            <a:ln w="12700">
              <a:solidFill>
                <a:schemeClr val="tx1"/>
              </a:solidFill>
              <a:round/>
              <a:headEnd/>
              <a:tailEnd/>
            </a:ln>
          </p:spPr>
          <p:txBody>
            <a:bodyPr/>
            <a:lstStyle/>
            <a:p>
              <a:endParaRPr lang="en-US"/>
            </a:p>
          </p:txBody>
        </p:sp>
        <p:sp>
          <p:nvSpPr>
            <p:cNvPr id="38962" name="WordArt 120"/>
            <p:cNvSpPr>
              <a:spLocks noChangeArrowheads="1" noChangeShapeType="1" noTextEdit="1"/>
            </p:cNvSpPr>
            <p:nvPr/>
          </p:nvSpPr>
          <p:spPr bwMode="auto">
            <a:xfrm rot="5333771">
              <a:off x="4602" y="2718"/>
              <a:ext cx="78" cy="114"/>
            </a:xfrm>
            <a:prstGeom prst="rect">
              <a:avLst/>
            </a:prstGeom>
          </p:spPr>
          <p:txBody>
            <a:bodyPr wrap="none" fromWordArt="1">
              <a:prstTxWarp prst="textPlain">
                <a:avLst>
                  <a:gd name="adj" fmla="val 50000"/>
                </a:avLst>
              </a:prstTxWarp>
            </a:bodyPr>
            <a:lstStyle/>
            <a:p>
              <a:pPr algn="ctr"/>
              <a:r>
                <a:rPr lang="en-US" sz="1200" b="1" kern="10">
                  <a:ln w="12700">
                    <a:solidFill>
                      <a:schemeClr val="tx1"/>
                    </a:solidFill>
                    <a:round/>
                    <a:headEnd/>
                    <a:tailEnd/>
                  </a:ln>
                  <a:solidFill>
                    <a:srgbClr val="000000"/>
                  </a:solidFill>
                  <a:latin typeface="Arial"/>
                  <a:cs typeface="Arial"/>
                </a:rPr>
                <a:t>w</a:t>
              </a:r>
            </a:p>
          </p:txBody>
        </p:sp>
        <p:sp>
          <p:nvSpPr>
            <p:cNvPr id="38963" name="Oval 121"/>
            <p:cNvSpPr>
              <a:spLocks noChangeArrowheads="1"/>
            </p:cNvSpPr>
            <p:nvPr/>
          </p:nvSpPr>
          <p:spPr bwMode="auto">
            <a:xfrm>
              <a:off x="4800" y="2622"/>
              <a:ext cx="288" cy="288"/>
            </a:xfrm>
            <a:prstGeom prst="ellipse">
              <a:avLst/>
            </a:prstGeom>
            <a:noFill/>
            <a:ln w="12700">
              <a:solidFill>
                <a:schemeClr val="tx1"/>
              </a:solidFill>
              <a:round/>
              <a:headEnd/>
              <a:tailEnd/>
            </a:ln>
          </p:spPr>
          <p:txBody>
            <a:bodyPr/>
            <a:lstStyle/>
            <a:p>
              <a:pPr eaLnBrk="0" hangingPunct="0"/>
              <a:r>
                <a:rPr lang="es-ES" sz="1200">
                  <a:latin typeface="Times New Roman" pitchFamily="18" charset="0"/>
                </a:rPr>
                <a:t>51</a:t>
              </a:r>
              <a:r>
                <a:rPr lang="es-ES" sz="1000">
                  <a:latin typeface="Times New Roman" pitchFamily="18" charset="0"/>
                </a:rPr>
                <a:t>NT</a:t>
              </a:r>
            </a:p>
          </p:txBody>
        </p:sp>
        <p:sp>
          <p:nvSpPr>
            <p:cNvPr id="38964" name="Line 122"/>
            <p:cNvSpPr>
              <a:spLocks noChangeShapeType="1"/>
            </p:cNvSpPr>
            <p:nvPr/>
          </p:nvSpPr>
          <p:spPr bwMode="auto">
            <a:xfrm>
              <a:off x="4656" y="2772"/>
              <a:ext cx="144" cy="0"/>
            </a:xfrm>
            <a:prstGeom prst="line">
              <a:avLst/>
            </a:prstGeom>
            <a:noFill/>
            <a:ln w="12700">
              <a:solidFill>
                <a:schemeClr val="tx1"/>
              </a:solidFill>
              <a:round/>
              <a:headEnd/>
              <a:tailEnd/>
            </a:ln>
          </p:spPr>
          <p:txBody>
            <a:bodyPr/>
            <a:lstStyle/>
            <a:p>
              <a:endParaRPr lang="en-US"/>
            </a:p>
          </p:txBody>
        </p:sp>
      </p:grpSp>
      <p:sp>
        <p:nvSpPr>
          <p:cNvPr id="38923" name="Text Box 128"/>
          <p:cNvSpPr txBox="1">
            <a:spLocks noChangeArrowheads="1"/>
          </p:cNvSpPr>
          <p:nvPr/>
        </p:nvSpPr>
        <p:spPr bwMode="auto">
          <a:xfrm>
            <a:off x="228600" y="4648200"/>
            <a:ext cx="3954463" cy="517525"/>
          </a:xfrm>
          <a:prstGeom prst="rect">
            <a:avLst/>
          </a:prstGeom>
          <a:noFill/>
          <a:ln w="9525">
            <a:noFill/>
            <a:miter lim="800000"/>
            <a:headEnd/>
            <a:tailEnd/>
          </a:ln>
        </p:spPr>
        <p:txBody>
          <a:bodyPr wrap="none">
            <a:spAutoFit/>
          </a:bodyPr>
          <a:lstStyle/>
          <a:p>
            <a:r>
              <a:rPr lang="en-US" sz="1400">
                <a:latin typeface="Times New Roman" pitchFamily="18" charset="0"/>
              </a:rPr>
              <a:t>3) En lineas de transmision con elemento direccional</a:t>
            </a:r>
          </a:p>
          <a:p>
            <a:r>
              <a:rPr lang="en-US" sz="1400">
                <a:latin typeface="Times New Roman" pitchFamily="18" charset="0"/>
              </a:rPr>
              <a:t>    polarizado con corriente o voltaje(67N)</a:t>
            </a:r>
            <a:endParaRPr lang="es-ES" sz="1400">
              <a:latin typeface="Times New Roman" pitchFamily="18" charset="0"/>
            </a:endParaRPr>
          </a:p>
        </p:txBody>
      </p:sp>
      <p:grpSp>
        <p:nvGrpSpPr>
          <p:cNvPr id="38924" name="Group 150"/>
          <p:cNvGrpSpPr>
            <a:grpSpLocks/>
          </p:cNvGrpSpPr>
          <p:nvPr/>
        </p:nvGrpSpPr>
        <p:grpSpPr bwMode="auto">
          <a:xfrm>
            <a:off x="152400" y="5181600"/>
            <a:ext cx="6781800" cy="1143000"/>
            <a:chOff x="336" y="3242"/>
            <a:chExt cx="4272" cy="720"/>
          </a:xfrm>
        </p:grpSpPr>
        <p:sp>
          <p:nvSpPr>
            <p:cNvPr id="38925" name="Line 130"/>
            <p:cNvSpPr>
              <a:spLocks noChangeShapeType="1"/>
            </p:cNvSpPr>
            <p:nvPr/>
          </p:nvSpPr>
          <p:spPr bwMode="auto">
            <a:xfrm>
              <a:off x="752" y="3674"/>
              <a:ext cx="0" cy="144"/>
            </a:xfrm>
            <a:prstGeom prst="line">
              <a:avLst/>
            </a:prstGeom>
            <a:noFill/>
            <a:ln w="19050">
              <a:solidFill>
                <a:schemeClr val="tx1"/>
              </a:solidFill>
              <a:round/>
              <a:headEnd/>
              <a:tailEnd/>
            </a:ln>
          </p:spPr>
          <p:txBody>
            <a:bodyPr/>
            <a:lstStyle/>
            <a:p>
              <a:endParaRPr lang="en-US"/>
            </a:p>
          </p:txBody>
        </p:sp>
        <p:sp>
          <p:nvSpPr>
            <p:cNvPr id="38926" name="Line 131"/>
            <p:cNvSpPr>
              <a:spLocks noChangeShapeType="1"/>
            </p:cNvSpPr>
            <p:nvPr/>
          </p:nvSpPr>
          <p:spPr bwMode="auto">
            <a:xfrm>
              <a:off x="752" y="3746"/>
              <a:ext cx="3384" cy="0"/>
            </a:xfrm>
            <a:prstGeom prst="line">
              <a:avLst/>
            </a:prstGeom>
            <a:noFill/>
            <a:ln w="9525">
              <a:solidFill>
                <a:schemeClr val="tx1"/>
              </a:solidFill>
              <a:round/>
              <a:headEnd/>
              <a:tailEnd/>
            </a:ln>
          </p:spPr>
          <p:txBody>
            <a:bodyPr/>
            <a:lstStyle/>
            <a:p>
              <a:endParaRPr lang="en-US"/>
            </a:p>
          </p:txBody>
        </p:sp>
        <p:sp>
          <p:nvSpPr>
            <p:cNvPr id="38927" name="Rectangle 132"/>
            <p:cNvSpPr>
              <a:spLocks noChangeArrowheads="1"/>
            </p:cNvSpPr>
            <p:nvPr/>
          </p:nvSpPr>
          <p:spPr bwMode="auto">
            <a:xfrm>
              <a:off x="824" y="3674"/>
              <a:ext cx="72" cy="144"/>
            </a:xfrm>
            <a:prstGeom prst="rect">
              <a:avLst/>
            </a:prstGeom>
            <a:solidFill>
              <a:srgbClr val="FF0000"/>
            </a:solidFill>
            <a:ln w="9525">
              <a:solidFill>
                <a:schemeClr val="tx1"/>
              </a:solidFill>
              <a:miter lim="800000"/>
              <a:headEnd/>
              <a:tailEnd/>
            </a:ln>
          </p:spPr>
          <p:txBody>
            <a:bodyPr/>
            <a:lstStyle/>
            <a:p>
              <a:endParaRPr lang="en-US"/>
            </a:p>
          </p:txBody>
        </p:sp>
        <p:sp>
          <p:nvSpPr>
            <p:cNvPr id="38928" name="Rectangle 133"/>
            <p:cNvSpPr>
              <a:spLocks noChangeArrowheads="1"/>
            </p:cNvSpPr>
            <p:nvPr/>
          </p:nvSpPr>
          <p:spPr bwMode="auto">
            <a:xfrm>
              <a:off x="2480" y="3674"/>
              <a:ext cx="72" cy="144"/>
            </a:xfrm>
            <a:prstGeom prst="rect">
              <a:avLst/>
            </a:prstGeom>
            <a:solidFill>
              <a:srgbClr val="FF0000"/>
            </a:solidFill>
            <a:ln w="9525">
              <a:solidFill>
                <a:schemeClr val="tx1"/>
              </a:solidFill>
              <a:miter lim="800000"/>
              <a:headEnd/>
              <a:tailEnd/>
            </a:ln>
          </p:spPr>
          <p:txBody>
            <a:bodyPr/>
            <a:lstStyle/>
            <a:p>
              <a:endParaRPr lang="en-US"/>
            </a:p>
          </p:txBody>
        </p:sp>
        <p:sp>
          <p:nvSpPr>
            <p:cNvPr id="38929" name="Line 134"/>
            <p:cNvSpPr>
              <a:spLocks noChangeShapeType="1"/>
            </p:cNvSpPr>
            <p:nvPr/>
          </p:nvSpPr>
          <p:spPr bwMode="auto">
            <a:xfrm>
              <a:off x="2408" y="3602"/>
              <a:ext cx="0" cy="288"/>
            </a:xfrm>
            <a:prstGeom prst="line">
              <a:avLst/>
            </a:prstGeom>
            <a:noFill/>
            <a:ln w="19050">
              <a:solidFill>
                <a:schemeClr val="tx1"/>
              </a:solidFill>
              <a:round/>
              <a:headEnd/>
              <a:tailEnd/>
            </a:ln>
          </p:spPr>
          <p:txBody>
            <a:bodyPr/>
            <a:lstStyle/>
            <a:p>
              <a:endParaRPr lang="en-US"/>
            </a:p>
          </p:txBody>
        </p:sp>
        <p:sp>
          <p:nvSpPr>
            <p:cNvPr id="38930" name="Line 135"/>
            <p:cNvSpPr>
              <a:spLocks noChangeShapeType="1"/>
            </p:cNvSpPr>
            <p:nvPr/>
          </p:nvSpPr>
          <p:spPr bwMode="auto">
            <a:xfrm flipV="1">
              <a:off x="4136" y="3674"/>
              <a:ext cx="0" cy="144"/>
            </a:xfrm>
            <a:prstGeom prst="line">
              <a:avLst/>
            </a:prstGeom>
            <a:noFill/>
            <a:ln w="19050">
              <a:solidFill>
                <a:schemeClr val="tx1"/>
              </a:solidFill>
              <a:round/>
              <a:headEnd/>
              <a:tailEnd/>
            </a:ln>
          </p:spPr>
          <p:txBody>
            <a:bodyPr/>
            <a:lstStyle/>
            <a:p>
              <a:endParaRPr lang="en-US"/>
            </a:p>
          </p:txBody>
        </p:sp>
        <p:sp>
          <p:nvSpPr>
            <p:cNvPr id="38931" name="Freeform 136"/>
            <p:cNvSpPr>
              <a:spLocks/>
            </p:cNvSpPr>
            <p:nvPr/>
          </p:nvSpPr>
          <p:spPr bwMode="auto">
            <a:xfrm>
              <a:off x="968" y="3242"/>
              <a:ext cx="2952" cy="432"/>
            </a:xfrm>
            <a:custGeom>
              <a:avLst/>
              <a:gdLst>
                <a:gd name="T0" fmla="*/ 0 w 7380"/>
                <a:gd name="T1" fmla="*/ 900 h 900"/>
                <a:gd name="T2" fmla="*/ 3420 w 7380"/>
                <a:gd name="T3" fmla="*/ 720 h 900"/>
                <a:gd name="T4" fmla="*/ 7380 w 7380"/>
                <a:gd name="T5" fmla="*/ 0 h 900"/>
                <a:gd name="T6" fmla="*/ 0 60000 65536"/>
                <a:gd name="T7" fmla="*/ 0 60000 65536"/>
                <a:gd name="T8" fmla="*/ 0 60000 65536"/>
                <a:gd name="T9" fmla="*/ 0 w 7380"/>
                <a:gd name="T10" fmla="*/ 0 h 900"/>
                <a:gd name="T11" fmla="*/ 7380 w 7380"/>
                <a:gd name="T12" fmla="*/ 900 h 900"/>
              </a:gdLst>
              <a:ahLst/>
              <a:cxnLst>
                <a:cxn ang="T6">
                  <a:pos x="T0" y="T1"/>
                </a:cxn>
                <a:cxn ang="T7">
                  <a:pos x="T2" y="T3"/>
                </a:cxn>
                <a:cxn ang="T8">
                  <a:pos x="T4" y="T5"/>
                </a:cxn>
              </a:cxnLst>
              <a:rect l="T9" t="T10" r="T11" b="T12"/>
              <a:pathLst>
                <a:path w="7380" h="900">
                  <a:moveTo>
                    <a:pt x="0" y="900"/>
                  </a:moveTo>
                  <a:cubicBezTo>
                    <a:pt x="1095" y="885"/>
                    <a:pt x="2190" y="870"/>
                    <a:pt x="3420" y="720"/>
                  </a:cubicBezTo>
                  <a:cubicBezTo>
                    <a:pt x="4650" y="570"/>
                    <a:pt x="6720" y="120"/>
                    <a:pt x="7380" y="0"/>
                  </a:cubicBezTo>
                </a:path>
              </a:pathLst>
            </a:custGeom>
            <a:noFill/>
            <a:ln w="9525">
              <a:solidFill>
                <a:schemeClr val="tx1"/>
              </a:solidFill>
              <a:round/>
              <a:headEnd/>
              <a:tailEnd/>
            </a:ln>
          </p:spPr>
          <p:txBody>
            <a:bodyPr/>
            <a:lstStyle/>
            <a:p>
              <a:endParaRPr lang="en-US"/>
            </a:p>
          </p:txBody>
        </p:sp>
        <p:sp>
          <p:nvSpPr>
            <p:cNvPr id="38932" name="Line 137"/>
            <p:cNvSpPr>
              <a:spLocks noChangeShapeType="1"/>
            </p:cNvSpPr>
            <p:nvPr/>
          </p:nvSpPr>
          <p:spPr bwMode="auto">
            <a:xfrm>
              <a:off x="2624" y="3674"/>
              <a:ext cx="1152" cy="0"/>
            </a:xfrm>
            <a:prstGeom prst="line">
              <a:avLst/>
            </a:prstGeom>
            <a:noFill/>
            <a:ln w="9525">
              <a:solidFill>
                <a:schemeClr val="tx1"/>
              </a:solidFill>
              <a:round/>
              <a:headEnd/>
              <a:tailEnd/>
            </a:ln>
          </p:spPr>
          <p:txBody>
            <a:bodyPr/>
            <a:lstStyle/>
            <a:p>
              <a:endParaRPr lang="en-US"/>
            </a:p>
          </p:txBody>
        </p:sp>
        <p:sp>
          <p:nvSpPr>
            <p:cNvPr id="38933" name="Line 138"/>
            <p:cNvSpPr>
              <a:spLocks noChangeShapeType="1"/>
            </p:cNvSpPr>
            <p:nvPr/>
          </p:nvSpPr>
          <p:spPr bwMode="auto">
            <a:xfrm flipV="1">
              <a:off x="3776" y="3458"/>
              <a:ext cx="0" cy="216"/>
            </a:xfrm>
            <a:prstGeom prst="line">
              <a:avLst/>
            </a:prstGeom>
            <a:noFill/>
            <a:ln w="9525">
              <a:solidFill>
                <a:schemeClr val="tx1"/>
              </a:solidFill>
              <a:round/>
              <a:headEnd/>
              <a:tailEnd/>
            </a:ln>
          </p:spPr>
          <p:txBody>
            <a:bodyPr/>
            <a:lstStyle/>
            <a:p>
              <a:endParaRPr lang="en-US"/>
            </a:p>
          </p:txBody>
        </p:sp>
        <p:sp>
          <p:nvSpPr>
            <p:cNvPr id="38934" name="Line 139"/>
            <p:cNvSpPr>
              <a:spLocks noChangeShapeType="1"/>
            </p:cNvSpPr>
            <p:nvPr/>
          </p:nvSpPr>
          <p:spPr bwMode="auto">
            <a:xfrm>
              <a:off x="3776" y="3458"/>
              <a:ext cx="648" cy="0"/>
            </a:xfrm>
            <a:prstGeom prst="line">
              <a:avLst/>
            </a:prstGeom>
            <a:noFill/>
            <a:ln w="9525">
              <a:solidFill>
                <a:schemeClr val="tx1"/>
              </a:solidFill>
              <a:round/>
              <a:headEnd/>
              <a:tailEnd/>
            </a:ln>
          </p:spPr>
          <p:txBody>
            <a:bodyPr/>
            <a:lstStyle/>
            <a:p>
              <a:endParaRPr lang="en-US"/>
            </a:p>
          </p:txBody>
        </p:sp>
        <p:sp>
          <p:nvSpPr>
            <p:cNvPr id="38935" name="Oval 140"/>
            <p:cNvSpPr>
              <a:spLocks noChangeArrowheads="1"/>
            </p:cNvSpPr>
            <p:nvPr/>
          </p:nvSpPr>
          <p:spPr bwMode="auto">
            <a:xfrm>
              <a:off x="1040" y="3458"/>
              <a:ext cx="360" cy="216"/>
            </a:xfrm>
            <a:prstGeom prst="ellipse">
              <a:avLst/>
            </a:prstGeom>
            <a:noFill/>
            <a:ln w="9525">
              <a:solidFill>
                <a:schemeClr val="tx1"/>
              </a:solidFill>
              <a:round/>
              <a:headEnd/>
              <a:tailEnd/>
            </a:ln>
          </p:spPr>
          <p:txBody>
            <a:bodyPr/>
            <a:lstStyle/>
            <a:p>
              <a:pPr eaLnBrk="0" hangingPunct="0"/>
              <a:r>
                <a:rPr lang="es-ES" sz="1200">
                  <a:latin typeface="Times New Roman" pitchFamily="18" charset="0"/>
                </a:rPr>
                <a:t>67N</a:t>
              </a:r>
            </a:p>
          </p:txBody>
        </p:sp>
        <p:sp>
          <p:nvSpPr>
            <p:cNvPr id="38936" name="Oval 141"/>
            <p:cNvSpPr>
              <a:spLocks noChangeArrowheads="1"/>
            </p:cNvSpPr>
            <p:nvPr/>
          </p:nvSpPr>
          <p:spPr bwMode="auto">
            <a:xfrm>
              <a:off x="2552" y="3746"/>
              <a:ext cx="360" cy="216"/>
            </a:xfrm>
            <a:prstGeom prst="ellipse">
              <a:avLst/>
            </a:prstGeom>
            <a:noFill/>
            <a:ln w="9525">
              <a:solidFill>
                <a:schemeClr val="tx1"/>
              </a:solidFill>
              <a:round/>
              <a:headEnd/>
              <a:tailEnd/>
            </a:ln>
          </p:spPr>
          <p:txBody>
            <a:bodyPr/>
            <a:lstStyle/>
            <a:p>
              <a:pPr eaLnBrk="0" hangingPunct="0"/>
              <a:r>
                <a:rPr lang="es-ES" sz="1200">
                  <a:latin typeface="Times New Roman" pitchFamily="18" charset="0"/>
                </a:rPr>
                <a:t>21N</a:t>
              </a:r>
            </a:p>
          </p:txBody>
        </p:sp>
        <p:sp>
          <p:nvSpPr>
            <p:cNvPr id="38937" name="Text Box 142"/>
            <p:cNvSpPr txBox="1">
              <a:spLocks noChangeArrowheads="1"/>
            </p:cNvSpPr>
            <p:nvPr/>
          </p:nvSpPr>
          <p:spPr bwMode="auto">
            <a:xfrm>
              <a:off x="2696" y="3530"/>
              <a:ext cx="376" cy="144"/>
            </a:xfrm>
            <a:prstGeom prst="rect">
              <a:avLst/>
            </a:prstGeom>
            <a:noFill/>
            <a:ln w="9525">
              <a:noFill/>
              <a:miter lim="800000"/>
              <a:headEnd/>
              <a:tailEnd/>
            </a:ln>
          </p:spPr>
          <p:txBody>
            <a:bodyPr/>
            <a:lstStyle/>
            <a:p>
              <a:pPr eaLnBrk="0" hangingPunct="0"/>
              <a:r>
                <a:rPr lang="es-ES" sz="1200">
                  <a:latin typeface="Times New Roman" pitchFamily="18" charset="0"/>
                </a:rPr>
                <a:t>0.3seg</a:t>
              </a:r>
            </a:p>
          </p:txBody>
        </p:sp>
        <p:sp>
          <p:nvSpPr>
            <p:cNvPr id="38938" name="Line 143"/>
            <p:cNvSpPr>
              <a:spLocks noChangeShapeType="1"/>
            </p:cNvSpPr>
            <p:nvPr/>
          </p:nvSpPr>
          <p:spPr bwMode="auto">
            <a:xfrm flipV="1">
              <a:off x="2624" y="3530"/>
              <a:ext cx="0" cy="144"/>
            </a:xfrm>
            <a:prstGeom prst="line">
              <a:avLst/>
            </a:prstGeom>
            <a:noFill/>
            <a:ln w="9525">
              <a:solidFill>
                <a:schemeClr val="tx1"/>
              </a:solidFill>
              <a:prstDash val="dash"/>
              <a:round/>
              <a:headEnd/>
              <a:tailEnd/>
            </a:ln>
          </p:spPr>
          <p:txBody>
            <a:bodyPr/>
            <a:lstStyle/>
            <a:p>
              <a:endParaRPr lang="en-US"/>
            </a:p>
          </p:txBody>
        </p:sp>
        <p:sp>
          <p:nvSpPr>
            <p:cNvPr id="38939" name="Line 144"/>
            <p:cNvSpPr>
              <a:spLocks noChangeShapeType="1"/>
            </p:cNvSpPr>
            <p:nvPr/>
          </p:nvSpPr>
          <p:spPr bwMode="auto">
            <a:xfrm flipV="1">
              <a:off x="3776" y="3314"/>
              <a:ext cx="0" cy="144"/>
            </a:xfrm>
            <a:prstGeom prst="line">
              <a:avLst/>
            </a:prstGeom>
            <a:noFill/>
            <a:ln w="9525">
              <a:solidFill>
                <a:schemeClr val="tx1"/>
              </a:solidFill>
              <a:prstDash val="dash"/>
              <a:round/>
              <a:headEnd/>
              <a:tailEnd/>
            </a:ln>
          </p:spPr>
          <p:txBody>
            <a:bodyPr/>
            <a:lstStyle/>
            <a:p>
              <a:endParaRPr lang="en-US"/>
            </a:p>
          </p:txBody>
        </p:sp>
        <p:sp>
          <p:nvSpPr>
            <p:cNvPr id="38940" name="Text Box 145"/>
            <p:cNvSpPr txBox="1">
              <a:spLocks noChangeArrowheads="1"/>
            </p:cNvSpPr>
            <p:nvPr/>
          </p:nvSpPr>
          <p:spPr bwMode="auto">
            <a:xfrm>
              <a:off x="3776" y="3314"/>
              <a:ext cx="360" cy="144"/>
            </a:xfrm>
            <a:prstGeom prst="rect">
              <a:avLst/>
            </a:prstGeom>
            <a:noFill/>
            <a:ln w="9525">
              <a:noFill/>
              <a:miter lim="800000"/>
              <a:headEnd/>
              <a:tailEnd/>
            </a:ln>
          </p:spPr>
          <p:txBody>
            <a:bodyPr/>
            <a:lstStyle/>
            <a:p>
              <a:pPr eaLnBrk="0" hangingPunct="0"/>
              <a:r>
                <a:rPr lang="es-ES" sz="1200">
                  <a:latin typeface="Times New Roman" pitchFamily="18" charset="0"/>
                </a:rPr>
                <a:t>0.3seg</a:t>
              </a:r>
            </a:p>
          </p:txBody>
        </p:sp>
        <p:sp>
          <p:nvSpPr>
            <p:cNvPr id="38941" name="AutoShape 146"/>
            <p:cNvSpPr>
              <a:spLocks noChangeArrowheads="1"/>
            </p:cNvSpPr>
            <p:nvPr/>
          </p:nvSpPr>
          <p:spPr bwMode="auto">
            <a:xfrm>
              <a:off x="336" y="3600"/>
              <a:ext cx="240" cy="240"/>
            </a:xfrm>
            <a:prstGeom prst="flowChartConnector">
              <a:avLst/>
            </a:prstGeom>
            <a:solidFill>
              <a:schemeClr val="accent1"/>
            </a:solidFill>
            <a:ln w="9525">
              <a:solidFill>
                <a:schemeClr val="tx1"/>
              </a:solidFill>
              <a:round/>
              <a:headEnd/>
              <a:tailEnd/>
            </a:ln>
          </p:spPr>
          <p:txBody>
            <a:bodyPr wrap="none" anchor="ctr"/>
            <a:lstStyle/>
            <a:p>
              <a:pPr algn="ctr"/>
              <a:r>
                <a:rPr lang="es-ES">
                  <a:latin typeface="Times New Roman" pitchFamily="18" charset="0"/>
                  <a:sym typeface="Symbol" pitchFamily="18" charset="2"/>
                </a:rPr>
                <a:t></a:t>
              </a:r>
              <a:endParaRPr lang="es-ES">
                <a:latin typeface="Times New Roman" pitchFamily="18" charset="0"/>
              </a:endParaRPr>
            </a:p>
          </p:txBody>
        </p:sp>
        <p:sp>
          <p:nvSpPr>
            <p:cNvPr id="38942" name="Line 147"/>
            <p:cNvSpPr>
              <a:spLocks noChangeShapeType="1"/>
            </p:cNvSpPr>
            <p:nvPr/>
          </p:nvSpPr>
          <p:spPr bwMode="auto">
            <a:xfrm>
              <a:off x="576" y="3744"/>
              <a:ext cx="192" cy="0"/>
            </a:xfrm>
            <a:prstGeom prst="line">
              <a:avLst/>
            </a:prstGeom>
            <a:noFill/>
            <a:ln w="9525">
              <a:solidFill>
                <a:schemeClr val="tx1"/>
              </a:solidFill>
              <a:round/>
              <a:headEnd/>
              <a:tailEnd/>
            </a:ln>
          </p:spPr>
          <p:txBody>
            <a:bodyPr wrap="none"/>
            <a:lstStyle/>
            <a:p>
              <a:endParaRPr lang="en-US"/>
            </a:p>
          </p:txBody>
        </p:sp>
        <p:sp>
          <p:nvSpPr>
            <p:cNvPr id="38943" name="AutoShape 148"/>
            <p:cNvSpPr>
              <a:spLocks noChangeArrowheads="1"/>
            </p:cNvSpPr>
            <p:nvPr/>
          </p:nvSpPr>
          <p:spPr bwMode="auto">
            <a:xfrm>
              <a:off x="4368" y="3648"/>
              <a:ext cx="240" cy="240"/>
            </a:xfrm>
            <a:prstGeom prst="flowChartConnector">
              <a:avLst/>
            </a:prstGeom>
            <a:solidFill>
              <a:schemeClr val="accent1"/>
            </a:solidFill>
            <a:ln w="9525">
              <a:solidFill>
                <a:schemeClr val="tx1"/>
              </a:solidFill>
              <a:round/>
              <a:headEnd/>
              <a:tailEnd/>
            </a:ln>
          </p:spPr>
          <p:txBody>
            <a:bodyPr wrap="none" anchor="ctr"/>
            <a:lstStyle/>
            <a:p>
              <a:pPr algn="ctr"/>
              <a:r>
                <a:rPr lang="es-ES">
                  <a:latin typeface="Times New Roman" pitchFamily="18" charset="0"/>
                  <a:sym typeface="Symbol" pitchFamily="18" charset="2"/>
                </a:rPr>
                <a:t></a:t>
              </a:r>
              <a:endParaRPr lang="es-ES">
                <a:latin typeface="Times New Roman" pitchFamily="18" charset="0"/>
              </a:endParaRPr>
            </a:p>
          </p:txBody>
        </p:sp>
        <p:sp>
          <p:nvSpPr>
            <p:cNvPr id="38944" name="Line 149"/>
            <p:cNvSpPr>
              <a:spLocks noChangeShapeType="1"/>
            </p:cNvSpPr>
            <p:nvPr/>
          </p:nvSpPr>
          <p:spPr bwMode="auto">
            <a:xfrm>
              <a:off x="4128" y="3744"/>
              <a:ext cx="240" cy="0"/>
            </a:xfrm>
            <a:prstGeom prst="line">
              <a:avLst/>
            </a:prstGeom>
            <a:noFill/>
            <a:ln w="9525">
              <a:solidFill>
                <a:schemeClr val="tx1"/>
              </a:solidFill>
              <a:round/>
              <a:headEnd/>
              <a:tailEnd/>
            </a:ln>
          </p:spPr>
          <p:txBody>
            <a:bodyPr wrap="none"/>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additive="base">
                                        <p:cTn id="7" dur="500" fill="hold"/>
                                        <p:tgtEl>
                                          <p:spTgt spid="41987"/>
                                        </p:tgtEl>
                                        <p:attrNameLst>
                                          <p:attrName>ppt_x</p:attrName>
                                        </p:attrNameLst>
                                      </p:cBhvr>
                                      <p:tavLst>
                                        <p:tav tm="0">
                                          <p:val>
                                            <p:strVal val="0-#ppt_w/2"/>
                                          </p:val>
                                        </p:tav>
                                        <p:tav tm="100000">
                                          <p:val>
                                            <p:strVal val="#ppt_x"/>
                                          </p:val>
                                        </p:tav>
                                      </p:tavLst>
                                    </p:anim>
                                    <p:anim calcmode="lin" valueType="num">
                                      <p:cBhvr additive="base">
                                        <p:cTn id="8" dur="500" fill="hold"/>
                                        <p:tgtEl>
                                          <p:spTgt spid="419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CuadroTexto"/>
          <p:cNvSpPr txBox="1">
            <a:spLocks noChangeArrowheads="1"/>
          </p:cNvSpPr>
          <p:nvPr/>
        </p:nvSpPr>
        <p:spPr bwMode="auto">
          <a:xfrm>
            <a:off x="611560" y="2500313"/>
            <a:ext cx="8208911" cy="1200329"/>
          </a:xfrm>
          <a:prstGeom prst="rect">
            <a:avLst/>
          </a:prstGeom>
          <a:noFill/>
          <a:ln w="9525">
            <a:noFill/>
            <a:miter lim="800000"/>
            <a:headEnd/>
            <a:tailEnd/>
          </a:ln>
        </p:spPr>
        <p:txBody>
          <a:bodyPr wrap="square">
            <a:spAutoFit/>
          </a:bodyPr>
          <a:lstStyle/>
          <a:p>
            <a:pPr algn="ctr"/>
            <a:endParaRPr lang="en-US" dirty="0"/>
          </a:p>
          <a:p>
            <a:pPr algn="ctr"/>
            <a:r>
              <a:rPr lang="en-US" dirty="0" smtClean="0"/>
              <a:t>RELEVADOR DIRECCIONAL DE</a:t>
            </a:r>
          </a:p>
          <a:p>
            <a:pPr algn="ctr"/>
            <a:r>
              <a:rPr lang="en-US" dirty="0" smtClean="0"/>
              <a:t>SOBRECORRIENTE</a:t>
            </a:r>
          </a:p>
        </p:txBody>
      </p:sp>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4067944" y="2420888"/>
            <a:ext cx="1622560" cy="461665"/>
          </a:xfrm>
          <a:prstGeom prst="rect">
            <a:avLst/>
          </a:prstGeom>
          <a:noFill/>
        </p:spPr>
        <p:txBody>
          <a:bodyPr wrap="none" rtlCol="0">
            <a:spAutoFit/>
          </a:bodyPr>
          <a:lstStyle/>
          <a:p>
            <a:r>
              <a:rPr lang="es-MX" dirty="0" smtClean="0"/>
              <a:t>UNIDAD 1</a:t>
            </a:r>
            <a:endParaRPr lang="es-MX" dirty="0"/>
          </a:p>
        </p:txBody>
      </p:sp>
    </p:spTree>
    <p:extLst>
      <p:ext uri="{BB962C8B-B14F-4D97-AF65-F5344CB8AC3E}">
        <p14:creationId xmlns:p14="http://schemas.microsoft.com/office/powerpoint/2010/main" val="56441007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1443" name="Rectangle 3"/>
          <p:cNvSpPr>
            <a:spLocks noChangeArrowheads="1"/>
          </p:cNvSpPr>
          <p:nvPr/>
        </p:nvSpPr>
        <p:spPr bwMode="auto">
          <a:xfrm>
            <a:off x="1687513" y="990600"/>
            <a:ext cx="5815012"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a:t>
            </a:r>
            <a:endParaRPr lang="es-ES" sz="2000">
              <a:latin typeface="Times New Roman" pitchFamily="18" charset="0"/>
            </a:endParaRPr>
          </a:p>
        </p:txBody>
      </p:sp>
      <p:sp>
        <p:nvSpPr>
          <p:cNvPr id="61444" name="Text Box 4"/>
          <p:cNvSpPr txBox="1">
            <a:spLocks noChangeArrowheads="1"/>
          </p:cNvSpPr>
          <p:nvPr/>
        </p:nvSpPr>
        <p:spPr bwMode="auto">
          <a:xfrm>
            <a:off x="685800" y="1600200"/>
            <a:ext cx="7618413" cy="457200"/>
          </a:xfrm>
          <a:prstGeom prst="rect">
            <a:avLst/>
          </a:prstGeom>
          <a:noFill/>
          <a:ln w="9525">
            <a:noFill/>
            <a:miter lim="800000"/>
            <a:headEnd/>
            <a:tailEnd/>
          </a:ln>
        </p:spPr>
        <p:txBody>
          <a:bodyPr wrap="none">
            <a:spAutoFit/>
          </a:bodyPr>
          <a:lstStyle/>
          <a:p>
            <a:r>
              <a:rPr lang="es-ES_tradnl" b="1"/>
              <a:t>El problema básico es ubicar correctamente el C.C.</a:t>
            </a:r>
          </a:p>
        </p:txBody>
      </p:sp>
      <p:grpSp>
        <p:nvGrpSpPr>
          <p:cNvPr id="58373" name="Group 32"/>
          <p:cNvGrpSpPr>
            <a:grpSpLocks/>
          </p:cNvGrpSpPr>
          <p:nvPr/>
        </p:nvGrpSpPr>
        <p:grpSpPr bwMode="auto">
          <a:xfrm>
            <a:off x="457200" y="2057400"/>
            <a:ext cx="7924800" cy="1524000"/>
            <a:chOff x="288" y="1296"/>
            <a:chExt cx="4992" cy="960"/>
          </a:xfrm>
        </p:grpSpPr>
        <p:grpSp>
          <p:nvGrpSpPr>
            <p:cNvPr id="58379" name="Group 30"/>
            <p:cNvGrpSpPr>
              <a:grpSpLocks/>
            </p:cNvGrpSpPr>
            <p:nvPr/>
          </p:nvGrpSpPr>
          <p:grpSpPr bwMode="auto">
            <a:xfrm>
              <a:off x="1296" y="1872"/>
              <a:ext cx="2016" cy="384"/>
              <a:chOff x="1296" y="1872"/>
              <a:chExt cx="2016" cy="384"/>
            </a:xfrm>
          </p:grpSpPr>
          <p:sp>
            <p:nvSpPr>
              <p:cNvPr id="58397" name="Line 13"/>
              <p:cNvSpPr>
                <a:spLocks noChangeShapeType="1"/>
              </p:cNvSpPr>
              <p:nvPr/>
            </p:nvSpPr>
            <p:spPr bwMode="auto">
              <a:xfrm>
                <a:off x="3312" y="1920"/>
                <a:ext cx="0" cy="336"/>
              </a:xfrm>
              <a:prstGeom prst="line">
                <a:avLst/>
              </a:prstGeom>
              <a:noFill/>
              <a:ln w="9525">
                <a:solidFill>
                  <a:schemeClr val="tx1"/>
                </a:solidFill>
                <a:round/>
                <a:headEnd/>
                <a:tailEnd/>
              </a:ln>
            </p:spPr>
            <p:txBody>
              <a:bodyPr wrap="none" anchor="ctr"/>
              <a:lstStyle/>
              <a:p>
                <a:endParaRPr lang="en-US"/>
              </a:p>
            </p:txBody>
          </p:sp>
          <p:sp>
            <p:nvSpPr>
              <p:cNvPr id="58398" name="Line 14"/>
              <p:cNvSpPr>
                <a:spLocks noChangeShapeType="1"/>
              </p:cNvSpPr>
              <p:nvPr/>
            </p:nvSpPr>
            <p:spPr bwMode="auto">
              <a:xfrm>
                <a:off x="1296" y="2160"/>
                <a:ext cx="1968" cy="0"/>
              </a:xfrm>
              <a:prstGeom prst="line">
                <a:avLst/>
              </a:prstGeom>
              <a:noFill/>
              <a:ln w="19050">
                <a:solidFill>
                  <a:schemeClr val="tx1"/>
                </a:solidFill>
                <a:round/>
                <a:headEnd type="diamond" w="med" len="med"/>
                <a:tailEnd type="triangle" w="med" len="med"/>
              </a:ln>
            </p:spPr>
            <p:txBody>
              <a:bodyPr wrap="none" anchor="ctr"/>
              <a:lstStyle/>
              <a:p>
                <a:endParaRPr lang="en-US"/>
              </a:p>
            </p:txBody>
          </p:sp>
          <p:sp>
            <p:nvSpPr>
              <p:cNvPr id="58399" name="Text Box 15"/>
              <p:cNvSpPr txBox="1">
                <a:spLocks noChangeArrowheads="1"/>
              </p:cNvSpPr>
              <p:nvPr/>
            </p:nvSpPr>
            <p:spPr bwMode="auto">
              <a:xfrm>
                <a:off x="2208" y="1872"/>
                <a:ext cx="223" cy="288"/>
              </a:xfrm>
              <a:prstGeom prst="rect">
                <a:avLst/>
              </a:prstGeom>
              <a:noFill/>
              <a:ln w="9525">
                <a:noFill/>
                <a:miter lim="800000"/>
                <a:headEnd/>
                <a:tailEnd/>
              </a:ln>
            </p:spPr>
            <p:txBody>
              <a:bodyPr wrap="none">
                <a:spAutoFit/>
              </a:bodyPr>
              <a:lstStyle/>
              <a:p>
                <a:r>
                  <a:rPr lang="es-ES_tradnl"/>
                  <a:t>L</a:t>
                </a:r>
              </a:p>
            </p:txBody>
          </p:sp>
        </p:grpSp>
        <p:grpSp>
          <p:nvGrpSpPr>
            <p:cNvPr id="58380" name="Group 31"/>
            <p:cNvGrpSpPr>
              <a:grpSpLocks/>
            </p:cNvGrpSpPr>
            <p:nvPr/>
          </p:nvGrpSpPr>
          <p:grpSpPr bwMode="auto">
            <a:xfrm>
              <a:off x="288" y="1536"/>
              <a:ext cx="4992" cy="720"/>
              <a:chOff x="288" y="1536"/>
              <a:chExt cx="4992" cy="720"/>
            </a:xfrm>
          </p:grpSpPr>
          <p:sp>
            <p:nvSpPr>
              <p:cNvPr id="58387" name="Line 7"/>
              <p:cNvSpPr>
                <a:spLocks noChangeShapeType="1"/>
              </p:cNvSpPr>
              <p:nvPr/>
            </p:nvSpPr>
            <p:spPr bwMode="auto">
              <a:xfrm>
                <a:off x="1296" y="1536"/>
                <a:ext cx="0" cy="720"/>
              </a:xfrm>
              <a:prstGeom prst="line">
                <a:avLst/>
              </a:prstGeom>
              <a:noFill/>
              <a:ln w="9525">
                <a:solidFill>
                  <a:schemeClr val="tx1"/>
                </a:solidFill>
                <a:round/>
                <a:headEnd/>
                <a:tailEnd/>
              </a:ln>
            </p:spPr>
            <p:txBody>
              <a:bodyPr wrap="none" anchor="ctr"/>
              <a:lstStyle/>
              <a:p>
                <a:endParaRPr lang="en-US"/>
              </a:p>
            </p:txBody>
          </p:sp>
          <p:grpSp>
            <p:nvGrpSpPr>
              <p:cNvPr id="58388" name="Group 28"/>
              <p:cNvGrpSpPr>
                <a:grpSpLocks/>
              </p:cNvGrpSpPr>
              <p:nvPr/>
            </p:nvGrpSpPr>
            <p:grpSpPr bwMode="auto">
              <a:xfrm>
                <a:off x="288" y="1584"/>
                <a:ext cx="4992" cy="576"/>
                <a:chOff x="288" y="1584"/>
                <a:chExt cx="4992" cy="576"/>
              </a:xfrm>
            </p:grpSpPr>
            <p:sp>
              <p:nvSpPr>
                <p:cNvPr id="58389" name="AutoShape 5"/>
                <p:cNvSpPr>
                  <a:spLocks noChangeArrowheads="1"/>
                </p:cNvSpPr>
                <p:nvPr/>
              </p:nvSpPr>
              <p:spPr bwMode="auto">
                <a:xfrm>
                  <a:off x="288" y="1632"/>
                  <a:ext cx="624" cy="480"/>
                </a:xfrm>
                <a:prstGeom prst="flowChartConnector">
                  <a:avLst/>
                </a:prstGeom>
                <a:solidFill>
                  <a:schemeClr val="accent1"/>
                </a:solidFill>
                <a:ln w="9525">
                  <a:solidFill>
                    <a:schemeClr val="tx1"/>
                  </a:solidFill>
                  <a:round/>
                  <a:headEnd/>
                  <a:tailEnd/>
                </a:ln>
              </p:spPr>
              <p:txBody>
                <a:bodyPr wrap="none" anchor="ctr"/>
                <a:lstStyle/>
                <a:p>
                  <a:endParaRPr lang="en-US"/>
                </a:p>
              </p:txBody>
            </p:sp>
            <p:sp>
              <p:nvSpPr>
                <p:cNvPr id="58390" name="Line 6"/>
                <p:cNvSpPr>
                  <a:spLocks noChangeShapeType="1"/>
                </p:cNvSpPr>
                <p:nvPr/>
              </p:nvSpPr>
              <p:spPr bwMode="auto">
                <a:xfrm>
                  <a:off x="912" y="1872"/>
                  <a:ext cx="384" cy="0"/>
                </a:xfrm>
                <a:prstGeom prst="line">
                  <a:avLst/>
                </a:prstGeom>
                <a:noFill/>
                <a:ln w="9525">
                  <a:solidFill>
                    <a:schemeClr val="tx1"/>
                  </a:solidFill>
                  <a:round/>
                  <a:headEnd/>
                  <a:tailEnd/>
                </a:ln>
              </p:spPr>
              <p:txBody>
                <a:bodyPr wrap="none" anchor="ctr"/>
                <a:lstStyle/>
                <a:p>
                  <a:endParaRPr lang="en-US"/>
                </a:p>
              </p:txBody>
            </p:sp>
            <p:sp>
              <p:nvSpPr>
                <p:cNvPr id="58391" name="Line 8"/>
                <p:cNvSpPr>
                  <a:spLocks noChangeShapeType="1"/>
                </p:cNvSpPr>
                <p:nvPr/>
              </p:nvSpPr>
              <p:spPr bwMode="auto">
                <a:xfrm>
                  <a:off x="1296" y="1872"/>
                  <a:ext cx="2880" cy="0"/>
                </a:xfrm>
                <a:prstGeom prst="line">
                  <a:avLst/>
                </a:prstGeom>
                <a:noFill/>
                <a:ln w="9525">
                  <a:solidFill>
                    <a:schemeClr val="tx1"/>
                  </a:solidFill>
                  <a:round/>
                  <a:headEnd/>
                  <a:tailEnd/>
                </a:ln>
              </p:spPr>
              <p:txBody>
                <a:bodyPr wrap="none" anchor="ctr"/>
                <a:lstStyle/>
                <a:p>
                  <a:endParaRPr lang="en-US"/>
                </a:p>
              </p:txBody>
            </p:sp>
            <p:sp>
              <p:nvSpPr>
                <p:cNvPr id="58392" name="Line 9"/>
                <p:cNvSpPr>
                  <a:spLocks noChangeShapeType="1"/>
                </p:cNvSpPr>
                <p:nvPr/>
              </p:nvSpPr>
              <p:spPr bwMode="auto">
                <a:xfrm>
                  <a:off x="4176" y="1584"/>
                  <a:ext cx="0" cy="576"/>
                </a:xfrm>
                <a:prstGeom prst="line">
                  <a:avLst/>
                </a:prstGeom>
                <a:noFill/>
                <a:ln w="9525">
                  <a:solidFill>
                    <a:schemeClr val="tx1"/>
                  </a:solidFill>
                  <a:round/>
                  <a:headEnd/>
                  <a:tailEnd/>
                </a:ln>
              </p:spPr>
              <p:txBody>
                <a:bodyPr wrap="none" anchor="ctr"/>
                <a:lstStyle/>
                <a:p>
                  <a:endParaRPr lang="en-US"/>
                </a:p>
              </p:txBody>
            </p:sp>
            <p:sp>
              <p:nvSpPr>
                <p:cNvPr id="58393" name="Line 10"/>
                <p:cNvSpPr>
                  <a:spLocks noChangeShapeType="1"/>
                </p:cNvSpPr>
                <p:nvPr/>
              </p:nvSpPr>
              <p:spPr bwMode="auto">
                <a:xfrm>
                  <a:off x="4176" y="1872"/>
                  <a:ext cx="480" cy="0"/>
                </a:xfrm>
                <a:prstGeom prst="line">
                  <a:avLst/>
                </a:prstGeom>
                <a:noFill/>
                <a:ln w="9525">
                  <a:solidFill>
                    <a:schemeClr val="tx1"/>
                  </a:solidFill>
                  <a:round/>
                  <a:headEnd/>
                  <a:tailEnd/>
                </a:ln>
              </p:spPr>
              <p:txBody>
                <a:bodyPr wrap="none" anchor="ctr"/>
                <a:lstStyle/>
                <a:p>
                  <a:endParaRPr lang="en-US"/>
                </a:p>
              </p:txBody>
            </p:sp>
            <p:sp>
              <p:nvSpPr>
                <p:cNvPr id="58394" name="AutoShape 11"/>
                <p:cNvSpPr>
                  <a:spLocks noChangeArrowheads="1"/>
                </p:cNvSpPr>
                <p:nvPr/>
              </p:nvSpPr>
              <p:spPr bwMode="auto">
                <a:xfrm>
                  <a:off x="4656" y="1632"/>
                  <a:ext cx="624" cy="480"/>
                </a:xfrm>
                <a:prstGeom prst="flowChartConnector">
                  <a:avLst/>
                </a:prstGeom>
                <a:solidFill>
                  <a:schemeClr val="accent1"/>
                </a:solidFill>
                <a:ln w="9525">
                  <a:solidFill>
                    <a:schemeClr val="tx1"/>
                  </a:solidFill>
                  <a:round/>
                  <a:headEnd/>
                  <a:tailEnd/>
                </a:ln>
              </p:spPr>
              <p:txBody>
                <a:bodyPr wrap="none" anchor="ctr"/>
                <a:lstStyle/>
                <a:p>
                  <a:endParaRPr lang="en-US"/>
                </a:p>
              </p:txBody>
            </p:sp>
            <p:sp>
              <p:nvSpPr>
                <p:cNvPr id="58395" name="Rectangle 16"/>
                <p:cNvSpPr>
                  <a:spLocks noChangeArrowheads="1"/>
                </p:cNvSpPr>
                <p:nvPr/>
              </p:nvSpPr>
              <p:spPr bwMode="auto">
                <a:xfrm>
                  <a:off x="1440" y="1728"/>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8396" name="Rectangle 17"/>
                <p:cNvSpPr>
                  <a:spLocks noChangeArrowheads="1"/>
                </p:cNvSpPr>
                <p:nvPr/>
              </p:nvSpPr>
              <p:spPr bwMode="auto">
                <a:xfrm>
                  <a:off x="3792" y="1728"/>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grpSp>
        </p:grpSp>
        <p:sp>
          <p:nvSpPr>
            <p:cNvPr id="58381" name="Text Box 19"/>
            <p:cNvSpPr txBox="1">
              <a:spLocks noChangeArrowheads="1"/>
            </p:cNvSpPr>
            <p:nvPr/>
          </p:nvSpPr>
          <p:spPr bwMode="auto">
            <a:xfrm>
              <a:off x="1056" y="1392"/>
              <a:ext cx="244" cy="288"/>
            </a:xfrm>
            <a:prstGeom prst="rect">
              <a:avLst/>
            </a:prstGeom>
            <a:noFill/>
            <a:ln w="9525">
              <a:noFill/>
              <a:miter lim="800000"/>
              <a:headEnd/>
              <a:tailEnd/>
            </a:ln>
          </p:spPr>
          <p:txBody>
            <a:bodyPr wrap="none">
              <a:spAutoFit/>
            </a:bodyPr>
            <a:lstStyle/>
            <a:p>
              <a:r>
                <a:rPr lang="es-ES_tradnl"/>
                <a:t>A</a:t>
              </a:r>
            </a:p>
          </p:txBody>
        </p:sp>
        <p:sp>
          <p:nvSpPr>
            <p:cNvPr id="58382" name="Text Box 20"/>
            <p:cNvSpPr txBox="1">
              <a:spLocks noChangeArrowheads="1"/>
            </p:cNvSpPr>
            <p:nvPr/>
          </p:nvSpPr>
          <p:spPr bwMode="auto">
            <a:xfrm>
              <a:off x="4032" y="1296"/>
              <a:ext cx="244" cy="288"/>
            </a:xfrm>
            <a:prstGeom prst="rect">
              <a:avLst/>
            </a:prstGeom>
            <a:noFill/>
            <a:ln w="9525">
              <a:noFill/>
              <a:miter lim="800000"/>
              <a:headEnd/>
              <a:tailEnd/>
            </a:ln>
          </p:spPr>
          <p:txBody>
            <a:bodyPr wrap="none">
              <a:spAutoFit/>
            </a:bodyPr>
            <a:lstStyle/>
            <a:p>
              <a:r>
                <a:rPr lang="es-ES_tradnl"/>
                <a:t>B</a:t>
              </a:r>
            </a:p>
          </p:txBody>
        </p:sp>
        <p:grpSp>
          <p:nvGrpSpPr>
            <p:cNvPr id="58383" name="Group 29"/>
            <p:cNvGrpSpPr>
              <a:grpSpLocks/>
            </p:cNvGrpSpPr>
            <p:nvPr/>
          </p:nvGrpSpPr>
          <p:grpSpPr bwMode="auto">
            <a:xfrm>
              <a:off x="3216" y="1536"/>
              <a:ext cx="233" cy="648"/>
              <a:chOff x="3216" y="1536"/>
              <a:chExt cx="233" cy="648"/>
            </a:xfrm>
          </p:grpSpPr>
          <p:sp>
            <p:nvSpPr>
              <p:cNvPr id="58384" name="Text Box 12"/>
              <p:cNvSpPr txBox="1">
                <a:spLocks noChangeArrowheads="1"/>
              </p:cNvSpPr>
              <p:nvPr/>
            </p:nvSpPr>
            <p:spPr bwMode="auto">
              <a:xfrm>
                <a:off x="3216" y="1728"/>
                <a:ext cx="212" cy="288"/>
              </a:xfrm>
              <a:prstGeom prst="rect">
                <a:avLst/>
              </a:prstGeom>
              <a:noFill/>
              <a:ln w="9525">
                <a:noFill/>
                <a:miter lim="800000"/>
                <a:headEnd/>
                <a:tailEnd/>
              </a:ln>
            </p:spPr>
            <p:txBody>
              <a:bodyPr wrap="none">
                <a:spAutoFit/>
              </a:bodyPr>
              <a:lstStyle/>
              <a:p>
                <a:r>
                  <a:rPr lang="es-ES_tradnl"/>
                  <a:t>x</a:t>
                </a:r>
              </a:p>
            </p:txBody>
          </p:sp>
          <p:sp>
            <p:nvSpPr>
              <p:cNvPr id="58385" name="Text Box 18"/>
              <p:cNvSpPr txBox="1">
                <a:spLocks noChangeArrowheads="1"/>
              </p:cNvSpPr>
              <p:nvPr/>
            </p:nvSpPr>
            <p:spPr bwMode="auto">
              <a:xfrm>
                <a:off x="3216" y="1536"/>
                <a:ext cx="233" cy="288"/>
              </a:xfrm>
              <a:prstGeom prst="rect">
                <a:avLst/>
              </a:prstGeom>
              <a:noFill/>
              <a:ln w="9525">
                <a:noFill/>
                <a:miter lim="800000"/>
                <a:headEnd/>
                <a:tailEnd/>
              </a:ln>
            </p:spPr>
            <p:txBody>
              <a:bodyPr wrap="none">
                <a:spAutoFit/>
              </a:bodyPr>
              <a:lstStyle/>
              <a:p>
                <a:r>
                  <a:rPr lang="es-ES_tradnl"/>
                  <a:t>F</a:t>
                </a:r>
              </a:p>
            </p:txBody>
          </p:sp>
          <p:sp>
            <p:nvSpPr>
              <p:cNvPr id="58386" name="Freeform 22"/>
              <p:cNvSpPr>
                <a:spLocks/>
              </p:cNvSpPr>
              <p:nvPr/>
            </p:nvSpPr>
            <p:spPr bwMode="auto">
              <a:xfrm>
                <a:off x="3298" y="1944"/>
                <a:ext cx="134" cy="240"/>
              </a:xfrm>
              <a:custGeom>
                <a:avLst/>
                <a:gdLst>
                  <a:gd name="T0" fmla="*/ 14 w 134"/>
                  <a:gd name="T1" fmla="*/ 0 h 240"/>
                  <a:gd name="T2" fmla="*/ 62 w 134"/>
                  <a:gd name="T3" fmla="*/ 36 h 240"/>
                  <a:gd name="T4" fmla="*/ 110 w 134"/>
                  <a:gd name="T5" fmla="*/ 96 h 240"/>
                  <a:gd name="T6" fmla="*/ 38 w 134"/>
                  <a:gd name="T7" fmla="*/ 108 h 240"/>
                  <a:gd name="T8" fmla="*/ 74 w 134"/>
                  <a:gd name="T9" fmla="*/ 144 h 240"/>
                  <a:gd name="T10" fmla="*/ 122 w 134"/>
                  <a:gd name="T11" fmla="*/ 240 h 240"/>
                  <a:gd name="T12" fmla="*/ 0 60000 65536"/>
                  <a:gd name="T13" fmla="*/ 0 60000 65536"/>
                  <a:gd name="T14" fmla="*/ 0 60000 65536"/>
                  <a:gd name="T15" fmla="*/ 0 60000 65536"/>
                  <a:gd name="T16" fmla="*/ 0 60000 65536"/>
                  <a:gd name="T17" fmla="*/ 0 60000 65536"/>
                  <a:gd name="T18" fmla="*/ 0 w 134"/>
                  <a:gd name="T19" fmla="*/ 0 h 240"/>
                  <a:gd name="T20" fmla="*/ 134 w 13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134" h="240">
                    <a:moveTo>
                      <a:pt x="14" y="0"/>
                    </a:moveTo>
                    <a:cubicBezTo>
                      <a:pt x="30" y="12"/>
                      <a:pt x="49" y="21"/>
                      <a:pt x="62" y="36"/>
                    </a:cubicBezTo>
                    <a:cubicBezTo>
                      <a:pt x="134" y="123"/>
                      <a:pt x="0" y="22"/>
                      <a:pt x="110" y="96"/>
                    </a:cubicBezTo>
                    <a:cubicBezTo>
                      <a:pt x="86" y="100"/>
                      <a:pt x="53" y="89"/>
                      <a:pt x="38" y="108"/>
                    </a:cubicBezTo>
                    <a:cubicBezTo>
                      <a:pt x="28" y="122"/>
                      <a:pt x="63" y="131"/>
                      <a:pt x="74" y="144"/>
                    </a:cubicBezTo>
                    <a:cubicBezTo>
                      <a:pt x="99" y="174"/>
                      <a:pt x="105" y="207"/>
                      <a:pt x="122" y="240"/>
                    </a:cubicBezTo>
                  </a:path>
                </a:pathLst>
              </a:custGeom>
              <a:noFill/>
              <a:ln w="19050">
                <a:solidFill>
                  <a:schemeClr val="tx1"/>
                </a:solidFill>
                <a:round/>
                <a:headEnd/>
                <a:tailEnd/>
              </a:ln>
            </p:spPr>
            <p:txBody>
              <a:bodyPr wrap="none" anchor="ctr"/>
              <a:lstStyle/>
              <a:p>
                <a:endParaRPr lang="en-US"/>
              </a:p>
            </p:txBody>
          </p:sp>
        </p:grpSp>
      </p:grpSp>
      <p:sp>
        <p:nvSpPr>
          <p:cNvPr id="61463" name="Text Box 23"/>
          <p:cNvSpPr txBox="1">
            <a:spLocks noChangeArrowheads="1"/>
          </p:cNvSpPr>
          <p:nvPr/>
        </p:nvSpPr>
        <p:spPr bwMode="auto">
          <a:xfrm>
            <a:off x="152400" y="3886200"/>
            <a:ext cx="8559800" cy="457200"/>
          </a:xfrm>
          <a:prstGeom prst="rect">
            <a:avLst/>
          </a:prstGeom>
          <a:noFill/>
          <a:ln w="9525">
            <a:noFill/>
            <a:miter lim="800000"/>
            <a:headEnd/>
            <a:tailEnd/>
          </a:ln>
        </p:spPr>
        <p:txBody>
          <a:bodyPr wrap="none">
            <a:spAutoFit/>
          </a:bodyPr>
          <a:lstStyle/>
          <a:p>
            <a:r>
              <a:rPr lang="es-ES_tradnl" b="1"/>
              <a:t>Para lograr lo anterior, los principios que se pueden usar:</a:t>
            </a:r>
          </a:p>
        </p:txBody>
      </p:sp>
      <p:sp>
        <p:nvSpPr>
          <p:cNvPr id="61464" name="Text Box 24"/>
          <p:cNvSpPr txBox="1">
            <a:spLocks noChangeArrowheads="1"/>
          </p:cNvSpPr>
          <p:nvPr/>
        </p:nvSpPr>
        <p:spPr bwMode="auto">
          <a:xfrm>
            <a:off x="1355725" y="4459288"/>
            <a:ext cx="3254375" cy="457200"/>
          </a:xfrm>
          <a:prstGeom prst="rect">
            <a:avLst/>
          </a:prstGeom>
          <a:noFill/>
          <a:ln w="9525">
            <a:noFill/>
            <a:miter lim="800000"/>
            <a:headEnd/>
            <a:tailEnd/>
          </a:ln>
        </p:spPr>
        <p:txBody>
          <a:bodyPr wrap="none">
            <a:spAutoFit/>
          </a:bodyPr>
          <a:lstStyle/>
          <a:p>
            <a:pPr>
              <a:buFontTx/>
              <a:buChar char="•"/>
            </a:pPr>
            <a:r>
              <a:rPr lang="es-ES_tradnl" b="1">
                <a:solidFill>
                  <a:srgbClr val="009900"/>
                </a:solidFill>
              </a:rPr>
              <a:t>SOBRE CORRIENTE</a:t>
            </a:r>
          </a:p>
        </p:txBody>
      </p:sp>
      <p:sp>
        <p:nvSpPr>
          <p:cNvPr id="61465" name="Text Box 25"/>
          <p:cNvSpPr txBox="1">
            <a:spLocks noChangeArrowheads="1"/>
          </p:cNvSpPr>
          <p:nvPr/>
        </p:nvSpPr>
        <p:spPr bwMode="auto">
          <a:xfrm>
            <a:off x="1524000" y="4953000"/>
            <a:ext cx="5456238" cy="457200"/>
          </a:xfrm>
          <a:prstGeom prst="rect">
            <a:avLst/>
          </a:prstGeom>
          <a:noFill/>
          <a:ln w="9525">
            <a:noFill/>
            <a:miter lim="800000"/>
            <a:headEnd/>
            <a:tailEnd/>
          </a:ln>
        </p:spPr>
        <p:txBody>
          <a:bodyPr wrap="none">
            <a:spAutoFit/>
          </a:bodyPr>
          <a:lstStyle/>
          <a:p>
            <a:pPr>
              <a:buFontTx/>
              <a:buChar char="•"/>
            </a:pPr>
            <a:r>
              <a:rPr lang="es-ES_tradnl" b="1">
                <a:solidFill>
                  <a:srgbClr val="009900"/>
                </a:solidFill>
              </a:rPr>
              <a:t>DIRECCIONAL SOBRE CORRIENTE</a:t>
            </a:r>
          </a:p>
        </p:txBody>
      </p:sp>
      <p:sp>
        <p:nvSpPr>
          <p:cNvPr id="61466" name="Text Box 26"/>
          <p:cNvSpPr txBox="1">
            <a:spLocks noChangeArrowheads="1"/>
          </p:cNvSpPr>
          <p:nvPr/>
        </p:nvSpPr>
        <p:spPr bwMode="auto">
          <a:xfrm>
            <a:off x="1676400" y="5410200"/>
            <a:ext cx="1951038"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DISTANCIA</a:t>
            </a:r>
          </a:p>
        </p:txBody>
      </p:sp>
      <p:sp>
        <p:nvSpPr>
          <p:cNvPr id="61467" name="Text Box 27"/>
          <p:cNvSpPr txBox="1">
            <a:spLocks noChangeArrowheads="1"/>
          </p:cNvSpPr>
          <p:nvPr/>
        </p:nvSpPr>
        <p:spPr bwMode="auto">
          <a:xfrm>
            <a:off x="1905000" y="5943600"/>
            <a:ext cx="2339975" cy="457200"/>
          </a:xfrm>
          <a:prstGeom prst="rect">
            <a:avLst/>
          </a:prstGeom>
          <a:noFill/>
          <a:ln w="9525">
            <a:noFill/>
            <a:miter lim="800000"/>
            <a:headEnd/>
            <a:tailEnd/>
          </a:ln>
        </p:spPr>
        <p:txBody>
          <a:bodyPr wrap="none">
            <a:spAutoFit/>
          </a:bodyPr>
          <a:lstStyle/>
          <a:p>
            <a:pPr>
              <a:buFontTx/>
              <a:buChar char="•"/>
            </a:pPr>
            <a:r>
              <a:rPr lang="es-ES_tradnl" b="1">
                <a:solidFill>
                  <a:schemeClr val="tx2"/>
                </a:solidFill>
              </a:rPr>
              <a:t>DIFERENCIAL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43"/>
                                        </p:tgtEl>
                                        <p:attrNameLst>
                                          <p:attrName>style.visibility</p:attrName>
                                        </p:attrNameLst>
                                      </p:cBhvr>
                                      <p:to>
                                        <p:strVal val="visible"/>
                                      </p:to>
                                    </p:set>
                                    <p:anim calcmode="lin" valueType="num">
                                      <p:cBhvr additive="base">
                                        <p:cTn id="7" dur="500" fill="hold"/>
                                        <p:tgtEl>
                                          <p:spTgt spid="61443"/>
                                        </p:tgtEl>
                                        <p:attrNameLst>
                                          <p:attrName>ppt_x</p:attrName>
                                        </p:attrNameLst>
                                      </p:cBhvr>
                                      <p:tavLst>
                                        <p:tav tm="0">
                                          <p:val>
                                            <p:strVal val="0-#ppt_w/2"/>
                                          </p:val>
                                        </p:tav>
                                        <p:tav tm="100000">
                                          <p:val>
                                            <p:strVal val="#ppt_x"/>
                                          </p:val>
                                        </p:tav>
                                      </p:tavLst>
                                    </p:anim>
                                    <p:anim calcmode="lin" valueType="num">
                                      <p:cBhvr additive="base">
                                        <p:cTn id="8" dur="500" fill="hold"/>
                                        <p:tgtEl>
                                          <p:spTgt spid="614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44"/>
                                        </p:tgtEl>
                                        <p:attrNameLst>
                                          <p:attrName>style.visibility</p:attrName>
                                        </p:attrNameLst>
                                      </p:cBhvr>
                                      <p:to>
                                        <p:strVal val="visible"/>
                                      </p:to>
                                    </p:set>
                                    <p:anim calcmode="lin" valueType="num">
                                      <p:cBhvr additive="base">
                                        <p:cTn id="13" dur="500" fill="hold"/>
                                        <p:tgtEl>
                                          <p:spTgt spid="61444"/>
                                        </p:tgtEl>
                                        <p:attrNameLst>
                                          <p:attrName>ppt_x</p:attrName>
                                        </p:attrNameLst>
                                      </p:cBhvr>
                                      <p:tavLst>
                                        <p:tav tm="0">
                                          <p:val>
                                            <p:strVal val="0-#ppt_w/2"/>
                                          </p:val>
                                        </p:tav>
                                        <p:tav tm="100000">
                                          <p:val>
                                            <p:strVal val="#ppt_x"/>
                                          </p:val>
                                        </p:tav>
                                      </p:tavLst>
                                    </p:anim>
                                    <p:anim calcmode="lin" valueType="num">
                                      <p:cBhvr additive="base">
                                        <p:cTn id="14" dur="500" fill="hold"/>
                                        <p:tgtEl>
                                          <p:spTgt spid="6144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63"/>
                                        </p:tgtEl>
                                        <p:attrNameLst>
                                          <p:attrName>style.visibility</p:attrName>
                                        </p:attrNameLst>
                                      </p:cBhvr>
                                      <p:to>
                                        <p:strVal val="visible"/>
                                      </p:to>
                                    </p:set>
                                    <p:anim calcmode="lin" valueType="num">
                                      <p:cBhvr additive="base">
                                        <p:cTn id="19" dur="500" fill="hold"/>
                                        <p:tgtEl>
                                          <p:spTgt spid="61463"/>
                                        </p:tgtEl>
                                        <p:attrNameLst>
                                          <p:attrName>ppt_x</p:attrName>
                                        </p:attrNameLst>
                                      </p:cBhvr>
                                      <p:tavLst>
                                        <p:tav tm="0">
                                          <p:val>
                                            <p:strVal val="0-#ppt_w/2"/>
                                          </p:val>
                                        </p:tav>
                                        <p:tav tm="100000">
                                          <p:val>
                                            <p:strVal val="#ppt_x"/>
                                          </p:val>
                                        </p:tav>
                                      </p:tavLst>
                                    </p:anim>
                                    <p:anim calcmode="lin" valueType="num">
                                      <p:cBhvr additive="base">
                                        <p:cTn id="20" dur="500" fill="hold"/>
                                        <p:tgtEl>
                                          <p:spTgt spid="6146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64"/>
                                        </p:tgtEl>
                                        <p:attrNameLst>
                                          <p:attrName>style.visibility</p:attrName>
                                        </p:attrNameLst>
                                      </p:cBhvr>
                                      <p:to>
                                        <p:strVal val="visible"/>
                                      </p:to>
                                    </p:set>
                                    <p:anim calcmode="lin" valueType="num">
                                      <p:cBhvr additive="base">
                                        <p:cTn id="25" dur="500" fill="hold"/>
                                        <p:tgtEl>
                                          <p:spTgt spid="61464"/>
                                        </p:tgtEl>
                                        <p:attrNameLst>
                                          <p:attrName>ppt_x</p:attrName>
                                        </p:attrNameLst>
                                      </p:cBhvr>
                                      <p:tavLst>
                                        <p:tav tm="0">
                                          <p:val>
                                            <p:strVal val="0-#ppt_w/2"/>
                                          </p:val>
                                        </p:tav>
                                        <p:tav tm="100000">
                                          <p:val>
                                            <p:strVal val="#ppt_x"/>
                                          </p:val>
                                        </p:tav>
                                      </p:tavLst>
                                    </p:anim>
                                    <p:anim calcmode="lin" valueType="num">
                                      <p:cBhvr additive="base">
                                        <p:cTn id="26" dur="500" fill="hold"/>
                                        <p:tgtEl>
                                          <p:spTgt spid="6146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465"/>
                                        </p:tgtEl>
                                        <p:attrNameLst>
                                          <p:attrName>style.visibility</p:attrName>
                                        </p:attrNameLst>
                                      </p:cBhvr>
                                      <p:to>
                                        <p:strVal val="visible"/>
                                      </p:to>
                                    </p:set>
                                    <p:anim calcmode="lin" valueType="num">
                                      <p:cBhvr additive="base">
                                        <p:cTn id="31" dur="500" fill="hold"/>
                                        <p:tgtEl>
                                          <p:spTgt spid="61465"/>
                                        </p:tgtEl>
                                        <p:attrNameLst>
                                          <p:attrName>ppt_x</p:attrName>
                                        </p:attrNameLst>
                                      </p:cBhvr>
                                      <p:tavLst>
                                        <p:tav tm="0">
                                          <p:val>
                                            <p:strVal val="0-#ppt_w/2"/>
                                          </p:val>
                                        </p:tav>
                                        <p:tav tm="100000">
                                          <p:val>
                                            <p:strVal val="#ppt_x"/>
                                          </p:val>
                                        </p:tav>
                                      </p:tavLst>
                                    </p:anim>
                                    <p:anim calcmode="lin" valueType="num">
                                      <p:cBhvr additive="base">
                                        <p:cTn id="32" dur="500" fill="hold"/>
                                        <p:tgtEl>
                                          <p:spTgt spid="6146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1466"/>
                                        </p:tgtEl>
                                        <p:attrNameLst>
                                          <p:attrName>style.visibility</p:attrName>
                                        </p:attrNameLst>
                                      </p:cBhvr>
                                      <p:to>
                                        <p:strVal val="visible"/>
                                      </p:to>
                                    </p:set>
                                    <p:anim calcmode="lin" valueType="num">
                                      <p:cBhvr additive="base">
                                        <p:cTn id="37" dur="500" fill="hold"/>
                                        <p:tgtEl>
                                          <p:spTgt spid="61466"/>
                                        </p:tgtEl>
                                        <p:attrNameLst>
                                          <p:attrName>ppt_x</p:attrName>
                                        </p:attrNameLst>
                                      </p:cBhvr>
                                      <p:tavLst>
                                        <p:tav tm="0">
                                          <p:val>
                                            <p:strVal val="0-#ppt_w/2"/>
                                          </p:val>
                                        </p:tav>
                                        <p:tav tm="100000">
                                          <p:val>
                                            <p:strVal val="#ppt_x"/>
                                          </p:val>
                                        </p:tav>
                                      </p:tavLst>
                                    </p:anim>
                                    <p:anim calcmode="lin" valueType="num">
                                      <p:cBhvr additive="base">
                                        <p:cTn id="38" dur="500" fill="hold"/>
                                        <p:tgtEl>
                                          <p:spTgt spid="614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1467"/>
                                        </p:tgtEl>
                                        <p:attrNameLst>
                                          <p:attrName>style.visibility</p:attrName>
                                        </p:attrNameLst>
                                      </p:cBhvr>
                                      <p:to>
                                        <p:strVal val="visible"/>
                                      </p:to>
                                    </p:set>
                                    <p:anim calcmode="lin" valueType="num">
                                      <p:cBhvr additive="base">
                                        <p:cTn id="43" dur="500" fill="hold"/>
                                        <p:tgtEl>
                                          <p:spTgt spid="61467"/>
                                        </p:tgtEl>
                                        <p:attrNameLst>
                                          <p:attrName>ppt_x</p:attrName>
                                        </p:attrNameLst>
                                      </p:cBhvr>
                                      <p:tavLst>
                                        <p:tav tm="0">
                                          <p:val>
                                            <p:strVal val="0-#ppt_w/2"/>
                                          </p:val>
                                        </p:tav>
                                        <p:tav tm="100000">
                                          <p:val>
                                            <p:strVal val="#ppt_x"/>
                                          </p:val>
                                        </p:tav>
                                      </p:tavLst>
                                    </p:anim>
                                    <p:anim calcmode="lin" valueType="num">
                                      <p:cBhvr additive="base">
                                        <p:cTn id="44" dur="500" fill="hold"/>
                                        <p:tgtEl>
                                          <p:spTgt spid="614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autoUpdateAnimBg="0"/>
      <p:bldP spid="61444" grpId="0" autoUpdateAnimBg="0"/>
      <p:bldP spid="61463" grpId="0" autoUpdateAnimBg="0"/>
      <p:bldP spid="61464" grpId="0" autoUpdateAnimBg="0"/>
      <p:bldP spid="61465" grpId="0" autoUpdateAnimBg="0"/>
      <p:bldP spid="61466" grpId="0" autoUpdateAnimBg="0"/>
      <p:bldP spid="61467"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5539" name="Rectangle 3"/>
          <p:cNvSpPr>
            <a:spLocks noChangeArrowheads="1"/>
          </p:cNvSpPr>
          <p:nvPr/>
        </p:nvSpPr>
        <p:spPr bwMode="auto">
          <a:xfrm>
            <a:off x="1600200" y="7620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1444" name="Text Box 4"/>
          <p:cNvSpPr txBox="1">
            <a:spLocks noChangeArrowheads="1"/>
          </p:cNvSpPr>
          <p:nvPr/>
        </p:nvSpPr>
        <p:spPr bwMode="auto">
          <a:xfrm>
            <a:off x="304800" y="1219200"/>
            <a:ext cx="7415213" cy="457200"/>
          </a:xfrm>
          <a:prstGeom prst="rect">
            <a:avLst/>
          </a:prstGeom>
          <a:noFill/>
          <a:ln w="9525">
            <a:noFill/>
            <a:miter lim="800000"/>
            <a:headEnd/>
            <a:tailEnd/>
          </a:ln>
        </p:spPr>
        <p:txBody>
          <a:bodyPr wrap="none">
            <a:spAutoFit/>
          </a:bodyPr>
          <a:lstStyle/>
          <a:p>
            <a:r>
              <a:rPr lang="es-ES_tradnl" b="1"/>
              <a:t>PRINCIPIO DIRECCIONAL DE SOBRECORRIENTE</a:t>
            </a:r>
          </a:p>
        </p:txBody>
      </p:sp>
      <p:sp>
        <p:nvSpPr>
          <p:cNvPr id="61445" name="Text Box 5"/>
          <p:cNvSpPr txBox="1">
            <a:spLocks noChangeArrowheads="1"/>
          </p:cNvSpPr>
          <p:nvPr/>
        </p:nvSpPr>
        <p:spPr bwMode="auto">
          <a:xfrm>
            <a:off x="457200" y="1828800"/>
            <a:ext cx="8375650" cy="1187450"/>
          </a:xfrm>
          <a:prstGeom prst="rect">
            <a:avLst/>
          </a:prstGeom>
          <a:noFill/>
          <a:ln w="9525">
            <a:noFill/>
            <a:miter lim="800000"/>
            <a:headEnd/>
            <a:tailEnd/>
          </a:ln>
        </p:spPr>
        <p:txBody>
          <a:bodyPr wrap="none">
            <a:spAutoFit/>
          </a:bodyPr>
          <a:lstStyle/>
          <a:p>
            <a:r>
              <a:rPr lang="es-ES_tradnl">
                <a:solidFill>
                  <a:srgbClr val="FFFF00"/>
                </a:solidFill>
              </a:rPr>
              <a:t>Se basa en la medición del valor de la corriente y la </a:t>
            </a:r>
          </a:p>
          <a:p>
            <a:r>
              <a:rPr lang="es-ES_tradnl">
                <a:solidFill>
                  <a:srgbClr val="FFFF00"/>
                </a:solidFill>
              </a:rPr>
              <a:t>determinación de la dirección de la potencia de corto circuito</a:t>
            </a:r>
          </a:p>
          <a:p>
            <a:r>
              <a:rPr lang="es-ES_tradnl">
                <a:solidFill>
                  <a:srgbClr val="FFFF00"/>
                </a:solidFill>
              </a:rPr>
              <a:t>en el punto de localización de la protección</a:t>
            </a:r>
          </a:p>
        </p:txBody>
      </p:sp>
      <p:sp>
        <p:nvSpPr>
          <p:cNvPr id="61446" name="Line 11"/>
          <p:cNvSpPr>
            <a:spLocks noChangeShapeType="1"/>
          </p:cNvSpPr>
          <p:nvPr/>
        </p:nvSpPr>
        <p:spPr bwMode="auto">
          <a:xfrm>
            <a:off x="1066800" y="3962400"/>
            <a:ext cx="6705600" cy="0"/>
          </a:xfrm>
          <a:prstGeom prst="line">
            <a:avLst/>
          </a:prstGeom>
          <a:noFill/>
          <a:ln w="9525">
            <a:solidFill>
              <a:schemeClr val="tx1"/>
            </a:solidFill>
            <a:round/>
            <a:headEnd/>
            <a:tailEnd/>
          </a:ln>
        </p:spPr>
        <p:txBody>
          <a:bodyPr wrap="none" anchor="ctr"/>
          <a:lstStyle/>
          <a:p>
            <a:endParaRPr lang="en-US"/>
          </a:p>
        </p:txBody>
      </p:sp>
      <p:grpSp>
        <p:nvGrpSpPr>
          <p:cNvPr id="61447" name="Group 34"/>
          <p:cNvGrpSpPr>
            <a:grpSpLocks/>
          </p:cNvGrpSpPr>
          <p:nvPr/>
        </p:nvGrpSpPr>
        <p:grpSpPr bwMode="auto">
          <a:xfrm>
            <a:off x="2514600" y="3505200"/>
            <a:ext cx="454025" cy="857250"/>
            <a:chOff x="1584" y="2208"/>
            <a:chExt cx="286" cy="540"/>
          </a:xfrm>
        </p:grpSpPr>
        <p:sp>
          <p:nvSpPr>
            <p:cNvPr id="61468" name="Freeform 18"/>
            <p:cNvSpPr>
              <a:spLocks/>
            </p:cNvSpPr>
            <p:nvPr/>
          </p:nvSpPr>
          <p:spPr bwMode="auto">
            <a:xfrm>
              <a:off x="1584" y="2496"/>
              <a:ext cx="145" cy="252"/>
            </a:xfrm>
            <a:custGeom>
              <a:avLst/>
              <a:gdLst>
                <a:gd name="T0" fmla="*/ 133 w 145"/>
                <a:gd name="T1" fmla="*/ 0 h 252"/>
                <a:gd name="T2" fmla="*/ 97 w 145"/>
                <a:gd name="T3" fmla="*/ 36 h 252"/>
                <a:gd name="T4" fmla="*/ 73 w 145"/>
                <a:gd name="T5" fmla="*/ 72 h 252"/>
                <a:gd name="T6" fmla="*/ 145 w 145"/>
                <a:gd name="T7" fmla="*/ 84 h 252"/>
                <a:gd name="T8" fmla="*/ 85 w 145"/>
                <a:gd name="T9" fmla="*/ 156 h 252"/>
                <a:gd name="T10" fmla="*/ 13 w 145"/>
                <a:gd name="T11" fmla="*/ 204 h 252"/>
                <a:gd name="T12" fmla="*/ 1 w 145"/>
                <a:gd name="T13" fmla="*/ 252 h 252"/>
                <a:gd name="T14" fmla="*/ 0 60000 65536"/>
                <a:gd name="T15" fmla="*/ 0 60000 65536"/>
                <a:gd name="T16" fmla="*/ 0 60000 65536"/>
                <a:gd name="T17" fmla="*/ 0 60000 65536"/>
                <a:gd name="T18" fmla="*/ 0 60000 65536"/>
                <a:gd name="T19" fmla="*/ 0 60000 65536"/>
                <a:gd name="T20" fmla="*/ 0 60000 65536"/>
                <a:gd name="T21" fmla="*/ 0 w 145"/>
                <a:gd name="T22" fmla="*/ 0 h 252"/>
                <a:gd name="T23" fmla="*/ 145 w 145"/>
                <a:gd name="T24" fmla="*/ 252 h 2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252">
                  <a:moveTo>
                    <a:pt x="133" y="0"/>
                  </a:moveTo>
                  <a:cubicBezTo>
                    <a:pt x="121" y="12"/>
                    <a:pt x="108" y="23"/>
                    <a:pt x="97" y="36"/>
                  </a:cubicBezTo>
                  <a:cubicBezTo>
                    <a:pt x="88" y="47"/>
                    <a:pt x="63" y="62"/>
                    <a:pt x="73" y="72"/>
                  </a:cubicBezTo>
                  <a:cubicBezTo>
                    <a:pt x="90" y="89"/>
                    <a:pt x="121" y="80"/>
                    <a:pt x="145" y="84"/>
                  </a:cubicBezTo>
                  <a:cubicBezTo>
                    <a:pt x="124" y="116"/>
                    <a:pt x="117" y="131"/>
                    <a:pt x="85" y="156"/>
                  </a:cubicBezTo>
                  <a:cubicBezTo>
                    <a:pt x="62" y="174"/>
                    <a:pt x="13" y="204"/>
                    <a:pt x="13" y="204"/>
                  </a:cubicBezTo>
                  <a:cubicBezTo>
                    <a:pt x="0" y="244"/>
                    <a:pt x="1" y="227"/>
                    <a:pt x="1" y="252"/>
                  </a:cubicBezTo>
                </a:path>
              </a:pathLst>
            </a:custGeom>
            <a:noFill/>
            <a:ln w="9525">
              <a:solidFill>
                <a:schemeClr val="tx1"/>
              </a:solidFill>
              <a:round/>
              <a:headEnd/>
              <a:tailEnd/>
            </a:ln>
          </p:spPr>
          <p:txBody>
            <a:bodyPr wrap="none" anchor="ctr"/>
            <a:lstStyle/>
            <a:p>
              <a:endParaRPr lang="en-US"/>
            </a:p>
          </p:txBody>
        </p:sp>
        <p:sp>
          <p:nvSpPr>
            <p:cNvPr id="61469" name="Text Box 19"/>
            <p:cNvSpPr txBox="1">
              <a:spLocks noChangeArrowheads="1"/>
            </p:cNvSpPr>
            <p:nvPr/>
          </p:nvSpPr>
          <p:spPr bwMode="auto">
            <a:xfrm>
              <a:off x="1584" y="2208"/>
              <a:ext cx="286" cy="288"/>
            </a:xfrm>
            <a:prstGeom prst="rect">
              <a:avLst/>
            </a:prstGeom>
            <a:noFill/>
            <a:ln w="9525">
              <a:noFill/>
              <a:miter lim="800000"/>
              <a:headEnd/>
              <a:tailEnd/>
            </a:ln>
          </p:spPr>
          <p:txBody>
            <a:bodyPr wrap="none">
              <a:spAutoFit/>
            </a:bodyPr>
            <a:lstStyle/>
            <a:p>
              <a:r>
                <a:rPr lang="es-ES_tradnl" b="1"/>
                <a:t>F’</a:t>
              </a:r>
            </a:p>
          </p:txBody>
        </p:sp>
      </p:grpSp>
      <p:grpSp>
        <p:nvGrpSpPr>
          <p:cNvPr id="61448" name="Group 33"/>
          <p:cNvGrpSpPr>
            <a:grpSpLocks/>
          </p:cNvGrpSpPr>
          <p:nvPr/>
        </p:nvGrpSpPr>
        <p:grpSpPr bwMode="auto">
          <a:xfrm>
            <a:off x="6248400" y="3505200"/>
            <a:ext cx="522288" cy="876300"/>
            <a:chOff x="3936" y="2208"/>
            <a:chExt cx="329" cy="552"/>
          </a:xfrm>
        </p:grpSpPr>
        <p:sp>
          <p:nvSpPr>
            <p:cNvPr id="61466" name="Freeform 17"/>
            <p:cNvSpPr>
              <a:spLocks/>
            </p:cNvSpPr>
            <p:nvPr/>
          </p:nvSpPr>
          <p:spPr bwMode="auto">
            <a:xfrm>
              <a:off x="3983" y="2508"/>
              <a:ext cx="145" cy="252"/>
            </a:xfrm>
            <a:custGeom>
              <a:avLst/>
              <a:gdLst>
                <a:gd name="T0" fmla="*/ 133 w 145"/>
                <a:gd name="T1" fmla="*/ 0 h 252"/>
                <a:gd name="T2" fmla="*/ 97 w 145"/>
                <a:gd name="T3" fmla="*/ 36 h 252"/>
                <a:gd name="T4" fmla="*/ 73 w 145"/>
                <a:gd name="T5" fmla="*/ 72 h 252"/>
                <a:gd name="T6" fmla="*/ 145 w 145"/>
                <a:gd name="T7" fmla="*/ 84 h 252"/>
                <a:gd name="T8" fmla="*/ 85 w 145"/>
                <a:gd name="T9" fmla="*/ 156 h 252"/>
                <a:gd name="T10" fmla="*/ 13 w 145"/>
                <a:gd name="T11" fmla="*/ 204 h 252"/>
                <a:gd name="T12" fmla="*/ 1 w 145"/>
                <a:gd name="T13" fmla="*/ 252 h 252"/>
                <a:gd name="T14" fmla="*/ 0 60000 65536"/>
                <a:gd name="T15" fmla="*/ 0 60000 65536"/>
                <a:gd name="T16" fmla="*/ 0 60000 65536"/>
                <a:gd name="T17" fmla="*/ 0 60000 65536"/>
                <a:gd name="T18" fmla="*/ 0 60000 65536"/>
                <a:gd name="T19" fmla="*/ 0 60000 65536"/>
                <a:gd name="T20" fmla="*/ 0 60000 65536"/>
                <a:gd name="T21" fmla="*/ 0 w 145"/>
                <a:gd name="T22" fmla="*/ 0 h 252"/>
                <a:gd name="T23" fmla="*/ 145 w 145"/>
                <a:gd name="T24" fmla="*/ 252 h 2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252">
                  <a:moveTo>
                    <a:pt x="133" y="0"/>
                  </a:moveTo>
                  <a:cubicBezTo>
                    <a:pt x="121" y="12"/>
                    <a:pt x="108" y="23"/>
                    <a:pt x="97" y="36"/>
                  </a:cubicBezTo>
                  <a:cubicBezTo>
                    <a:pt x="88" y="47"/>
                    <a:pt x="63" y="62"/>
                    <a:pt x="73" y="72"/>
                  </a:cubicBezTo>
                  <a:cubicBezTo>
                    <a:pt x="90" y="89"/>
                    <a:pt x="121" y="80"/>
                    <a:pt x="145" y="84"/>
                  </a:cubicBezTo>
                  <a:cubicBezTo>
                    <a:pt x="124" y="116"/>
                    <a:pt x="117" y="131"/>
                    <a:pt x="85" y="156"/>
                  </a:cubicBezTo>
                  <a:cubicBezTo>
                    <a:pt x="62" y="174"/>
                    <a:pt x="13" y="204"/>
                    <a:pt x="13" y="204"/>
                  </a:cubicBezTo>
                  <a:cubicBezTo>
                    <a:pt x="0" y="244"/>
                    <a:pt x="1" y="227"/>
                    <a:pt x="1" y="252"/>
                  </a:cubicBezTo>
                </a:path>
              </a:pathLst>
            </a:custGeom>
            <a:noFill/>
            <a:ln w="9525">
              <a:solidFill>
                <a:schemeClr val="tx1"/>
              </a:solidFill>
              <a:round/>
              <a:headEnd/>
              <a:tailEnd/>
            </a:ln>
          </p:spPr>
          <p:txBody>
            <a:bodyPr wrap="none" anchor="ctr"/>
            <a:lstStyle/>
            <a:p>
              <a:endParaRPr lang="en-US"/>
            </a:p>
          </p:txBody>
        </p:sp>
        <p:sp>
          <p:nvSpPr>
            <p:cNvPr id="61467" name="Text Box 20"/>
            <p:cNvSpPr txBox="1">
              <a:spLocks noChangeArrowheads="1"/>
            </p:cNvSpPr>
            <p:nvPr/>
          </p:nvSpPr>
          <p:spPr bwMode="auto">
            <a:xfrm>
              <a:off x="3936" y="2208"/>
              <a:ext cx="329" cy="288"/>
            </a:xfrm>
            <a:prstGeom prst="rect">
              <a:avLst/>
            </a:prstGeom>
            <a:noFill/>
            <a:ln w="9525">
              <a:noFill/>
              <a:miter lim="800000"/>
              <a:headEnd/>
              <a:tailEnd/>
            </a:ln>
          </p:spPr>
          <p:txBody>
            <a:bodyPr wrap="none">
              <a:spAutoFit/>
            </a:bodyPr>
            <a:lstStyle/>
            <a:p>
              <a:r>
                <a:rPr lang="es-ES_tradnl" b="1"/>
                <a:t>F”</a:t>
              </a:r>
            </a:p>
          </p:txBody>
        </p:sp>
      </p:grpSp>
      <p:grpSp>
        <p:nvGrpSpPr>
          <p:cNvPr id="61449" name="Group 32"/>
          <p:cNvGrpSpPr>
            <a:grpSpLocks/>
          </p:cNvGrpSpPr>
          <p:nvPr/>
        </p:nvGrpSpPr>
        <p:grpSpPr bwMode="auto">
          <a:xfrm>
            <a:off x="533400" y="3048000"/>
            <a:ext cx="7772400" cy="1219200"/>
            <a:chOff x="336" y="1920"/>
            <a:chExt cx="4896" cy="768"/>
          </a:xfrm>
        </p:grpSpPr>
        <p:sp>
          <p:nvSpPr>
            <p:cNvPr id="61460" name="Oval 10"/>
            <p:cNvSpPr>
              <a:spLocks noChangeArrowheads="1"/>
            </p:cNvSpPr>
            <p:nvPr/>
          </p:nvSpPr>
          <p:spPr bwMode="auto">
            <a:xfrm>
              <a:off x="336" y="2304"/>
              <a:ext cx="336" cy="38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1461" name="Oval 12"/>
            <p:cNvSpPr>
              <a:spLocks noChangeArrowheads="1"/>
            </p:cNvSpPr>
            <p:nvPr/>
          </p:nvSpPr>
          <p:spPr bwMode="auto">
            <a:xfrm>
              <a:off x="4896" y="2304"/>
              <a:ext cx="336" cy="38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1462" name="Line 13"/>
            <p:cNvSpPr>
              <a:spLocks noChangeShapeType="1"/>
            </p:cNvSpPr>
            <p:nvPr/>
          </p:nvSpPr>
          <p:spPr bwMode="auto">
            <a:xfrm>
              <a:off x="2736" y="2208"/>
              <a:ext cx="0" cy="480"/>
            </a:xfrm>
            <a:prstGeom prst="line">
              <a:avLst/>
            </a:prstGeom>
            <a:noFill/>
            <a:ln w="38100">
              <a:solidFill>
                <a:schemeClr val="tx1"/>
              </a:solidFill>
              <a:round/>
              <a:headEnd/>
              <a:tailEnd/>
            </a:ln>
          </p:spPr>
          <p:txBody>
            <a:bodyPr wrap="none" anchor="ctr"/>
            <a:lstStyle/>
            <a:p>
              <a:endParaRPr lang="en-US"/>
            </a:p>
          </p:txBody>
        </p:sp>
        <p:sp>
          <p:nvSpPr>
            <p:cNvPr id="61463" name="Rectangle 14"/>
            <p:cNvSpPr>
              <a:spLocks noChangeArrowheads="1"/>
            </p:cNvSpPr>
            <p:nvPr/>
          </p:nvSpPr>
          <p:spPr bwMode="auto">
            <a:xfrm>
              <a:off x="2880" y="2352"/>
              <a:ext cx="96"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1464" name="Rectangle 15"/>
            <p:cNvSpPr>
              <a:spLocks noChangeArrowheads="1"/>
            </p:cNvSpPr>
            <p:nvPr/>
          </p:nvSpPr>
          <p:spPr bwMode="auto">
            <a:xfrm>
              <a:off x="2496" y="2364"/>
              <a:ext cx="96"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1465" name="Text Box 21"/>
            <p:cNvSpPr txBox="1">
              <a:spLocks noChangeArrowheads="1"/>
            </p:cNvSpPr>
            <p:nvPr/>
          </p:nvSpPr>
          <p:spPr bwMode="auto">
            <a:xfrm>
              <a:off x="2592" y="1920"/>
              <a:ext cx="255" cy="288"/>
            </a:xfrm>
            <a:prstGeom prst="rect">
              <a:avLst/>
            </a:prstGeom>
            <a:noFill/>
            <a:ln w="9525">
              <a:noFill/>
              <a:miter lim="800000"/>
              <a:headEnd/>
              <a:tailEnd/>
            </a:ln>
          </p:spPr>
          <p:txBody>
            <a:bodyPr wrap="none">
              <a:spAutoFit/>
            </a:bodyPr>
            <a:lstStyle/>
            <a:p>
              <a:r>
                <a:rPr lang="es-ES_tradnl" b="1"/>
                <a:t>A</a:t>
              </a:r>
            </a:p>
          </p:txBody>
        </p:sp>
      </p:grpSp>
      <p:grpSp>
        <p:nvGrpSpPr>
          <p:cNvPr id="61450" name="Group 30"/>
          <p:cNvGrpSpPr>
            <a:grpSpLocks/>
          </p:cNvGrpSpPr>
          <p:nvPr/>
        </p:nvGrpSpPr>
        <p:grpSpPr bwMode="auto">
          <a:xfrm>
            <a:off x="4724400" y="4343400"/>
            <a:ext cx="2316163" cy="1371600"/>
            <a:chOff x="864" y="3168"/>
            <a:chExt cx="1459" cy="864"/>
          </a:xfrm>
        </p:grpSpPr>
        <p:sp>
          <p:nvSpPr>
            <p:cNvPr id="61456" name="Line 22"/>
            <p:cNvSpPr>
              <a:spLocks noChangeShapeType="1"/>
            </p:cNvSpPr>
            <p:nvPr/>
          </p:nvSpPr>
          <p:spPr bwMode="auto">
            <a:xfrm flipV="1">
              <a:off x="1248" y="3264"/>
              <a:ext cx="0" cy="768"/>
            </a:xfrm>
            <a:prstGeom prst="line">
              <a:avLst/>
            </a:prstGeom>
            <a:noFill/>
            <a:ln w="19050">
              <a:solidFill>
                <a:schemeClr val="tx1"/>
              </a:solidFill>
              <a:round/>
              <a:headEnd/>
              <a:tailEnd type="triangle" w="med" len="med"/>
            </a:ln>
          </p:spPr>
          <p:txBody>
            <a:bodyPr wrap="none" anchor="ctr"/>
            <a:lstStyle/>
            <a:p>
              <a:endParaRPr lang="en-US"/>
            </a:p>
          </p:txBody>
        </p:sp>
        <p:sp>
          <p:nvSpPr>
            <p:cNvPr id="61457" name="Line 23"/>
            <p:cNvSpPr>
              <a:spLocks noChangeShapeType="1"/>
            </p:cNvSpPr>
            <p:nvPr/>
          </p:nvSpPr>
          <p:spPr bwMode="auto">
            <a:xfrm flipV="1">
              <a:off x="1248" y="3696"/>
              <a:ext cx="576" cy="336"/>
            </a:xfrm>
            <a:prstGeom prst="line">
              <a:avLst/>
            </a:prstGeom>
            <a:noFill/>
            <a:ln w="28575">
              <a:solidFill>
                <a:schemeClr val="tx1"/>
              </a:solidFill>
              <a:round/>
              <a:headEnd type="diamond" w="med" len="med"/>
              <a:tailEnd type="triangle" w="med" len="med"/>
            </a:ln>
          </p:spPr>
          <p:txBody>
            <a:bodyPr wrap="none" anchor="ctr"/>
            <a:lstStyle/>
            <a:p>
              <a:endParaRPr lang="en-US"/>
            </a:p>
          </p:txBody>
        </p:sp>
        <p:sp>
          <p:nvSpPr>
            <p:cNvPr id="61458" name="Text Box 24"/>
            <p:cNvSpPr txBox="1">
              <a:spLocks noChangeArrowheads="1"/>
            </p:cNvSpPr>
            <p:nvPr/>
          </p:nvSpPr>
          <p:spPr bwMode="auto">
            <a:xfrm>
              <a:off x="864" y="3168"/>
              <a:ext cx="313" cy="288"/>
            </a:xfrm>
            <a:prstGeom prst="rect">
              <a:avLst/>
            </a:prstGeom>
            <a:noFill/>
            <a:ln w="9525">
              <a:noFill/>
              <a:miter lim="800000"/>
              <a:headEnd/>
              <a:tailEnd/>
            </a:ln>
          </p:spPr>
          <p:txBody>
            <a:bodyPr wrap="none">
              <a:spAutoFit/>
            </a:bodyPr>
            <a:lstStyle/>
            <a:p>
              <a:r>
                <a:rPr lang="es-ES_tradnl" b="1"/>
                <a:t>V</a:t>
              </a:r>
              <a:r>
                <a:rPr lang="es-ES_tradnl" sz="1200" b="1"/>
                <a:t>A</a:t>
              </a:r>
              <a:endParaRPr lang="es-ES_tradnl" b="1"/>
            </a:p>
          </p:txBody>
        </p:sp>
        <p:sp>
          <p:nvSpPr>
            <p:cNvPr id="61459" name="Text Box 25"/>
            <p:cNvSpPr txBox="1">
              <a:spLocks noChangeArrowheads="1"/>
            </p:cNvSpPr>
            <p:nvPr/>
          </p:nvSpPr>
          <p:spPr bwMode="auto">
            <a:xfrm>
              <a:off x="1776" y="3744"/>
              <a:ext cx="547" cy="288"/>
            </a:xfrm>
            <a:prstGeom prst="rect">
              <a:avLst/>
            </a:prstGeom>
            <a:noFill/>
            <a:ln w="9525">
              <a:noFill/>
              <a:miter lim="800000"/>
              <a:headEnd/>
              <a:tailEnd/>
            </a:ln>
          </p:spPr>
          <p:txBody>
            <a:bodyPr wrap="none">
              <a:spAutoFit/>
            </a:bodyPr>
            <a:lstStyle/>
            <a:p>
              <a:r>
                <a:rPr lang="es-ES_tradnl" b="1"/>
                <a:t>I</a:t>
              </a:r>
              <a:r>
                <a:rPr lang="es-ES_tradnl" sz="1200" b="1"/>
                <a:t>CC </a:t>
              </a:r>
              <a:r>
                <a:rPr lang="es-ES_tradnl" b="1"/>
                <a:t>F”</a:t>
              </a:r>
            </a:p>
          </p:txBody>
        </p:sp>
      </p:grpSp>
      <p:grpSp>
        <p:nvGrpSpPr>
          <p:cNvPr id="61451" name="Group 31"/>
          <p:cNvGrpSpPr>
            <a:grpSpLocks/>
          </p:cNvGrpSpPr>
          <p:nvPr/>
        </p:nvGrpSpPr>
        <p:grpSpPr bwMode="auto">
          <a:xfrm>
            <a:off x="2667000" y="4419600"/>
            <a:ext cx="1028700" cy="1905000"/>
            <a:chOff x="1680" y="2784"/>
            <a:chExt cx="648" cy="1200"/>
          </a:xfrm>
        </p:grpSpPr>
        <p:sp>
          <p:nvSpPr>
            <p:cNvPr id="61452" name="Line 26"/>
            <p:cNvSpPr>
              <a:spLocks noChangeShapeType="1"/>
            </p:cNvSpPr>
            <p:nvPr/>
          </p:nvSpPr>
          <p:spPr bwMode="auto">
            <a:xfrm flipV="1">
              <a:off x="2160" y="2880"/>
              <a:ext cx="0" cy="624"/>
            </a:xfrm>
            <a:prstGeom prst="line">
              <a:avLst/>
            </a:prstGeom>
            <a:noFill/>
            <a:ln w="28575">
              <a:solidFill>
                <a:schemeClr val="tx1"/>
              </a:solidFill>
              <a:round/>
              <a:headEnd/>
              <a:tailEnd type="triangle" w="med" len="med"/>
            </a:ln>
          </p:spPr>
          <p:txBody>
            <a:bodyPr wrap="none" anchor="ctr"/>
            <a:lstStyle/>
            <a:p>
              <a:endParaRPr lang="en-US"/>
            </a:p>
          </p:txBody>
        </p:sp>
        <p:sp>
          <p:nvSpPr>
            <p:cNvPr id="61453" name="Line 27"/>
            <p:cNvSpPr>
              <a:spLocks noChangeShapeType="1"/>
            </p:cNvSpPr>
            <p:nvPr/>
          </p:nvSpPr>
          <p:spPr bwMode="auto">
            <a:xfrm flipH="1">
              <a:off x="1680" y="3504"/>
              <a:ext cx="480" cy="336"/>
            </a:xfrm>
            <a:prstGeom prst="line">
              <a:avLst/>
            </a:prstGeom>
            <a:noFill/>
            <a:ln w="28575">
              <a:solidFill>
                <a:schemeClr val="tx1"/>
              </a:solidFill>
              <a:round/>
              <a:headEnd type="diamond" w="med" len="med"/>
              <a:tailEnd type="triangle" w="med" len="med"/>
            </a:ln>
          </p:spPr>
          <p:txBody>
            <a:bodyPr wrap="none" anchor="ctr"/>
            <a:lstStyle/>
            <a:p>
              <a:endParaRPr lang="en-US"/>
            </a:p>
          </p:txBody>
        </p:sp>
        <p:sp>
          <p:nvSpPr>
            <p:cNvPr id="61454" name="Text Box 28"/>
            <p:cNvSpPr txBox="1">
              <a:spLocks noChangeArrowheads="1"/>
            </p:cNvSpPr>
            <p:nvPr/>
          </p:nvSpPr>
          <p:spPr bwMode="auto">
            <a:xfrm>
              <a:off x="1824" y="3696"/>
              <a:ext cx="504" cy="288"/>
            </a:xfrm>
            <a:prstGeom prst="rect">
              <a:avLst/>
            </a:prstGeom>
            <a:noFill/>
            <a:ln w="9525">
              <a:noFill/>
              <a:miter lim="800000"/>
              <a:headEnd/>
              <a:tailEnd/>
            </a:ln>
          </p:spPr>
          <p:txBody>
            <a:bodyPr wrap="none">
              <a:spAutoFit/>
            </a:bodyPr>
            <a:lstStyle/>
            <a:p>
              <a:r>
                <a:rPr lang="es-ES_tradnl" b="1"/>
                <a:t>I</a:t>
              </a:r>
              <a:r>
                <a:rPr lang="es-ES_tradnl" sz="1200" b="1"/>
                <a:t>CC </a:t>
              </a:r>
              <a:r>
                <a:rPr lang="es-ES_tradnl" b="1"/>
                <a:t>F’</a:t>
              </a:r>
            </a:p>
          </p:txBody>
        </p:sp>
        <p:sp>
          <p:nvSpPr>
            <p:cNvPr id="61455" name="Text Box 29"/>
            <p:cNvSpPr txBox="1">
              <a:spLocks noChangeArrowheads="1"/>
            </p:cNvSpPr>
            <p:nvPr/>
          </p:nvSpPr>
          <p:spPr bwMode="auto">
            <a:xfrm>
              <a:off x="1824" y="2784"/>
              <a:ext cx="313" cy="288"/>
            </a:xfrm>
            <a:prstGeom prst="rect">
              <a:avLst/>
            </a:prstGeom>
            <a:noFill/>
            <a:ln w="9525">
              <a:noFill/>
              <a:miter lim="800000"/>
              <a:headEnd/>
              <a:tailEnd/>
            </a:ln>
          </p:spPr>
          <p:txBody>
            <a:bodyPr wrap="none">
              <a:spAutoFit/>
            </a:bodyPr>
            <a:lstStyle/>
            <a:p>
              <a:r>
                <a:rPr lang="es-ES_tradnl" b="1"/>
                <a:t>V</a:t>
              </a:r>
              <a:r>
                <a:rPr lang="es-ES_tradnl" sz="1200" b="1"/>
                <a:t>A</a:t>
              </a:r>
              <a:endParaRPr lang="es-ES_tradnl"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539"/>
                                        </p:tgtEl>
                                        <p:attrNameLst>
                                          <p:attrName>style.visibility</p:attrName>
                                        </p:attrNameLst>
                                      </p:cBhvr>
                                      <p:to>
                                        <p:strVal val="visible"/>
                                      </p:to>
                                    </p:set>
                                    <p:anim calcmode="lin" valueType="num">
                                      <p:cBhvr additive="base">
                                        <p:cTn id="7" dur="500" fill="hold"/>
                                        <p:tgtEl>
                                          <p:spTgt spid="65539"/>
                                        </p:tgtEl>
                                        <p:attrNameLst>
                                          <p:attrName>ppt_x</p:attrName>
                                        </p:attrNameLst>
                                      </p:cBhvr>
                                      <p:tavLst>
                                        <p:tav tm="0">
                                          <p:val>
                                            <p:strVal val="0-#ppt_w/2"/>
                                          </p:val>
                                        </p:tav>
                                        <p:tav tm="100000">
                                          <p:val>
                                            <p:strVal val="#ppt_x"/>
                                          </p:val>
                                        </p:tav>
                                      </p:tavLst>
                                    </p:anim>
                                    <p:anim calcmode="lin" valueType="num">
                                      <p:cBhvr additive="base">
                                        <p:cTn id="8" dur="500" fill="hold"/>
                                        <p:tgtEl>
                                          <p:spTgt spid="65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762000" y="1143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3492" name="Rectangle 4"/>
          <p:cNvSpPr>
            <a:spLocks noChangeArrowheads="1"/>
          </p:cNvSpPr>
          <p:nvPr/>
        </p:nvSpPr>
        <p:spPr bwMode="auto">
          <a:xfrm>
            <a:off x="1447800" y="6096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2468" name="Text Box 5"/>
          <p:cNvSpPr txBox="1">
            <a:spLocks noChangeArrowheads="1"/>
          </p:cNvSpPr>
          <p:nvPr/>
        </p:nvSpPr>
        <p:spPr bwMode="auto">
          <a:xfrm>
            <a:off x="228600" y="914400"/>
            <a:ext cx="7415213" cy="457200"/>
          </a:xfrm>
          <a:prstGeom prst="rect">
            <a:avLst/>
          </a:prstGeom>
          <a:noFill/>
          <a:ln w="9525">
            <a:noFill/>
            <a:miter lim="800000"/>
            <a:headEnd/>
            <a:tailEnd/>
          </a:ln>
        </p:spPr>
        <p:txBody>
          <a:bodyPr wrap="none">
            <a:spAutoFit/>
          </a:bodyPr>
          <a:lstStyle/>
          <a:p>
            <a:r>
              <a:rPr lang="es-ES_tradnl" b="1"/>
              <a:t>PRINCIPIO DIRECCIONAL DE SOBRECORRIENTE</a:t>
            </a:r>
          </a:p>
        </p:txBody>
      </p:sp>
      <p:sp>
        <p:nvSpPr>
          <p:cNvPr id="62469" name="Text Box 6"/>
          <p:cNvSpPr txBox="1">
            <a:spLocks noChangeArrowheads="1"/>
          </p:cNvSpPr>
          <p:nvPr/>
        </p:nvSpPr>
        <p:spPr bwMode="auto">
          <a:xfrm>
            <a:off x="0" y="1295400"/>
            <a:ext cx="8339138" cy="822325"/>
          </a:xfrm>
          <a:prstGeom prst="rect">
            <a:avLst/>
          </a:prstGeom>
          <a:noFill/>
          <a:ln w="9525">
            <a:noFill/>
            <a:miter lim="800000"/>
            <a:headEnd/>
            <a:tailEnd/>
          </a:ln>
        </p:spPr>
        <p:txBody>
          <a:bodyPr wrap="none">
            <a:spAutoFit/>
          </a:bodyPr>
          <a:lstStyle/>
          <a:p>
            <a:r>
              <a:rPr lang="es-ES_tradnl"/>
              <a:t>Es aplicable en: </a:t>
            </a:r>
          </a:p>
          <a:p>
            <a:r>
              <a:rPr lang="es-ES_tradnl" b="1"/>
              <a:t>Redes longitudinales con alimentación en varios puntos</a:t>
            </a:r>
            <a:endParaRPr lang="es-ES_tradnl"/>
          </a:p>
        </p:txBody>
      </p:sp>
      <p:grpSp>
        <p:nvGrpSpPr>
          <p:cNvPr id="62470" name="Group 29"/>
          <p:cNvGrpSpPr>
            <a:grpSpLocks/>
          </p:cNvGrpSpPr>
          <p:nvPr/>
        </p:nvGrpSpPr>
        <p:grpSpPr bwMode="auto">
          <a:xfrm>
            <a:off x="1066800" y="2133600"/>
            <a:ext cx="7391400" cy="1371600"/>
            <a:chOff x="672" y="1248"/>
            <a:chExt cx="4656" cy="864"/>
          </a:xfrm>
        </p:grpSpPr>
        <p:grpSp>
          <p:nvGrpSpPr>
            <p:cNvPr id="62512" name="Group 22"/>
            <p:cNvGrpSpPr>
              <a:grpSpLocks/>
            </p:cNvGrpSpPr>
            <p:nvPr/>
          </p:nvGrpSpPr>
          <p:grpSpPr bwMode="auto">
            <a:xfrm>
              <a:off x="672" y="1248"/>
              <a:ext cx="4656" cy="864"/>
              <a:chOff x="0" y="1248"/>
              <a:chExt cx="4656" cy="864"/>
            </a:xfrm>
          </p:grpSpPr>
          <p:sp>
            <p:nvSpPr>
              <p:cNvPr id="62519" name="Line 8"/>
              <p:cNvSpPr>
                <a:spLocks noChangeShapeType="1"/>
              </p:cNvSpPr>
              <p:nvPr/>
            </p:nvSpPr>
            <p:spPr bwMode="auto">
              <a:xfrm>
                <a:off x="528" y="1296"/>
                <a:ext cx="0" cy="480"/>
              </a:xfrm>
              <a:prstGeom prst="line">
                <a:avLst/>
              </a:prstGeom>
              <a:noFill/>
              <a:ln w="38100">
                <a:solidFill>
                  <a:srgbClr val="FF3300"/>
                </a:solidFill>
                <a:round/>
                <a:headEnd/>
                <a:tailEnd/>
              </a:ln>
            </p:spPr>
            <p:txBody>
              <a:bodyPr wrap="none" anchor="ctr"/>
              <a:lstStyle/>
              <a:p>
                <a:endParaRPr lang="en-US"/>
              </a:p>
            </p:txBody>
          </p:sp>
          <p:sp>
            <p:nvSpPr>
              <p:cNvPr id="62520" name="AutoShape 9"/>
              <p:cNvSpPr>
                <a:spLocks noChangeArrowheads="1"/>
              </p:cNvSpPr>
              <p:nvPr/>
            </p:nvSpPr>
            <p:spPr bwMode="auto">
              <a:xfrm>
                <a:off x="0" y="1296"/>
                <a:ext cx="336" cy="480"/>
              </a:xfrm>
              <a:prstGeom prst="flowChartConnector">
                <a:avLst/>
              </a:prstGeom>
              <a:solidFill>
                <a:schemeClr val="accent1"/>
              </a:solidFill>
              <a:ln w="9525">
                <a:solidFill>
                  <a:schemeClr val="tx1"/>
                </a:solidFill>
                <a:round/>
                <a:headEnd/>
                <a:tailEnd/>
              </a:ln>
            </p:spPr>
            <p:txBody>
              <a:bodyPr wrap="none" anchor="ctr"/>
              <a:lstStyle/>
              <a:p>
                <a:endParaRPr lang="en-US"/>
              </a:p>
            </p:txBody>
          </p:sp>
          <p:sp>
            <p:nvSpPr>
              <p:cNvPr id="62521" name="Line 10"/>
              <p:cNvSpPr>
                <a:spLocks noChangeShapeType="1"/>
              </p:cNvSpPr>
              <p:nvPr/>
            </p:nvSpPr>
            <p:spPr bwMode="auto">
              <a:xfrm>
                <a:off x="336" y="1536"/>
                <a:ext cx="240" cy="0"/>
              </a:xfrm>
              <a:prstGeom prst="line">
                <a:avLst/>
              </a:prstGeom>
              <a:noFill/>
              <a:ln w="9525">
                <a:solidFill>
                  <a:schemeClr val="tx1"/>
                </a:solidFill>
                <a:round/>
                <a:headEnd/>
                <a:tailEnd/>
              </a:ln>
            </p:spPr>
            <p:txBody>
              <a:bodyPr wrap="none" anchor="ctr"/>
              <a:lstStyle/>
              <a:p>
                <a:endParaRPr lang="en-US"/>
              </a:p>
            </p:txBody>
          </p:sp>
          <p:sp>
            <p:nvSpPr>
              <p:cNvPr id="62522" name="Line 11"/>
              <p:cNvSpPr>
                <a:spLocks noChangeShapeType="1"/>
              </p:cNvSpPr>
              <p:nvPr/>
            </p:nvSpPr>
            <p:spPr bwMode="auto">
              <a:xfrm>
                <a:off x="480" y="1536"/>
                <a:ext cx="3504" cy="0"/>
              </a:xfrm>
              <a:prstGeom prst="line">
                <a:avLst/>
              </a:prstGeom>
              <a:noFill/>
              <a:ln w="9525">
                <a:solidFill>
                  <a:schemeClr val="tx1"/>
                </a:solidFill>
                <a:round/>
                <a:headEnd/>
                <a:tailEnd/>
              </a:ln>
            </p:spPr>
            <p:txBody>
              <a:bodyPr wrap="none" anchor="ctr"/>
              <a:lstStyle/>
              <a:p>
                <a:endParaRPr lang="en-US"/>
              </a:p>
            </p:txBody>
          </p:sp>
          <p:sp>
            <p:nvSpPr>
              <p:cNvPr id="62523" name="Line 12"/>
              <p:cNvSpPr>
                <a:spLocks noChangeShapeType="1"/>
              </p:cNvSpPr>
              <p:nvPr/>
            </p:nvSpPr>
            <p:spPr bwMode="auto">
              <a:xfrm>
                <a:off x="2304" y="1248"/>
                <a:ext cx="0" cy="576"/>
              </a:xfrm>
              <a:prstGeom prst="line">
                <a:avLst/>
              </a:prstGeom>
              <a:noFill/>
              <a:ln w="38100">
                <a:solidFill>
                  <a:srgbClr val="009900"/>
                </a:solidFill>
                <a:round/>
                <a:headEnd/>
                <a:tailEnd/>
              </a:ln>
            </p:spPr>
            <p:txBody>
              <a:bodyPr wrap="none" anchor="ctr"/>
              <a:lstStyle/>
              <a:p>
                <a:endParaRPr lang="en-US"/>
              </a:p>
            </p:txBody>
          </p:sp>
          <p:sp>
            <p:nvSpPr>
              <p:cNvPr id="62524" name="Rectangle 13"/>
              <p:cNvSpPr>
                <a:spLocks noChangeArrowheads="1"/>
              </p:cNvSpPr>
              <p:nvPr/>
            </p:nvSpPr>
            <p:spPr bwMode="auto">
              <a:xfrm>
                <a:off x="720" y="1392"/>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25" name="Rectangle 14"/>
              <p:cNvSpPr>
                <a:spLocks noChangeArrowheads="1"/>
              </p:cNvSpPr>
              <p:nvPr/>
            </p:nvSpPr>
            <p:spPr bwMode="auto">
              <a:xfrm>
                <a:off x="2448" y="1392"/>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26" name="Line 15"/>
              <p:cNvSpPr>
                <a:spLocks noChangeShapeType="1"/>
              </p:cNvSpPr>
              <p:nvPr/>
            </p:nvSpPr>
            <p:spPr bwMode="auto">
              <a:xfrm>
                <a:off x="3984" y="1296"/>
                <a:ext cx="0" cy="480"/>
              </a:xfrm>
              <a:prstGeom prst="line">
                <a:avLst/>
              </a:prstGeom>
              <a:noFill/>
              <a:ln w="9525">
                <a:solidFill>
                  <a:schemeClr val="tx1"/>
                </a:solidFill>
                <a:round/>
                <a:headEnd/>
                <a:tailEnd/>
              </a:ln>
            </p:spPr>
            <p:txBody>
              <a:bodyPr wrap="none" anchor="ctr"/>
              <a:lstStyle/>
              <a:p>
                <a:endParaRPr lang="en-US"/>
              </a:p>
            </p:txBody>
          </p:sp>
          <p:sp>
            <p:nvSpPr>
              <p:cNvPr id="62527" name="Rectangle 16"/>
              <p:cNvSpPr>
                <a:spLocks noChangeArrowheads="1"/>
              </p:cNvSpPr>
              <p:nvPr/>
            </p:nvSpPr>
            <p:spPr bwMode="auto">
              <a:xfrm>
                <a:off x="2016" y="1392"/>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28" name="Line 17"/>
              <p:cNvSpPr>
                <a:spLocks noChangeShapeType="1"/>
              </p:cNvSpPr>
              <p:nvPr/>
            </p:nvSpPr>
            <p:spPr bwMode="auto">
              <a:xfrm flipH="1">
                <a:off x="1824" y="1728"/>
                <a:ext cx="480" cy="0"/>
              </a:xfrm>
              <a:prstGeom prst="line">
                <a:avLst/>
              </a:prstGeom>
              <a:noFill/>
              <a:ln w="9525">
                <a:solidFill>
                  <a:schemeClr val="tx1"/>
                </a:solidFill>
                <a:round/>
                <a:headEnd/>
                <a:tailEnd/>
              </a:ln>
            </p:spPr>
            <p:txBody>
              <a:bodyPr wrap="none" anchor="ctr"/>
              <a:lstStyle/>
              <a:p>
                <a:endParaRPr lang="en-US"/>
              </a:p>
            </p:txBody>
          </p:sp>
          <p:sp>
            <p:nvSpPr>
              <p:cNvPr id="62529" name="Line 18"/>
              <p:cNvSpPr>
                <a:spLocks noChangeShapeType="1"/>
              </p:cNvSpPr>
              <p:nvPr/>
            </p:nvSpPr>
            <p:spPr bwMode="auto">
              <a:xfrm>
                <a:off x="1824" y="1728"/>
                <a:ext cx="0" cy="144"/>
              </a:xfrm>
              <a:prstGeom prst="line">
                <a:avLst/>
              </a:prstGeom>
              <a:noFill/>
              <a:ln w="9525">
                <a:solidFill>
                  <a:schemeClr val="tx1"/>
                </a:solidFill>
                <a:round/>
                <a:headEnd/>
                <a:tailEnd/>
              </a:ln>
            </p:spPr>
            <p:txBody>
              <a:bodyPr wrap="none" anchor="ctr"/>
              <a:lstStyle/>
              <a:p>
                <a:endParaRPr lang="en-US"/>
              </a:p>
            </p:txBody>
          </p:sp>
          <p:sp>
            <p:nvSpPr>
              <p:cNvPr id="62530" name="Oval 19"/>
              <p:cNvSpPr>
                <a:spLocks noChangeArrowheads="1"/>
              </p:cNvSpPr>
              <p:nvPr/>
            </p:nvSpPr>
            <p:spPr bwMode="auto">
              <a:xfrm>
                <a:off x="1680" y="1872"/>
                <a:ext cx="240"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2531" name="Line 20"/>
              <p:cNvSpPr>
                <a:spLocks noChangeShapeType="1"/>
              </p:cNvSpPr>
              <p:nvPr/>
            </p:nvSpPr>
            <p:spPr bwMode="auto">
              <a:xfrm>
                <a:off x="3984" y="1536"/>
                <a:ext cx="288" cy="0"/>
              </a:xfrm>
              <a:prstGeom prst="line">
                <a:avLst/>
              </a:prstGeom>
              <a:noFill/>
              <a:ln w="9525">
                <a:solidFill>
                  <a:schemeClr val="tx1"/>
                </a:solidFill>
                <a:round/>
                <a:headEnd/>
                <a:tailEnd/>
              </a:ln>
            </p:spPr>
            <p:txBody>
              <a:bodyPr wrap="none" anchor="ctr"/>
              <a:lstStyle/>
              <a:p>
                <a:endParaRPr lang="en-US"/>
              </a:p>
            </p:txBody>
          </p:sp>
          <p:sp>
            <p:nvSpPr>
              <p:cNvPr id="62532" name="Oval 21"/>
              <p:cNvSpPr>
                <a:spLocks noChangeArrowheads="1"/>
              </p:cNvSpPr>
              <p:nvPr/>
            </p:nvSpPr>
            <p:spPr bwMode="auto">
              <a:xfrm>
                <a:off x="4272" y="1296"/>
                <a:ext cx="384" cy="432"/>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62513" name="Rectangle 23"/>
            <p:cNvSpPr>
              <a:spLocks noChangeArrowheads="1"/>
            </p:cNvSpPr>
            <p:nvPr/>
          </p:nvSpPr>
          <p:spPr bwMode="auto">
            <a:xfrm>
              <a:off x="4368" y="1416"/>
              <a:ext cx="144" cy="24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14" name="Line 24"/>
            <p:cNvSpPr>
              <a:spLocks noChangeShapeType="1"/>
            </p:cNvSpPr>
            <p:nvPr/>
          </p:nvSpPr>
          <p:spPr bwMode="auto">
            <a:xfrm>
              <a:off x="1296" y="1728"/>
              <a:ext cx="288" cy="0"/>
            </a:xfrm>
            <a:prstGeom prst="line">
              <a:avLst/>
            </a:prstGeom>
            <a:noFill/>
            <a:ln w="9525">
              <a:solidFill>
                <a:schemeClr val="tx1"/>
              </a:solidFill>
              <a:round/>
              <a:headEnd/>
              <a:tailEnd type="triangle" w="med" len="med"/>
            </a:ln>
          </p:spPr>
          <p:txBody>
            <a:bodyPr wrap="none" anchor="ctr"/>
            <a:lstStyle/>
            <a:p>
              <a:endParaRPr lang="en-US"/>
            </a:p>
          </p:txBody>
        </p:sp>
        <p:sp>
          <p:nvSpPr>
            <p:cNvPr id="62515" name="Line 25"/>
            <p:cNvSpPr>
              <a:spLocks noChangeShapeType="1"/>
            </p:cNvSpPr>
            <p:nvPr/>
          </p:nvSpPr>
          <p:spPr bwMode="auto">
            <a:xfrm flipH="1">
              <a:off x="2352" y="1440"/>
              <a:ext cx="192" cy="0"/>
            </a:xfrm>
            <a:prstGeom prst="line">
              <a:avLst/>
            </a:prstGeom>
            <a:noFill/>
            <a:ln w="9525">
              <a:solidFill>
                <a:schemeClr val="tx1"/>
              </a:solidFill>
              <a:round/>
              <a:headEnd/>
              <a:tailEnd type="triangle" w="med" len="med"/>
            </a:ln>
          </p:spPr>
          <p:txBody>
            <a:bodyPr wrap="none" anchor="ctr"/>
            <a:lstStyle/>
            <a:p>
              <a:endParaRPr lang="en-US"/>
            </a:p>
          </p:txBody>
        </p:sp>
        <p:sp>
          <p:nvSpPr>
            <p:cNvPr id="62516" name="Line 26"/>
            <p:cNvSpPr>
              <a:spLocks noChangeShapeType="1"/>
            </p:cNvSpPr>
            <p:nvPr/>
          </p:nvSpPr>
          <p:spPr bwMode="auto">
            <a:xfrm>
              <a:off x="2640" y="1824"/>
              <a:ext cx="240" cy="0"/>
            </a:xfrm>
            <a:prstGeom prst="line">
              <a:avLst/>
            </a:prstGeom>
            <a:noFill/>
            <a:ln w="9525">
              <a:solidFill>
                <a:schemeClr val="tx1"/>
              </a:solidFill>
              <a:round/>
              <a:headEnd/>
              <a:tailEnd type="triangle" w="med" len="med"/>
            </a:ln>
          </p:spPr>
          <p:txBody>
            <a:bodyPr wrap="none" anchor="ctr"/>
            <a:lstStyle/>
            <a:p>
              <a:endParaRPr lang="en-US"/>
            </a:p>
          </p:txBody>
        </p:sp>
        <p:sp>
          <p:nvSpPr>
            <p:cNvPr id="62517" name="Line 27"/>
            <p:cNvSpPr>
              <a:spLocks noChangeShapeType="1"/>
            </p:cNvSpPr>
            <p:nvPr/>
          </p:nvSpPr>
          <p:spPr bwMode="auto">
            <a:xfrm>
              <a:off x="3168" y="1728"/>
              <a:ext cx="336" cy="0"/>
            </a:xfrm>
            <a:prstGeom prst="line">
              <a:avLst/>
            </a:prstGeom>
            <a:noFill/>
            <a:ln w="9525">
              <a:solidFill>
                <a:schemeClr val="tx1"/>
              </a:solidFill>
              <a:round/>
              <a:headEnd/>
              <a:tailEnd type="triangle" w="med" len="med"/>
            </a:ln>
          </p:spPr>
          <p:txBody>
            <a:bodyPr wrap="none" anchor="ctr"/>
            <a:lstStyle/>
            <a:p>
              <a:endParaRPr lang="en-US"/>
            </a:p>
          </p:txBody>
        </p:sp>
        <p:sp>
          <p:nvSpPr>
            <p:cNvPr id="62518" name="Line 28"/>
            <p:cNvSpPr>
              <a:spLocks noChangeShapeType="1"/>
            </p:cNvSpPr>
            <p:nvPr/>
          </p:nvSpPr>
          <p:spPr bwMode="auto">
            <a:xfrm flipH="1">
              <a:off x="4224" y="1728"/>
              <a:ext cx="240" cy="0"/>
            </a:xfrm>
            <a:prstGeom prst="line">
              <a:avLst/>
            </a:prstGeom>
            <a:noFill/>
            <a:ln w="9525">
              <a:solidFill>
                <a:schemeClr val="tx1"/>
              </a:solidFill>
              <a:round/>
              <a:headEnd/>
              <a:tailEnd type="triangle" w="med" len="med"/>
            </a:ln>
          </p:spPr>
          <p:txBody>
            <a:bodyPr wrap="none" anchor="ctr"/>
            <a:lstStyle/>
            <a:p>
              <a:endParaRPr lang="en-US"/>
            </a:p>
          </p:txBody>
        </p:sp>
      </p:grpSp>
      <p:sp>
        <p:nvSpPr>
          <p:cNvPr id="62471" name="Text Box 30"/>
          <p:cNvSpPr txBox="1">
            <a:spLocks noChangeArrowheads="1"/>
          </p:cNvSpPr>
          <p:nvPr/>
        </p:nvSpPr>
        <p:spPr bwMode="auto">
          <a:xfrm>
            <a:off x="0" y="3581400"/>
            <a:ext cx="8647113" cy="822325"/>
          </a:xfrm>
          <a:prstGeom prst="rect">
            <a:avLst/>
          </a:prstGeom>
          <a:noFill/>
          <a:ln w="9525">
            <a:noFill/>
            <a:miter lim="800000"/>
            <a:headEnd/>
            <a:tailEnd/>
          </a:ln>
        </p:spPr>
        <p:txBody>
          <a:bodyPr wrap="none">
            <a:spAutoFit/>
          </a:bodyPr>
          <a:lstStyle/>
          <a:p>
            <a:r>
              <a:rPr lang="es-ES_tradnl" b="1"/>
              <a:t>Redes anilladas y líneas paralelas con alimentación en un </a:t>
            </a:r>
          </a:p>
          <a:p>
            <a:r>
              <a:rPr lang="es-ES_tradnl" b="1"/>
              <a:t>solo punto:</a:t>
            </a:r>
          </a:p>
        </p:txBody>
      </p:sp>
      <p:grpSp>
        <p:nvGrpSpPr>
          <p:cNvPr id="62472" name="Group 70"/>
          <p:cNvGrpSpPr>
            <a:grpSpLocks/>
          </p:cNvGrpSpPr>
          <p:nvPr/>
        </p:nvGrpSpPr>
        <p:grpSpPr bwMode="auto">
          <a:xfrm>
            <a:off x="228600" y="4648200"/>
            <a:ext cx="3581400" cy="1676400"/>
            <a:chOff x="144" y="2928"/>
            <a:chExt cx="2256" cy="1056"/>
          </a:xfrm>
        </p:grpSpPr>
        <p:sp>
          <p:nvSpPr>
            <p:cNvPr id="62490" name="Line 46"/>
            <p:cNvSpPr>
              <a:spLocks noChangeShapeType="1"/>
            </p:cNvSpPr>
            <p:nvPr/>
          </p:nvSpPr>
          <p:spPr bwMode="auto">
            <a:xfrm>
              <a:off x="2016" y="3792"/>
              <a:ext cx="384" cy="0"/>
            </a:xfrm>
            <a:prstGeom prst="line">
              <a:avLst/>
            </a:prstGeom>
            <a:noFill/>
            <a:ln w="9525">
              <a:solidFill>
                <a:schemeClr val="tx1"/>
              </a:solidFill>
              <a:round/>
              <a:headEnd/>
              <a:tailEnd/>
            </a:ln>
          </p:spPr>
          <p:txBody>
            <a:bodyPr wrap="none" anchor="ctr"/>
            <a:lstStyle/>
            <a:p>
              <a:endParaRPr lang="en-US"/>
            </a:p>
          </p:txBody>
        </p:sp>
        <p:sp>
          <p:nvSpPr>
            <p:cNvPr id="62491" name="Line 45"/>
            <p:cNvSpPr>
              <a:spLocks noChangeShapeType="1"/>
            </p:cNvSpPr>
            <p:nvPr/>
          </p:nvSpPr>
          <p:spPr bwMode="auto">
            <a:xfrm>
              <a:off x="2016" y="3072"/>
              <a:ext cx="384" cy="0"/>
            </a:xfrm>
            <a:prstGeom prst="line">
              <a:avLst/>
            </a:prstGeom>
            <a:noFill/>
            <a:ln w="9525">
              <a:solidFill>
                <a:schemeClr val="tx1"/>
              </a:solidFill>
              <a:round/>
              <a:headEnd/>
              <a:tailEnd/>
            </a:ln>
          </p:spPr>
          <p:txBody>
            <a:bodyPr wrap="none" anchor="ctr"/>
            <a:lstStyle/>
            <a:p>
              <a:endParaRPr lang="en-US"/>
            </a:p>
          </p:txBody>
        </p:sp>
        <p:sp>
          <p:nvSpPr>
            <p:cNvPr id="62492" name="Oval 31"/>
            <p:cNvSpPr>
              <a:spLocks noChangeArrowheads="1"/>
            </p:cNvSpPr>
            <p:nvPr/>
          </p:nvSpPr>
          <p:spPr bwMode="auto">
            <a:xfrm>
              <a:off x="144" y="3216"/>
              <a:ext cx="240" cy="38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2493" name="Line 32"/>
            <p:cNvSpPr>
              <a:spLocks noChangeShapeType="1"/>
            </p:cNvSpPr>
            <p:nvPr/>
          </p:nvSpPr>
          <p:spPr bwMode="auto">
            <a:xfrm>
              <a:off x="384" y="3408"/>
              <a:ext cx="144" cy="0"/>
            </a:xfrm>
            <a:prstGeom prst="line">
              <a:avLst/>
            </a:prstGeom>
            <a:noFill/>
            <a:ln w="9525">
              <a:solidFill>
                <a:schemeClr val="tx1"/>
              </a:solidFill>
              <a:round/>
              <a:headEnd/>
              <a:tailEnd/>
            </a:ln>
          </p:spPr>
          <p:txBody>
            <a:bodyPr wrap="none" anchor="ctr"/>
            <a:lstStyle/>
            <a:p>
              <a:endParaRPr lang="en-US"/>
            </a:p>
          </p:txBody>
        </p:sp>
        <p:sp>
          <p:nvSpPr>
            <p:cNvPr id="62494" name="Line 33"/>
            <p:cNvSpPr>
              <a:spLocks noChangeShapeType="1"/>
            </p:cNvSpPr>
            <p:nvPr/>
          </p:nvSpPr>
          <p:spPr bwMode="auto">
            <a:xfrm>
              <a:off x="528" y="2928"/>
              <a:ext cx="0" cy="1008"/>
            </a:xfrm>
            <a:prstGeom prst="line">
              <a:avLst/>
            </a:prstGeom>
            <a:noFill/>
            <a:ln w="9525">
              <a:solidFill>
                <a:schemeClr val="tx1"/>
              </a:solidFill>
              <a:round/>
              <a:headEnd/>
              <a:tailEnd/>
            </a:ln>
          </p:spPr>
          <p:txBody>
            <a:bodyPr wrap="none" anchor="ctr"/>
            <a:lstStyle/>
            <a:p>
              <a:endParaRPr lang="en-US"/>
            </a:p>
          </p:txBody>
        </p:sp>
        <p:sp>
          <p:nvSpPr>
            <p:cNvPr id="62495" name="Line 34"/>
            <p:cNvSpPr>
              <a:spLocks noChangeShapeType="1"/>
            </p:cNvSpPr>
            <p:nvPr/>
          </p:nvSpPr>
          <p:spPr bwMode="auto">
            <a:xfrm>
              <a:off x="528" y="3072"/>
              <a:ext cx="1488" cy="0"/>
            </a:xfrm>
            <a:prstGeom prst="line">
              <a:avLst/>
            </a:prstGeom>
            <a:noFill/>
            <a:ln w="9525">
              <a:solidFill>
                <a:schemeClr val="tx1"/>
              </a:solidFill>
              <a:round/>
              <a:headEnd/>
              <a:tailEnd/>
            </a:ln>
          </p:spPr>
          <p:txBody>
            <a:bodyPr wrap="none" anchor="ctr"/>
            <a:lstStyle/>
            <a:p>
              <a:endParaRPr lang="en-US"/>
            </a:p>
          </p:txBody>
        </p:sp>
        <p:sp>
          <p:nvSpPr>
            <p:cNvPr id="62496" name="Line 35"/>
            <p:cNvSpPr>
              <a:spLocks noChangeShapeType="1"/>
            </p:cNvSpPr>
            <p:nvPr/>
          </p:nvSpPr>
          <p:spPr bwMode="auto">
            <a:xfrm>
              <a:off x="528" y="3792"/>
              <a:ext cx="1488" cy="0"/>
            </a:xfrm>
            <a:prstGeom prst="line">
              <a:avLst/>
            </a:prstGeom>
            <a:noFill/>
            <a:ln w="9525">
              <a:solidFill>
                <a:schemeClr val="tx1"/>
              </a:solidFill>
              <a:round/>
              <a:headEnd/>
              <a:tailEnd/>
            </a:ln>
          </p:spPr>
          <p:txBody>
            <a:bodyPr wrap="none" anchor="ctr"/>
            <a:lstStyle/>
            <a:p>
              <a:endParaRPr lang="en-US"/>
            </a:p>
          </p:txBody>
        </p:sp>
        <p:sp>
          <p:nvSpPr>
            <p:cNvPr id="62497" name="Line 36"/>
            <p:cNvSpPr>
              <a:spLocks noChangeShapeType="1"/>
            </p:cNvSpPr>
            <p:nvPr/>
          </p:nvSpPr>
          <p:spPr bwMode="auto">
            <a:xfrm>
              <a:off x="2016" y="2928"/>
              <a:ext cx="0" cy="288"/>
            </a:xfrm>
            <a:prstGeom prst="line">
              <a:avLst/>
            </a:prstGeom>
            <a:noFill/>
            <a:ln w="9525">
              <a:solidFill>
                <a:schemeClr val="tx1"/>
              </a:solidFill>
              <a:round/>
              <a:headEnd/>
              <a:tailEnd/>
            </a:ln>
          </p:spPr>
          <p:txBody>
            <a:bodyPr wrap="none" anchor="ctr"/>
            <a:lstStyle/>
            <a:p>
              <a:endParaRPr lang="en-US"/>
            </a:p>
          </p:txBody>
        </p:sp>
        <p:sp>
          <p:nvSpPr>
            <p:cNvPr id="62498" name="Line 37"/>
            <p:cNvSpPr>
              <a:spLocks noChangeShapeType="1"/>
            </p:cNvSpPr>
            <p:nvPr/>
          </p:nvSpPr>
          <p:spPr bwMode="auto">
            <a:xfrm>
              <a:off x="2016" y="3648"/>
              <a:ext cx="0" cy="336"/>
            </a:xfrm>
            <a:prstGeom prst="line">
              <a:avLst/>
            </a:prstGeom>
            <a:noFill/>
            <a:ln w="9525">
              <a:solidFill>
                <a:schemeClr val="tx1"/>
              </a:solidFill>
              <a:round/>
              <a:headEnd/>
              <a:tailEnd/>
            </a:ln>
          </p:spPr>
          <p:txBody>
            <a:bodyPr wrap="none" anchor="ctr"/>
            <a:lstStyle/>
            <a:p>
              <a:endParaRPr lang="en-US"/>
            </a:p>
          </p:txBody>
        </p:sp>
        <p:sp>
          <p:nvSpPr>
            <p:cNvPr id="62499" name="Rectangle 38"/>
            <p:cNvSpPr>
              <a:spLocks noChangeArrowheads="1"/>
            </p:cNvSpPr>
            <p:nvPr/>
          </p:nvSpPr>
          <p:spPr bwMode="auto">
            <a:xfrm>
              <a:off x="672" y="302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00" name="Rectangle 40"/>
            <p:cNvSpPr>
              <a:spLocks noChangeArrowheads="1"/>
            </p:cNvSpPr>
            <p:nvPr/>
          </p:nvSpPr>
          <p:spPr bwMode="auto">
            <a:xfrm>
              <a:off x="2160" y="374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01" name="Rectangle 41"/>
            <p:cNvSpPr>
              <a:spLocks noChangeArrowheads="1"/>
            </p:cNvSpPr>
            <p:nvPr/>
          </p:nvSpPr>
          <p:spPr bwMode="auto">
            <a:xfrm>
              <a:off x="2160" y="302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02" name="Rectangle 42"/>
            <p:cNvSpPr>
              <a:spLocks noChangeArrowheads="1"/>
            </p:cNvSpPr>
            <p:nvPr/>
          </p:nvSpPr>
          <p:spPr bwMode="auto">
            <a:xfrm>
              <a:off x="1776" y="302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03" name="Rectangle 43"/>
            <p:cNvSpPr>
              <a:spLocks noChangeArrowheads="1"/>
            </p:cNvSpPr>
            <p:nvPr/>
          </p:nvSpPr>
          <p:spPr bwMode="auto">
            <a:xfrm>
              <a:off x="1728" y="374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04" name="Rectangle 44"/>
            <p:cNvSpPr>
              <a:spLocks noChangeArrowheads="1"/>
            </p:cNvSpPr>
            <p:nvPr/>
          </p:nvSpPr>
          <p:spPr bwMode="auto">
            <a:xfrm>
              <a:off x="672" y="374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505" name="Line 47"/>
            <p:cNvSpPr>
              <a:spLocks noChangeShapeType="1"/>
            </p:cNvSpPr>
            <p:nvPr/>
          </p:nvSpPr>
          <p:spPr bwMode="auto">
            <a:xfrm>
              <a:off x="2400" y="3072"/>
              <a:ext cx="0" cy="720"/>
            </a:xfrm>
            <a:prstGeom prst="line">
              <a:avLst/>
            </a:prstGeom>
            <a:noFill/>
            <a:ln w="9525">
              <a:solidFill>
                <a:schemeClr val="tx1"/>
              </a:solidFill>
              <a:round/>
              <a:headEnd/>
              <a:tailEnd/>
            </a:ln>
          </p:spPr>
          <p:txBody>
            <a:bodyPr wrap="none" anchor="ctr"/>
            <a:lstStyle/>
            <a:p>
              <a:endParaRPr lang="en-US"/>
            </a:p>
          </p:txBody>
        </p:sp>
        <p:sp>
          <p:nvSpPr>
            <p:cNvPr id="62506" name="Line 48"/>
            <p:cNvSpPr>
              <a:spLocks noChangeShapeType="1"/>
            </p:cNvSpPr>
            <p:nvPr/>
          </p:nvSpPr>
          <p:spPr bwMode="auto">
            <a:xfrm>
              <a:off x="576" y="3216"/>
              <a:ext cx="240" cy="0"/>
            </a:xfrm>
            <a:prstGeom prst="line">
              <a:avLst/>
            </a:prstGeom>
            <a:noFill/>
            <a:ln w="9525">
              <a:solidFill>
                <a:schemeClr val="tx1"/>
              </a:solidFill>
              <a:round/>
              <a:headEnd/>
              <a:tailEnd type="triangle" w="med" len="med"/>
            </a:ln>
          </p:spPr>
          <p:txBody>
            <a:bodyPr wrap="none" anchor="ctr"/>
            <a:lstStyle/>
            <a:p>
              <a:endParaRPr lang="en-US"/>
            </a:p>
          </p:txBody>
        </p:sp>
        <p:sp>
          <p:nvSpPr>
            <p:cNvPr id="62507" name="Line 49"/>
            <p:cNvSpPr>
              <a:spLocks noChangeShapeType="1"/>
            </p:cNvSpPr>
            <p:nvPr/>
          </p:nvSpPr>
          <p:spPr bwMode="auto">
            <a:xfrm>
              <a:off x="576" y="3696"/>
              <a:ext cx="288" cy="0"/>
            </a:xfrm>
            <a:prstGeom prst="line">
              <a:avLst/>
            </a:prstGeom>
            <a:noFill/>
            <a:ln w="9525">
              <a:solidFill>
                <a:schemeClr val="tx1"/>
              </a:solidFill>
              <a:round/>
              <a:headEnd/>
              <a:tailEnd type="triangle" w="med" len="med"/>
            </a:ln>
          </p:spPr>
          <p:txBody>
            <a:bodyPr wrap="none" anchor="ctr"/>
            <a:lstStyle/>
            <a:p>
              <a:endParaRPr lang="en-US"/>
            </a:p>
          </p:txBody>
        </p:sp>
        <p:sp>
          <p:nvSpPr>
            <p:cNvPr id="62508" name="Line 50"/>
            <p:cNvSpPr>
              <a:spLocks noChangeShapeType="1"/>
            </p:cNvSpPr>
            <p:nvPr/>
          </p:nvSpPr>
          <p:spPr bwMode="auto">
            <a:xfrm flipH="1">
              <a:off x="1632" y="3648"/>
              <a:ext cx="192" cy="0"/>
            </a:xfrm>
            <a:prstGeom prst="line">
              <a:avLst/>
            </a:prstGeom>
            <a:noFill/>
            <a:ln w="9525">
              <a:solidFill>
                <a:schemeClr val="tx1"/>
              </a:solidFill>
              <a:round/>
              <a:headEnd/>
              <a:tailEnd type="triangle" w="med" len="med"/>
            </a:ln>
          </p:spPr>
          <p:txBody>
            <a:bodyPr wrap="none" anchor="ctr"/>
            <a:lstStyle/>
            <a:p>
              <a:endParaRPr lang="en-US"/>
            </a:p>
          </p:txBody>
        </p:sp>
        <p:sp>
          <p:nvSpPr>
            <p:cNvPr id="62509" name="Line 51"/>
            <p:cNvSpPr>
              <a:spLocks noChangeShapeType="1"/>
            </p:cNvSpPr>
            <p:nvPr/>
          </p:nvSpPr>
          <p:spPr bwMode="auto">
            <a:xfrm flipH="1">
              <a:off x="1680" y="3168"/>
              <a:ext cx="192" cy="0"/>
            </a:xfrm>
            <a:prstGeom prst="line">
              <a:avLst/>
            </a:prstGeom>
            <a:noFill/>
            <a:ln w="9525">
              <a:solidFill>
                <a:schemeClr val="tx1"/>
              </a:solidFill>
              <a:round/>
              <a:headEnd/>
              <a:tailEnd type="triangle" w="med" len="med"/>
            </a:ln>
          </p:spPr>
          <p:txBody>
            <a:bodyPr wrap="none" anchor="ctr"/>
            <a:lstStyle/>
            <a:p>
              <a:endParaRPr lang="en-US"/>
            </a:p>
          </p:txBody>
        </p:sp>
        <p:sp>
          <p:nvSpPr>
            <p:cNvPr id="62510" name="Line 52"/>
            <p:cNvSpPr>
              <a:spLocks noChangeShapeType="1"/>
            </p:cNvSpPr>
            <p:nvPr/>
          </p:nvSpPr>
          <p:spPr bwMode="auto">
            <a:xfrm>
              <a:off x="2112" y="3168"/>
              <a:ext cx="144" cy="0"/>
            </a:xfrm>
            <a:prstGeom prst="line">
              <a:avLst/>
            </a:prstGeom>
            <a:noFill/>
            <a:ln w="9525">
              <a:solidFill>
                <a:schemeClr val="tx1"/>
              </a:solidFill>
              <a:round/>
              <a:headEnd/>
              <a:tailEnd type="triangle" w="med" len="med"/>
            </a:ln>
          </p:spPr>
          <p:txBody>
            <a:bodyPr wrap="none" anchor="ctr"/>
            <a:lstStyle/>
            <a:p>
              <a:endParaRPr lang="en-US"/>
            </a:p>
          </p:txBody>
        </p:sp>
        <p:sp>
          <p:nvSpPr>
            <p:cNvPr id="62511" name="Line 53"/>
            <p:cNvSpPr>
              <a:spLocks noChangeShapeType="1"/>
            </p:cNvSpPr>
            <p:nvPr/>
          </p:nvSpPr>
          <p:spPr bwMode="auto">
            <a:xfrm flipH="1">
              <a:off x="2160" y="3696"/>
              <a:ext cx="192" cy="0"/>
            </a:xfrm>
            <a:prstGeom prst="line">
              <a:avLst/>
            </a:prstGeom>
            <a:noFill/>
            <a:ln w="9525">
              <a:solidFill>
                <a:schemeClr val="tx1"/>
              </a:solidFill>
              <a:round/>
              <a:headEnd/>
              <a:tailEnd type="triangle" w="med" len="med"/>
            </a:ln>
          </p:spPr>
          <p:txBody>
            <a:bodyPr wrap="none" anchor="ctr"/>
            <a:lstStyle/>
            <a:p>
              <a:endParaRPr lang="en-US"/>
            </a:p>
          </p:txBody>
        </p:sp>
      </p:grpSp>
      <p:grpSp>
        <p:nvGrpSpPr>
          <p:cNvPr id="62473" name="Group 69"/>
          <p:cNvGrpSpPr>
            <a:grpSpLocks/>
          </p:cNvGrpSpPr>
          <p:nvPr/>
        </p:nvGrpSpPr>
        <p:grpSpPr bwMode="auto">
          <a:xfrm>
            <a:off x="4724400" y="4648200"/>
            <a:ext cx="3733800" cy="1600200"/>
            <a:chOff x="2976" y="2928"/>
            <a:chExt cx="2352" cy="1008"/>
          </a:xfrm>
        </p:grpSpPr>
        <p:sp>
          <p:nvSpPr>
            <p:cNvPr id="62474" name="Line 57"/>
            <p:cNvSpPr>
              <a:spLocks noChangeShapeType="1"/>
            </p:cNvSpPr>
            <p:nvPr/>
          </p:nvSpPr>
          <p:spPr bwMode="auto">
            <a:xfrm>
              <a:off x="3360" y="3792"/>
              <a:ext cx="1488" cy="0"/>
            </a:xfrm>
            <a:prstGeom prst="line">
              <a:avLst/>
            </a:prstGeom>
            <a:noFill/>
            <a:ln w="9525">
              <a:solidFill>
                <a:schemeClr val="tx1"/>
              </a:solidFill>
              <a:round/>
              <a:headEnd/>
              <a:tailEnd/>
            </a:ln>
          </p:spPr>
          <p:txBody>
            <a:bodyPr wrap="none" anchor="ctr"/>
            <a:lstStyle/>
            <a:p>
              <a:endParaRPr lang="en-US"/>
            </a:p>
          </p:txBody>
        </p:sp>
        <p:sp>
          <p:nvSpPr>
            <p:cNvPr id="62475" name="Oval 54"/>
            <p:cNvSpPr>
              <a:spLocks noChangeArrowheads="1"/>
            </p:cNvSpPr>
            <p:nvPr/>
          </p:nvSpPr>
          <p:spPr bwMode="auto">
            <a:xfrm>
              <a:off x="2976" y="3216"/>
              <a:ext cx="240" cy="38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2476" name="Line 55"/>
            <p:cNvSpPr>
              <a:spLocks noChangeShapeType="1"/>
            </p:cNvSpPr>
            <p:nvPr/>
          </p:nvSpPr>
          <p:spPr bwMode="auto">
            <a:xfrm>
              <a:off x="3360" y="2928"/>
              <a:ext cx="0" cy="1008"/>
            </a:xfrm>
            <a:prstGeom prst="line">
              <a:avLst/>
            </a:prstGeom>
            <a:noFill/>
            <a:ln w="9525">
              <a:solidFill>
                <a:schemeClr val="tx1"/>
              </a:solidFill>
              <a:round/>
              <a:headEnd/>
              <a:tailEnd/>
            </a:ln>
          </p:spPr>
          <p:txBody>
            <a:bodyPr wrap="none" anchor="ctr"/>
            <a:lstStyle/>
            <a:p>
              <a:endParaRPr lang="en-US"/>
            </a:p>
          </p:txBody>
        </p:sp>
        <p:sp>
          <p:nvSpPr>
            <p:cNvPr id="62477" name="Line 56"/>
            <p:cNvSpPr>
              <a:spLocks noChangeShapeType="1"/>
            </p:cNvSpPr>
            <p:nvPr/>
          </p:nvSpPr>
          <p:spPr bwMode="auto">
            <a:xfrm>
              <a:off x="3360" y="3072"/>
              <a:ext cx="1488" cy="0"/>
            </a:xfrm>
            <a:prstGeom prst="line">
              <a:avLst/>
            </a:prstGeom>
            <a:noFill/>
            <a:ln w="9525">
              <a:solidFill>
                <a:schemeClr val="tx1"/>
              </a:solidFill>
              <a:round/>
              <a:headEnd/>
              <a:tailEnd/>
            </a:ln>
          </p:spPr>
          <p:txBody>
            <a:bodyPr wrap="none" anchor="ctr"/>
            <a:lstStyle/>
            <a:p>
              <a:endParaRPr lang="en-US"/>
            </a:p>
          </p:txBody>
        </p:sp>
        <p:sp>
          <p:nvSpPr>
            <p:cNvPr id="62478" name="Rectangle 58"/>
            <p:cNvSpPr>
              <a:spLocks noChangeArrowheads="1"/>
            </p:cNvSpPr>
            <p:nvPr/>
          </p:nvSpPr>
          <p:spPr bwMode="auto">
            <a:xfrm>
              <a:off x="3504" y="302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479" name="Rectangle 59"/>
            <p:cNvSpPr>
              <a:spLocks noChangeArrowheads="1"/>
            </p:cNvSpPr>
            <p:nvPr/>
          </p:nvSpPr>
          <p:spPr bwMode="auto">
            <a:xfrm>
              <a:off x="4608" y="302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480" name="Rectangle 60"/>
            <p:cNvSpPr>
              <a:spLocks noChangeArrowheads="1"/>
            </p:cNvSpPr>
            <p:nvPr/>
          </p:nvSpPr>
          <p:spPr bwMode="auto">
            <a:xfrm>
              <a:off x="4560" y="374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481" name="Line 61"/>
            <p:cNvSpPr>
              <a:spLocks noChangeShapeType="1"/>
            </p:cNvSpPr>
            <p:nvPr/>
          </p:nvSpPr>
          <p:spPr bwMode="auto">
            <a:xfrm>
              <a:off x="3504" y="3216"/>
              <a:ext cx="240" cy="0"/>
            </a:xfrm>
            <a:prstGeom prst="line">
              <a:avLst/>
            </a:prstGeom>
            <a:noFill/>
            <a:ln w="9525">
              <a:solidFill>
                <a:schemeClr val="tx1"/>
              </a:solidFill>
              <a:round/>
              <a:headEnd/>
              <a:tailEnd type="triangle" w="med" len="med"/>
            </a:ln>
          </p:spPr>
          <p:txBody>
            <a:bodyPr wrap="none" anchor="ctr"/>
            <a:lstStyle/>
            <a:p>
              <a:endParaRPr lang="en-US"/>
            </a:p>
          </p:txBody>
        </p:sp>
        <p:sp>
          <p:nvSpPr>
            <p:cNvPr id="62482" name="Line 62"/>
            <p:cNvSpPr>
              <a:spLocks noChangeShapeType="1"/>
            </p:cNvSpPr>
            <p:nvPr/>
          </p:nvSpPr>
          <p:spPr bwMode="auto">
            <a:xfrm flipH="1">
              <a:off x="4464" y="3648"/>
              <a:ext cx="192" cy="0"/>
            </a:xfrm>
            <a:prstGeom prst="line">
              <a:avLst/>
            </a:prstGeom>
            <a:noFill/>
            <a:ln w="9525">
              <a:solidFill>
                <a:schemeClr val="tx1"/>
              </a:solidFill>
              <a:round/>
              <a:headEnd/>
              <a:tailEnd type="triangle" w="med" len="med"/>
            </a:ln>
          </p:spPr>
          <p:txBody>
            <a:bodyPr wrap="none" anchor="ctr"/>
            <a:lstStyle/>
            <a:p>
              <a:endParaRPr lang="en-US"/>
            </a:p>
          </p:txBody>
        </p:sp>
        <p:sp>
          <p:nvSpPr>
            <p:cNvPr id="62483" name="Line 63"/>
            <p:cNvSpPr>
              <a:spLocks noChangeShapeType="1"/>
            </p:cNvSpPr>
            <p:nvPr/>
          </p:nvSpPr>
          <p:spPr bwMode="auto">
            <a:xfrm flipH="1">
              <a:off x="4512" y="3168"/>
              <a:ext cx="192" cy="0"/>
            </a:xfrm>
            <a:prstGeom prst="line">
              <a:avLst/>
            </a:prstGeom>
            <a:noFill/>
            <a:ln w="9525">
              <a:solidFill>
                <a:schemeClr val="tx1"/>
              </a:solidFill>
              <a:round/>
              <a:headEnd/>
              <a:tailEnd type="triangle" w="med" len="med"/>
            </a:ln>
          </p:spPr>
          <p:txBody>
            <a:bodyPr wrap="none" anchor="ctr"/>
            <a:lstStyle/>
            <a:p>
              <a:endParaRPr lang="en-US"/>
            </a:p>
          </p:txBody>
        </p:sp>
        <p:sp>
          <p:nvSpPr>
            <p:cNvPr id="62484" name="Rectangle 39"/>
            <p:cNvSpPr>
              <a:spLocks noChangeArrowheads="1"/>
            </p:cNvSpPr>
            <p:nvPr/>
          </p:nvSpPr>
          <p:spPr bwMode="auto">
            <a:xfrm>
              <a:off x="3504" y="3744"/>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2485" name="Line 64"/>
            <p:cNvSpPr>
              <a:spLocks noChangeShapeType="1"/>
            </p:cNvSpPr>
            <p:nvPr/>
          </p:nvSpPr>
          <p:spPr bwMode="auto">
            <a:xfrm>
              <a:off x="4848" y="2928"/>
              <a:ext cx="0" cy="1008"/>
            </a:xfrm>
            <a:prstGeom prst="line">
              <a:avLst/>
            </a:prstGeom>
            <a:noFill/>
            <a:ln w="9525">
              <a:solidFill>
                <a:schemeClr val="tx1"/>
              </a:solidFill>
              <a:round/>
              <a:headEnd/>
              <a:tailEnd/>
            </a:ln>
          </p:spPr>
          <p:txBody>
            <a:bodyPr wrap="none" anchor="ctr"/>
            <a:lstStyle/>
            <a:p>
              <a:endParaRPr lang="en-US"/>
            </a:p>
          </p:txBody>
        </p:sp>
        <p:sp>
          <p:nvSpPr>
            <p:cNvPr id="62486" name="Line 65"/>
            <p:cNvSpPr>
              <a:spLocks noChangeShapeType="1"/>
            </p:cNvSpPr>
            <p:nvPr/>
          </p:nvSpPr>
          <p:spPr bwMode="auto">
            <a:xfrm>
              <a:off x="3216" y="3408"/>
              <a:ext cx="144" cy="0"/>
            </a:xfrm>
            <a:prstGeom prst="line">
              <a:avLst/>
            </a:prstGeom>
            <a:noFill/>
            <a:ln w="9525">
              <a:solidFill>
                <a:schemeClr val="tx1"/>
              </a:solidFill>
              <a:round/>
              <a:headEnd/>
              <a:tailEnd/>
            </a:ln>
          </p:spPr>
          <p:txBody>
            <a:bodyPr wrap="none" anchor="ctr"/>
            <a:lstStyle/>
            <a:p>
              <a:endParaRPr lang="en-US"/>
            </a:p>
          </p:txBody>
        </p:sp>
        <p:sp>
          <p:nvSpPr>
            <p:cNvPr id="62487" name="Line 66"/>
            <p:cNvSpPr>
              <a:spLocks noChangeShapeType="1"/>
            </p:cNvSpPr>
            <p:nvPr/>
          </p:nvSpPr>
          <p:spPr bwMode="auto">
            <a:xfrm>
              <a:off x="3504" y="3648"/>
              <a:ext cx="240" cy="0"/>
            </a:xfrm>
            <a:prstGeom prst="line">
              <a:avLst/>
            </a:prstGeom>
            <a:noFill/>
            <a:ln w="9525">
              <a:solidFill>
                <a:schemeClr val="tx1"/>
              </a:solidFill>
              <a:round/>
              <a:headEnd/>
              <a:tailEnd type="triangle" w="med" len="med"/>
            </a:ln>
          </p:spPr>
          <p:txBody>
            <a:bodyPr wrap="none" anchor="ctr"/>
            <a:lstStyle/>
            <a:p>
              <a:endParaRPr lang="en-US"/>
            </a:p>
          </p:txBody>
        </p:sp>
        <p:sp>
          <p:nvSpPr>
            <p:cNvPr id="62488" name="Line 67"/>
            <p:cNvSpPr>
              <a:spLocks noChangeShapeType="1"/>
            </p:cNvSpPr>
            <p:nvPr/>
          </p:nvSpPr>
          <p:spPr bwMode="auto">
            <a:xfrm>
              <a:off x="4848" y="3408"/>
              <a:ext cx="480" cy="0"/>
            </a:xfrm>
            <a:prstGeom prst="line">
              <a:avLst/>
            </a:prstGeom>
            <a:noFill/>
            <a:ln w="9525">
              <a:solidFill>
                <a:schemeClr val="tx1"/>
              </a:solidFill>
              <a:round/>
              <a:headEnd/>
              <a:tailEnd/>
            </a:ln>
          </p:spPr>
          <p:txBody>
            <a:bodyPr wrap="none" anchor="ctr"/>
            <a:lstStyle/>
            <a:p>
              <a:endParaRPr lang="en-US"/>
            </a:p>
          </p:txBody>
        </p:sp>
        <p:sp>
          <p:nvSpPr>
            <p:cNvPr id="62489" name="Rectangle 68"/>
            <p:cNvSpPr>
              <a:spLocks noChangeArrowheads="1"/>
            </p:cNvSpPr>
            <p:nvPr/>
          </p:nvSpPr>
          <p:spPr bwMode="auto">
            <a:xfrm>
              <a:off x="5040" y="3360"/>
              <a:ext cx="96" cy="96"/>
            </a:xfrm>
            <a:prstGeom prst="rect">
              <a:avLst/>
            </a:prstGeom>
            <a:solidFill>
              <a:schemeClr val="accent1"/>
            </a:solidFill>
            <a:ln w="9525">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3492"/>
                                        </p:tgtEl>
                                        <p:attrNameLst>
                                          <p:attrName>style.visibility</p:attrName>
                                        </p:attrNameLst>
                                      </p:cBhvr>
                                      <p:to>
                                        <p:strVal val="visible"/>
                                      </p:to>
                                    </p:set>
                                    <p:anim calcmode="lin" valueType="num">
                                      <p:cBhvr additive="base">
                                        <p:cTn id="7" dur="500" fill="hold"/>
                                        <p:tgtEl>
                                          <p:spTgt spid="63492"/>
                                        </p:tgtEl>
                                        <p:attrNameLst>
                                          <p:attrName>ppt_x</p:attrName>
                                        </p:attrNameLst>
                                      </p:cBhvr>
                                      <p:tavLst>
                                        <p:tav tm="0">
                                          <p:val>
                                            <p:strVal val="0-#ppt_w/2"/>
                                          </p:val>
                                        </p:tav>
                                        <p:tav tm="100000">
                                          <p:val>
                                            <p:strVal val="#ppt_x"/>
                                          </p:val>
                                        </p:tav>
                                      </p:tavLst>
                                    </p:anim>
                                    <p:anim calcmode="lin" valueType="num">
                                      <p:cBhvr additive="base">
                                        <p:cTn id="8" dur="500" fill="hold"/>
                                        <p:tgtEl>
                                          <p:spTgt spid="634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762000" y="13335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66563"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3492" name="Text Box 5"/>
          <p:cNvSpPr txBox="1">
            <a:spLocks noChangeArrowheads="1"/>
          </p:cNvSpPr>
          <p:nvPr/>
        </p:nvSpPr>
        <p:spPr bwMode="auto">
          <a:xfrm>
            <a:off x="228600" y="1905000"/>
            <a:ext cx="8529638" cy="1917700"/>
          </a:xfrm>
          <a:prstGeom prst="rect">
            <a:avLst/>
          </a:prstGeom>
          <a:noFill/>
          <a:ln w="9525">
            <a:noFill/>
            <a:miter lim="800000"/>
            <a:headEnd/>
            <a:tailEnd/>
          </a:ln>
        </p:spPr>
        <p:txBody>
          <a:bodyPr wrap="none">
            <a:spAutoFit/>
          </a:bodyPr>
          <a:lstStyle/>
          <a:p>
            <a:r>
              <a:rPr lang="es-ES_tradnl"/>
              <a:t>Ventajas:</a:t>
            </a:r>
          </a:p>
          <a:p>
            <a:pPr>
              <a:buFontTx/>
              <a:buChar char="•"/>
            </a:pPr>
            <a:r>
              <a:rPr lang="es-ES_tradnl" b="1">
                <a:solidFill>
                  <a:srgbClr val="009900"/>
                </a:solidFill>
              </a:rPr>
              <a:t> Es aplicable a redes longitudinales con alimentación en </a:t>
            </a:r>
          </a:p>
          <a:p>
            <a:r>
              <a:rPr lang="es-ES_tradnl" b="1">
                <a:solidFill>
                  <a:srgbClr val="009900"/>
                </a:solidFill>
              </a:rPr>
              <a:t>  varios puntos, redes anilladas y líneas paralelas</a:t>
            </a:r>
          </a:p>
          <a:p>
            <a:endParaRPr lang="es-ES_tradnl"/>
          </a:p>
          <a:p>
            <a:pPr>
              <a:buFontTx/>
              <a:buChar char="•"/>
            </a:pPr>
            <a:r>
              <a:rPr lang="es-ES_tradnl" b="1">
                <a:solidFill>
                  <a:srgbClr val="009900"/>
                </a:solidFill>
              </a:rPr>
              <a:t>El 67N tiene alta sensibilidad</a:t>
            </a:r>
            <a:endParaRPr lang="es-ES_tradnl"/>
          </a:p>
        </p:txBody>
      </p:sp>
      <p:sp>
        <p:nvSpPr>
          <p:cNvPr id="63493" name="Text Box 6"/>
          <p:cNvSpPr txBox="1">
            <a:spLocks noChangeArrowheads="1"/>
          </p:cNvSpPr>
          <p:nvPr/>
        </p:nvSpPr>
        <p:spPr bwMode="auto">
          <a:xfrm>
            <a:off x="304800" y="4191000"/>
            <a:ext cx="1947863" cy="457200"/>
          </a:xfrm>
          <a:prstGeom prst="rect">
            <a:avLst/>
          </a:prstGeom>
          <a:noFill/>
          <a:ln w="9525">
            <a:noFill/>
            <a:miter lim="800000"/>
            <a:headEnd/>
            <a:tailEnd/>
          </a:ln>
        </p:spPr>
        <p:txBody>
          <a:bodyPr wrap="none">
            <a:spAutoFit/>
          </a:bodyPr>
          <a:lstStyle/>
          <a:p>
            <a:r>
              <a:rPr lang="es-ES_tradnl"/>
              <a:t>Desventajas:</a:t>
            </a:r>
          </a:p>
        </p:txBody>
      </p:sp>
      <p:sp>
        <p:nvSpPr>
          <p:cNvPr id="63494" name="Text Box 8"/>
          <p:cNvSpPr txBox="1">
            <a:spLocks noChangeArrowheads="1"/>
          </p:cNvSpPr>
          <p:nvPr/>
        </p:nvSpPr>
        <p:spPr bwMode="auto">
          <a:xfrm>
            <a:off x="228600" y="4953000"/>
            <a:ext cx="8345488"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La protección de fase tiene limitaciones de sensibilidad</a:t>
            </a:r>
          </a:p>
        </p:txBody>
      </p:sp>
      <p:sp>
        <p:nvSpPr>
          <p:cNvPr id="63495" name="Text Box 9"/>
          <p:cNvSpPr txBox="1">
            <a:spLocks noChangeArrowheads="1"/>
          </p:cNvSpPr>
          <p:nvPr/>
        </p:nvSpPr>
        <p:spPr bwMode="auto">
          <a:xfrm>
            <a:off x="228600" y="5638800"/>
            <a:ext cx="8134350"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Requiere cambios frecuentes de parámetros de ajuste</a:t>
            </a:r>
          </a:p>
        </p:txBody>
      </p:sp>
      <p:sp>
        <p:nvSpPr>
          <p:cNvPr id="63496" name="Text Box 10"/>
          <p:cNvSpPr txBox="1">
            <a:spLocks noChangeArrowheads="1"/>
          </p:cNvSpPr>
          <p:nvPr/>
        </p:nvSpPr>
        <p:spPr bwMode="auto">
          <a:xfrm>
            <a:off x="228600" y="1028700"/>
            <a:ext cx="7415213" cy="457200"/>
          </a:xfrm>
          <a:prstGeom prst="rect">
            <a:avLst/>
          </a:prstGeom>
          <a:noFill/>
          <a:ln w="9525">
            <a:noFill/>
            <a:miter lim="800000"/>
            <a:headEnd/>
            <a:tailEnd/>
          </a:ln>
        </p:spPr>
        <p:txBody>
          <a:bodyPr wrap="none">
            <a:spAutoFit/>
          </a:bodyPr>
          <a:lstStyle/>
          <a:p>
            <a:r>
              <a:rPr lang="es-ES_tradnl" b="1"/>
              <a:t>PRINCIPIO DIRECCIONAL DE SOBRECORRIENTE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563"/>
                                        </p:tgtEl>
                                        <p:attrNameLst>
                                          <p:attrName>style.visibility</p:attrName>
                                        </p:attrNameLst>
                                      </p:cBhvr>
                                      <p:to>
                                        <p:strVal val="visible"/>
                                      </p:to>
                                    </p:set>
                                    <p:anim calcmode="lin" valueType="num">
                                      <p:cBhvr additive="base">
                                        <p:cTn id="7" dur="500" fill="hold"/>
                                        <p:tgtEl>
                                          <p:spTgt spid="66563"/>
                                        </p:tgtEl>
                                        <p:attrNameLst>
                                          <p:attrName>ppt_x</p:attrName>
                                        </p:attrNameLst>
                                      </p:cBhvr>
                                      <p:tavLst>
                                        <p:tav tm="0">
                                          <p:val>
                                            <p:strVal val="0-#ppt_w/2"/>
                                          </p:val>
                                        </p:tav>
                                        <p:tav tm="100000">
                                          <p:val>
                                            <p:strVal val="#ppt_x"/>
                                          </p:val>
                                        </p:tav>
                                      </p:tavLst>
                                    </p:anim>
                                    <p:anim calcmode="lin" valueType="num">
                                      <p:cBhvr additive="base">
                                        <p:cTn id="8" dur="500" fill="hold"/>
                                        <p:tgtEl>
                                          <p:spTgt spid="665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762000" y="13335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4"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LINEAS DE TRANSMISION </a:t>
            </a:r>
            <a:endParaRPr lang="es-ES" sz="2000" dirty="0">
              <a:latin typeface="Times New Roman" pitchFamily="18" charset="0"/>
            </a:endParaRPr>
          </a:p>
        </p:txBody>
      </p:sp>
      <p:sp>
        <p:nvSpPr>
          <p:cNvPr id="6" name="5 CuadroTexto"/>
          <p:cNvSpPr txBox="1"/>
          <p:nvPr/>
        </p:nvSpPr>
        <p:spPr>
          <a:xfrm>
            <a:off x="0" y="1071546"/>
            <a:ext cx="3848041" cy="369332"/>
          </a:xfrm>
          <a:prstGeom prst="rect">
            <a:avLst/>
          </a:prstGeom>
          <a:noFill/>
        </p:spPr>
        <p:txBody>
          <a:bodyPr wrap="none" rtlCol="0">
            <a:spAutoFit/>
          </a:bodyPr>
          <a:lstStyle/>
          <a:p>
            <a:r>
              <a:rPr lang="en-US" sz="1800" dirty="0" smtClean="0">
                <a:solidFill>
                  <a:srgbClr val="FFC000"/>
                </a:solidFill>
              </a:rPr>
              <a:t>RELEVADORES DIRECCIONALES</a:t>
            </a:r>
            <a:endParaRPr lang="en-US" sz="1800" dirty="0">
              <a:solidFill>
                <a:srgbClr val="FFC000"/>
              </a:solidFill>
            </a:endParaRPr>
          </a:p>
        </p:txBody>
      </p:sp>
      <p:sp>
        <p:nvSpPr>
          <p:cNvPr id="7" name="6 CuadroTexto"/>
          <p:cNvSpPr txBox="1"/>
          <p:nvPr/>
        </p:nvSpPr>
        <p:spPr>
          <a:xfrm>
            <a:off x="357158" y="1500174"/>
            <a:ext cx="5968301" cy="369332"/>
          </a:xfrm>
          <a:prstGeom prst="rect">
            <a:avLst/>
          </a:prstGeom>
          <a:noFill/>
        </p:spPr>
        <p:txBody>
          <a:bodyPr wrap="none" rtlCol="0">
            <a:spAutoFit/>
          </a:bodyPr>
          <a:lstStyle/>
          <a:p>
            <a:r>
              <a:rPr lang="en-US" sz="1800" dirty="0" smtClean="0"/>
              <a:t>Se </a:t>
            </a:r>
            <a:r>
              <a:rPr lang="en-US" sz="1800" dirty="0" err="1" smtClean="0"/>
              <a:t>basan</a:t>
            </a:r>
            <a:r>
              <a:rPr lang="en-US" sz="1800" dirty="0" smtClean="0"/>
              <a:t> en la </a:t>
            </a:r>
            <a:r>
              <a:rPr lang="en-US" sz="1800" dirty="0" err="1" smtClean="0"/>
              <a:t>interacción</a:t>
            </a:r>
            <a:r>
              <a:rPr lang="en-US" sz="1800" dirty="0" smtClean="0"/>
              <a:t> de dos </a:t>
            </a:r>
            <a:r>
              <a:rPr lang="en-US" sz="1800" dirty="0" err="1" smtClean="0"/>
              <a:t>cantidades</a:t>
            </a:r>
            <a:r>
              <a:rPr lang="en-US" sz="1800" dirty="0" smtClean="0"/>
              <a:t> </a:t>
            </a:r>
            <a:r>
              <a:rPr lang="en-US" sz="1800" dirty="0" err="1" smtClean="0"/>
              <a:t>actuantes</a:t>
            </a:r>
            <a:r>
              <a:rPr lang="en-US" sz="1800" dirty="0" smtClean="0"/>
              <a:t>:</a:t>
            </a:r>
            <a:endParaRPr lang="en-US" sz="1800" dirty="0"/>
          </a:p>
        </p:txBody>
      </p:sp>
      <p:sp>
        <p:nvSpPr>
          <p:cNvPr id="10" name="9 CuadroTexto"/>
          <p:cNvSpPr txBox="1"/>
          <p:nvPr/>
        </p:nvSpPr>
        <p:spPr>
          <a:xfrm>
            <a:off x="0" y="2000240"/>
            <a:ext cx="9144000" cy="646331"/>
          </a:xfrm>
          <a:prstGeom prst="rect">
            <a:avLst/>
          </a:prstGeom>
          <a:noFill/>
        </p:spPr>
        <p:txBody>
          <a:bodyPr wrap="square" rtlCol="0">
            <a:spAutoFit/>
          </a:bodyPr>
          <a:lstStyle/>
          <a:p>
            <a:r>
              <a:rPr lang="en-US" sz="1800" dirty="0" err="1" smtClean="0">
                <a:solidFill>
                  <a:srgbClr val="FFC000"/>
                </a:solidFill>
              </a:rPr>
              <a:t>Corriente</a:t>
            </a:r>
            <a:r>
              <a:rPr lang="en-US" sz="1800" dirty="0" smtClean="0">
                <a:solidFill>
                  <a:srgbClr val="FFC000"/>
                </a:solidFill>
              </a:rPr>
              <a:t> </a:t>
            </a:r>
            <a:r>
              <a:rPr lang="en-US" sz="1800" dirty="0" err="1" smtClean="0">
                <a:solidFill>
                  <a:srgbClr val="FFC000"/>
                </a:solidFill>
              </a:rPr>
              <a:t>polarizante</a:t>
            </a:r>
            <a:r>
              <a:rPr lang="en-US" sz="1800" dirty="0" smtClean="0">
                <a:solidFill>
                  <a:srgbClr val="FFC000"/>
                </a:solidFill>
              </a:rPr>
              <a:t> y </a:t>
            </a:r>
            <a:r>
              <a:rPr lang="en-US" sz="1800" dirty="0" err="1" smtClean="0">
                <a:solidFill>
                  <a:srgbClr val="FFC000"/>
                </a:solidFill>
              </a:rPr>
              <a:t>corriente</a:t>
            </a:r>
            <a:r>
              <a:rPr lang="en-US" sz="1800" dirty="0" smtClean="0">
                <a:solidFill>
                  <a:srgbClr val="FFC000"/>
                </a:solidFill>
              </a:rPr>
              <a:t> </a:t>
            </a:r>
            <a:r>
              <a:rPr lang="en-US" sz="1800" dirty="0" err="1" smtClean="0">
                <a:solidFill>
                  <a:srgbClr val="FFC000"/>
                </a:solidFill>
              </a:rPr>
              <a:t>actuante</a:t>
            </a:r>
            <a:r>
              <a:rPr lang="en-US" sz="1800" dirty="0" smtClean="0"/>
              <a:t>.- Este </a:t>
            </a:r>
            <a:r>
              <a:rPr lang="en-US" sz="1800" dirty="0" err="1" smtClean="0"/>
              <a:t>acciona</a:t>
            </a:r>
            <a:r>
              <a:rPr lang="en-US" sz="1800" dirty="0" smtClean="0"/>
              <a:t> con dos </a:t>
            </a:r>
            <a:r>
              <a:rPr lang="en-US" sz="1800" dirty="0" err="1" smtClean="0"/>
              <a:t>fuentes</a:t>
            </a:r>
            <a:r>
              <a:rPr lang="en-US" sz="1800" dirty="0" smtClean="0"/>
              <a:t> de </a:t>
            </a:r>
            <a:r>
              <a:rPr lang="en-US" sz="1800" dirty="0" err="1" smtClean="0"/>
              <a:t>corriente</a:t>
            </a:r>
            <a:r>
              <a:rPr lang="en-US" sz="1800" dirty="0" smtClean="0"/>
              <a:t> </a:t>
            </a:r>
            <a:r>
              <a:rPr lang="en-US" sz="1800" dirty="0" err="1" smtClean="0"/>
              <a:t>tomadaas</a:t>
            </a:r>
            <a:r>
              <a:rPr lang="en-US" sz="1800" dirty="0" smtClean="0"/>
              <a:t> de dos TC </a:t>
            </a:r>
            <a:r>
              <a:rPr lang="en-US" sz="1800" dirty="0" err="1" smtClean="0"/>
              <a:t>diferentes</a:t>
            </a:r>
            <a:r>
              <a:rPr lang="en-US" sz="1800" dirty="0" smtClean="0"/>
              <a:t>.</a:t>
            </a:r>
            <a:endParaRPr lang="en-US" sz="1800" dirty="0"/>
          </a:p>
        </p:txBody>
      </p:sp>
      <p:sp>
        <p:nvSpPr>
          <p:cNvPr id="11" name="10 CuadroTexto"/>
          <p:cNvSpPr txBox="1"/>
          <p:nvPr/>
        </p:nvSpPr>
        <p:spPr>
          <a:xfrm>
            <a:off x="0" y="2786058"/>
            <a:ext cx="9144000" cy="923330"/>
          </a:xfrm>
          <a:prstGeom prst="rect">
            <a:avLst/>
          </a:prstGeom>
          <a:noFill/>
        </p:spPr>
        <p:txBody>
          <a:bodyPr wrap="square" rtlCol="0">
            <a:spAutoFit/>
          </a:bodyPr>
          <a:lstStyle/>
          <a:p>
            <a:r>
              <a:rPr lang="en-US" sz="1800" dirty="0" err="1" smtClean="0">
                <a:solidFill>
                  <a:srgbClr val="FFC000"/>
                </a:solidFill>
              </a:rPr>
              <a:t>Voltaje</a:t>
            </a:r>
            <a:r>
              <a:rPr lang="en-US" sz="1800" dirty="0" smtClean="0">
                <a:solidFill>
                  <a:srgbClr val="FFC000"/>
                </a:solidFill>
              </a:rPr>
              <a:t> </a:t>
            </a:r>
            <a:r>
              <a:rPr lang="en-US" sz="1800" dirty="0" err="1" smtClean="0">
                <a:solidFill>
                  <a:srgbClr val="FFC000"/>
                </a:solidFill>
              </a:rPr>
              <a:t>polarizante</a:t>
            </a:r>
            <a:r>
              <a:rPr lang="en-US" sz="1800" dirty="0" smtClean="0">
                <a:solidFill>
                  <a:srgbClr val="FFC000"/>
                </a:solidFill>
              </a:rPr>
              <a:t> y </a:t>
            </a:r>
            <a:r>
              <a:rPr lang="en-US" sz="1800" dirty="0" err="1" smtClean="0">
                <a:solidFill>
                  <a:srgbClr val="FFC000"/>
                </a:solidFill>
              </a:rPr>
              <a:t>corriente</a:t>
            </a:r>
            <a:r>
              <a:rPr lang="en-US" sz="1800" dirty="0" smtClean="0">
                <a:solidFill>
                  <a:srgbClr val="FFC000"/>
                </a:solidFill>
              </a:rPr>
              <a:t> </a:t>
            </a:r>
            <a:r>
              <a:rPr lang="en-US" sz="1800" dirty="0" err="1" smtClean="0">
                <a:solidFill>
                  <a:srgbClr val="FFC000"/>
                </a:solidFill>
              </a:rPr>
              <a:t>actuante</a:t>
            </a:r>
            <a:r>
              <a:rPr lang="en-US" sz="1800" dirty="0" smtClean="0"/>
              <a:t>.- </a:t>
            </a:r>
            <a:r>
              <a:rPr lang="en-US" sz="1800" dirty="0" smtClean="0">
                <a:solidFill>
                  <a:schemeClr val="tx2"/>
                </a:solidFill>
              </a:rPr>
              <a:t>Es la forma </a:t>
            </a:r>
            <a:r>
              <a:rPr lang="en-US" sz="1800" dirty="0" err="1" smtClean="0">
                <a:solidFill>
                  <a:schemeClr val="tx2"/>
                </a:solidFill>
              </a:rPr>
              <a:t>mas</a:t>
            </a:r>
            <a:r>
              <a:rPr lang="en-US" sz="1800" dirty="0" smtClean="0">
                <a:solidFill>
                  <a:schemeClr val="tx2"/>
                </a:solidFill>
              </a:rPr>
              <a:t> </a:t>
            </a:r>
            <a:r>
              <a:rPr lang="en-US" sz="1800" dirty="0" err="1" smtClean="0">
                <a:solidFill>
                  <a:schemeClr val="tx2"/>
                </a:solidFill>
              </a:rPr>
              <a:t>comun</a:t>
            </a:r>
            <a:r>
              <a:rPr lang="en-US" sz="1800" dirty="0" smtClean="0">
                <a:solidFill>
                  <a:schemeClr val="tx2"/>
                </a:solidFill>
              </a:rPr>
              <a:t> de </a:t>
            </a:r>
            <a:r>
              <a:rPr lang="en-US" sz="1800" dirty="0" err="1" smtClean="0">
                <a:solidFill>
                  <a:schemeClr val="tx2"/>
                </a:solidFill>
              </a:rPr>
              <a:t>polarizar</a:t>
            </a:r>
            <a:r>
              <a:rPr lang="en-US" sz="1800" dirty="0" smtClean="0">
                <a:solidFill>
                  <a:schemeClr val="tx2"/>
                </a:solidFill>
              </a:rPr>
              <a:t> y el </a:t>
            </a:r>
            <a:r>
              <a:rPr lang="en-US" sz="1800" dirty="0" err="1" smtClean="0">
                <a:solidFill>
                  <a:schemeClr val="tx2"/>
                </a:solidFill>
              </a:rPr>
              <a:t>voltaje</a:t>
            </a:r>
            <a:r>
              <a:rPr lang="en-US" sz="1800" dirty="0" smtClean="0">
                <a:solidFill>
                  <a:schemeClr val="tx2"/>
                </a:solidFill>
              </a:rPr>
              <a:t> se </a:t>
            </a:r>
            <a:r>
              <a:rPr lang="en-US" sz="1800" dirty="0" err="1" smtClean="0">
                <a:solidFill>
                  <a:schemeClr val="tx2"/>
                </a:solidFill>
              </a:rPr>
              <a:t>toma</a:t>
            </a:r>
            <a:r>
              <a:rPr lang="en-US" sz="1800" dirty="0" smtClean="0">
                <a:solidFill>
                  <a:schemeClr val="tx2"/>
                </a:solidFill>
              </a:rPr>
              <a:t> de </a:t>
            </a:r>
            <a:r>
              <a:rPr lang="en-US" sz="1800" dirty="0" err="1" smtClean="0">
                <a:solidFill>
                  <a:schemeClr val="tx2"/>
                </a:solidFill>
              </a:rPr>
              <a:t>voltaje</a:t>
            </a:r>
            <a:r>
              <a:rPr lang="en-US" sz="1800" dirty="0" smtClean="0">
                <a:solidFill>
                  <a:schemeClr val="tx2"/>
                </a:solidFill>
              </a:rPr>
              <a:t> entre fases y la </a:t>
            </a:r>
            <a:r>
              <a:rPr lang="en-US" sz="1800" dirty="0" err="1" smtClean="0">
                <a:solidFill>
                  <a:schemeClr val="tx2"/>
                </a:solidFill>
              </a:rPr>
              <a:t>corriente</a:t>
            </a:r>
            <a:r>
              <a:rPr lang="en-US" sz="1800" dirty="0" smtClean="0">
                <a:solidFill>
                  <a:schemeClr val="tx2"/>
                </a:solidFill>
              </a:rPr>
              <a:t> del TC de </a:t>
            </a:r>
            <a:r>
              <a:rPr lang="en-US" sz="1800" dirty="0" err="1" smtClean="0">
                <a:solidFill>
                  <a:schemeClr val="tx2"/>
                </a:solidFill>
              </a:rPr>
              <a:t>linea</a:t>
            </a:r>
            <a:r>
              <a:rPr lang="en-US" sz="1800" dirty="0" smtClean="0">
                <a:solidFill>
                  <a:schemeClr val="tx2"/>
                </a:solidFill>
              </a:rPr>
              <a:t>. En </a:t>
            </a:r>
            <a:r>
              <a:rPr lang="en-US" sz="1800" dirty="0" err="1" smtClean="0">
                <a:solidFill>
                  <a:schemeClr val="tx2"/>
                </a:solidFill>
              </a:rPr>
              <a:t>caso</a:t>
            </a:r>
            <a:r>
              <a:rPr lang="en-US" sz="1800" dirty="0" smtClean="0">
                <a:solidFill>
                  <a:schemeClr val="tx2"/>
                </a:solidFill>
              </a:rPr>
              <a:t> de 67N el </a:t>
            </a:r>
            <a:r>
              <a:rPr lang="en-US" sz="1800" dirty="0" err="1" smtClean="0">
                <a:solidFill>
                  <a:schemeClr val="tx2"/>
                </a:solidFill>
              </a:rPr>
              <a:t>voltaje</a:t>
            </a:r>
            <a:r>
              <a:rPr lang="en-US" sz="1800" dirty="0" smtClean="0">
                <a:solidFill>
                  <a:schemeClr val="tx2"/>
                </a:solidFill>
              </a:rPr>
              <a:t> </a:t>
            </a:r>
            <a:r>
              <a:rPr lang="en-US" sz="1800" dirty="0" err="1" smtClean="0">
                <a:solidFill>
                  <a:schemeClr val="tx2"/>
                </a:solidFill>
              </a:rPr>
              <a:t>polariznte</a:t>
            </a:r>
            <a:r>
              <a:rPr lang="en-US" sz="1800" dirty="0" smtClean="0">
                <a:solidFill>
                  <a:schemeClr val="tx2"/>
                </a:solidFill>
              </a:rPr>
              <a:t> </a:t>
            </a:r>
            <a:r>
              <a:rPr lang="en-US" sz="1800" dirty="0" err="1" smtClean="0">
                <a:solidFill>
                  <a:schemeClr val="tx2"/>
                </a:solidFill>
              </a:rPr>
              <a:t>es</a:t>
            </a:r>
            <a:r>
              <a:rPr lang="en-US" sz="1800" dirty="0" smtClean="0">
                <a:solidFill>
                  <a:schemeClr val="tx2"/>
                </a:solidFill>
              </a:rPr>
              <a:t> 3V</a:t>
            </a:r>
            <a:r>
              <a:rPr lang="en-US" sz="1200" dirty="0" smtClean="0">
                <a:solidFill>
                  <a:schemeClr val="tx2"/>
                </a:solidFill>
              </a:rPr>
              <a:t>0</a:t>
            </a:r>
            <a:r>
              <a:rPr lang="en-US" sz="1800" dirty="0" smtClean="0">
                <a:solidFill>
                  <a:schemeClr val="tx2"/>
                </a:solidFill>
              </a:rPr>
              <a:t>, y la </a:t>
            </a:r>
            <a:r>
              <a:rPr lang="en-US" sz="1800" dirty="0" err="1" smtClean="0">
                <a:solidFill>
                  <a:schemeClr val="tx2"/>
                </a:solidFill>
              </a:rPr>
              <a:t>corriente</a:t>
            </a:r>
            <a:r>
              <a:rPr lang="en-US" sz="1800" dirty="0" smtClean="0">
                <a:solidFill>
                  <a:schemeClr val="tx2"/>
                </a:solidFill>
              </a:rPr>
              <a:t> del </a:t>
            </a:r>
            <a:r>
              <a:rPr lang="en-US" sz="1800" dirty="0" err="1" smtClean="0">
                <a:solidFill>
                  <a:schemeClr val="tx2"/>
                </a:solidFill>
              </a:rPr>
              <a:t>neutro</a:t>
            </a:r>
            <a:r>
              <a:rPr lang="en-US" sz="1800" dirty="0" smtClean="0">
                <a:solidFill>
                  <a:schemeClr val="tx2"/>
                </a:solidFill>
              </a:rPr>
              <a:t> de los TCs.</a:t>
            </a:r>
            <a:endParaRPr lang="en-US" sz="1800" dirty="0"/>
          </a:p>
        </p:txBody>
      </p:sp>
      <p:sp>
        <p:nvSpPr>
          <p:cNvPr id="12" name="11 CuadroTexto"/>
          <p:cNvSpPr txBox="1"/>
          <p:nvPr/>
        </p:nvSpPr>
        <p:spPr>
          <a:xfrm>
            <a:off x="0" y="3929066"/>
            <a:ext cx="7481600" cy="1200329"/>
          </a:xfrm>
          <a:prstGeom prst="rect">
            <a:avLst/>
          </a:prstGeom>
          <a:noFill/>
        </p:spPr>
        <p:txBody>
          <a:bodyPr wrap="none" rtlCol="0">
            <a:spAutoFit/>
          </a:bodyPr>
          <a:lstStyle/>
          <a:p>
            <a:r>
              <a:rPr lang="en-US" sz="1800" dirty="0" smtClean="0">
                <a:solidFill>
                  <a:srgbClr val="FFFF00"/>
                </a:solidFill>
              </a:rPr>
              <a:t>Para </a:t>
            </a:r>
            <a:r>
              <a:rPr lang="en-US" sz="1800" dirty="0" err="1" smtClean="0">
                <a:solidFill>
                  <a:srgbClr val="FFFF00"/>
                </a:solidFill>
              </a:rPr>
              <a:t>que</a:t>
            </a:r>
            <a:r>
              <a:rPr lang="en-US" sz="1800" dirty="0" smtClean="0">
                <a:solidFill>
                  <a:srgbClr val="FFFF00"/>
                </a:solidFill>
              </a:rPr>
              <a:t> </a:t>
            </a:r>
            <a:r>
              <a:rPr lang="en-US" sz="1800" dirty="0" err="1" smtClean="0">
                <a:solidFill>
                  <a:srgbClr val="FFFF00"/>
                </a:solidFill>
              </a:rPr>
              <a:t>opere</a:t>
            </a:r>
            <a:r>
              <a:rPr lang="en-US" sz="1800" dirty="0" smtClean="0">
                <a:solidFill>
                  <a:srgbClr val="FFFF00"/>
                </a:solidFill>
              </a:rPr>
              <a:t> se </a:t>
            </a:r>
            <a:r>
              <a:rPr lang="en-US" sz="1800" dirty="0" err="1" smtClean="0">
                <a:solidFill>
                  <a:srgbClr val="FFFF00"/>
                </a:solidFill>
              </a:rPr>
              <a:t>deben</a:t>
            </a:r>
            <a:r>
              <a:rPr lang="en-US" sz="1800" dirty="0" smtClean="0">
                <a:solidFill>
                  <a:srgbClr val="FFFF00"/>
                </a:solidFill>
              </a:rPr>
              <a:t> </a:t>
            </a:r>
            <a:r>
              <a:rPr lang="en-US" sz="1800" dirty="0" err="1" smtClean="0">
                <a:solidFill>
                  <a:srgbClr val="FFFF00"/>
                </a:solidFill>
              </a:rPr>
              <a:t>cumplir</a:t>
            </a:r>
            <a:r>
              <a:rPr lang="en-US" sz="1800" dirty="0" smtClean="0">
                <a:solidFill>
                  <a:srgbClr val="FFFF00"/>
                </a:solidFill>
              </a:rPr>
              <a:t> dos </a:t>
            </a:r>
            <a:r>
              <a:rPr lang="en-US" sz="1800" dirty="0" err="1" smtClean="0">
                <a:solidFill>
                  <a:srgbClr val="FFFF00"/>
                </a:solidFill>
              </a:rPr>
              <a:t>condiciones</a:t>
            </a:r>
            <a:r>
              <a:rPr lang="en-US" sz="1800" dirty="0" smtClean="0">
                <a:solidFill>
                  <a:srgbClr val="FFFF00"/>
                </a:solidFill>
              </a:rPr>
              <a:t>:</a:t>
            </a:r>
          </a:p>
          <a:p>
            <a:endParaRPr lang="en-US" sz="1800" dirty="0" smtClean="0">
              <a:solidFill>
                <a:srgbClr val="FFFF00"/>
              </a:solidFill>
            </a:endParaRPr>
          </a:p>
          <a:p>
            <a:r>
              <a:rPr lang="en-US" sz="1800" dirty="0" smtClean="0">
                <a:solidFill>
                  <a:srgbClr val="FFFF00"/>
                </a:solidFill>
              </a:rPr>
              <a:t>I.- </a:t>
            </a:r>
            <a:r>
              <a:rPr lang="en-US" sz="1800" dirty="0" err="1" smtClean="0">
                <a:solidFill>
                  <a:srgbClr val="FFFF00"/>
                </a:solidFill>
              </a:rPr>
              <a:t>Superar</a:t>
            </a:r>
            <a:r>
              <a:rPr lang="en-US" sz="1800" dirty="0" smtClean="0">
                <a:solidFill>
                  <a:srgbClr val="FFFF00"/>
                </a:solidFill>
              </a:rPr>
              <a:t> un </a:t>
            </a:r>
            <a:r>
              <a:rPr lang="en-US" sz="1800" dirty="0" err="1" smtClean="0">
                <a:solidFill>
                  <a:srgbClr val="FFFF00"/>
                </a:solidFill>
              </a:rPr>
              <a:t>determinado</a:t>
            </a:r>
            <a:r>
              <a:rPr lang="en-US" sz="1800" dirty="0" smtClean="0">
                <a:solidFill>
                  <a:srgbClr val="FFFF00"/>
                </a:solidFill>
              </a:rPr>
              <a:t> valor de </a:t>
            </a:r>
            <a:r>
              <a:rPr lang="en-US" sz="1800" dirty="0" err="1" smtClean="0">
                <a:solidFill>
                  <a:srgbClr val="FFFF00"/>
                </a:solidFill>
              </a:rPr>
              <a:t>corriente</a:t>
            </a:r>
            <a:r>
              <a:rPr lang="en-US" sz="1800" dirty="0" smtClean="0">
                <a:solidFill>
                  <a:srgbClr val="FFFF00"/>
                </a:solidFill>
              </a:rPr>
              <a:t> (</a:t>
            </a:r>
            <a:r>
              <a:rPr lang="en-US" sz="1800" dirty="0" err="1" smtClean="0">
                <a:solidFill>
                  <a:srgbClr val="FFFF00"/>
                </a:solidFill>
              </a:rPr>
              <a:t>como</a:t>
            </a:r>
            <a:r>
              <a:rPr lang="en-US" sz="1800" dirty="0" smtClean="0">
                <a:solidFill>
                  <a:srgbClr val="FFFF00"/>
                </a:solidFill>
              </a:rPr>
              <a:t> los 51)</a:t>
            </a:r>
          </a:p>
          <a:p>
            <a:r>
              <a:rPr lang="en-US" sz="1800" dirty="0" err="1" smtClean="0">
                <a:solidFill>
                  <a:srgbClr val="FFFF00"/>
                </a:solidFill>
              </a:rPr>
              <a:t>II.-Tener</a:t>
            </a:r>
            <a:r>
              <a:rPr lang="en-US" sz="1800" dirty="0" smtClean="0">
                <a:solidFill>
                  <a:srgbClr val="FFFF00"/>
                </a:solidFill>
              </a:rPr>
              <a:t> </a:t>
            </a:r>
            <a:r>
              <a:rPr lang="en-US" sz="1800" dirty="0" err="1" smtClean="0">
                <a:solidFill>
                  <a:srgbClr val="FFFF00"/>
                </a:solidFill>
              </a:rPr>
              <a:t>una</a:t>
            </a:r>
            <a:r>
              <a:rPr lang="en-US" sz="1800" dirty="0" smtClean="0">
                <a:solidFill>
                  <a:srgbClr val="FFFF00"/>
                </a:solidFill>
              </a:rPr>
              <a:t> </a:t>
            </a:r>
            <a:r>
              <a:rPr lang="en-US" sz="1800" dirty="0" err="1" smtClean="0">
                <a:solidFill>
                  <a:srgbClr val="FFFF00"/>
                </a:solidFill>
              </a:rPr>
              <a:t>direccion</a:t>
            </a:r>
            <a:r>
              <a:rPr lang="en-US" sz="1800" dirty="0" smtClean="0">
                <a:solidFill>
                  <a:srgbClr val="FFFF00"/>
                </a:solidFill>
              </a:rPr>
              <a:t> </a:t>
            </a:r>
            <a:r>
              <a:rPr lang="en-US" sz="1800" dirty="0" err="1" smtClean="0">
                <a:solidFill>
                  <a:srgbClr val="FFFF00"/>
                </a:solidFill>
              </a:rPr>
              <a:t>determinada</a:t>
            </a:r>
            <a:r>
              <a:rPr lang="en-US" sz="1800" dirty="0" smtClean="0">
                <a:solidFill>
                  <a:srgbClr val="FFFF00"/>
                </a:solidFill>
              </a:rPr>
              <a:t>, la </a:t>
            </a:r>
            <a:r>
              <a:rPr lang="en-US" sz="1800" dirty="0" err="1" smtClean="0">
                <a:solidFill>
                  <a:srgbClr val="FFFF00"/>
                </a:solidFill>
              </a:rPr>
              <a:t>potencia</a:t>
            </a:r>
            <a:r>
              <a:rPr lang="en-US" sz="1800" dirty="0" smtClean="0">
                <a:solidFill>
                  <a:srgbClr val="FFFF00"/>
                </a:solidFill>
              </a:rPr>
              <a:t> de </a:t>
            </a:r>
            <a:r>
              <a:rPr lang="en-US" sz="1800" dirty="0" err="1" smtClean="0">
                <a:solidFill>
                  <a:srgbClr val="FFFF00"/>
                </a:solidFill>
              </a:rPr>
              <a:t>corto</a:t>
            </a:r>
            <a:r>
              <a:rPr lang="en-US" sz="1800" dirty="0" smtClean="0">
                <a:solidFill>
                  <a:srgbClr val="FFFF00"/>
                </a:solidFill>
              </a:rPr>
              <a:t> </a:t>
            </a:r>
            <a:r>
              <a:rPr lang="en-US" sz="1800" dirty="0" err="1" smtClean="0">
                <a:solidFill>
                  <a:srgbClr val="FFFF00"/>
                </a:solidFill>
              </a:rPr>
              <a:t>circuito</a:t>
            </a:r>
            <a:r>
              <a:rPr lang="en-US" sz="1800" dirty="0" smtClean="0">
                <a:solidFill>
                  <a:srgbClr val="FFFF00"/>
                </a:solidFill>
              </a:rPr>
              <a:t> o la </a:t>
            </a:r>
            <a:r>
              <a:rPr lang="en-US" sz="1800" dirty="0" err="1" smtClean="0">
                <a:solidFill>
                  <a:srgbClr val="FFFF00"/>
                </a:solidFill>
              </a:rPr>
              <a:t>Icc</a:t>
            </a:r>
            <a:endParaRPr lang="en-US" sz="1800" dirty="0">
              <a:solidFill>
                <a:srgbClr val="FFFF00"/>
              </a:solidFill>
            </a:endParaRPr>
          </a:p>
        </p:txBody>
      </p:sp>
      <p:sp>
        <p:nvSpPr>
          <p:cNvPr id="13" name="12 CuadroTexto"/>
          <p:cNvSpPr txBox="1"/>
          <p:nvPr/>
        </p:nvSpPr>
        <p:spPr>
          <a:xfrm>
            <a:off x="0" y="5286388"/>
            <a:ext cx="6647974" cy="369332"/>
          </a:xfrm>
          <a:prstGeom prst="rect">
            <a:avLst/>
          </a:prstGeom>
          <a:noFill/>
        </p:spPr>
        <p:txBody>
          <a:bodyPr wrap="none" rtlCol="0">
            <a:spAutoFit/>
          </a:bodyPr>
          <a:lstStyle/>
          <a:p>
            <a:r>
              <a:rPr lang="en-US" sz="1800" dirty="0" smtClean="0"/>
              <a:t>La </a:t>
            </a:r>
            <a:r>
              <a:rPr lang="en-US" sz="1800" dirty="0" err="1" smtClean="0"/>
              <a:t>fuerza</a:t>
            </a:r>
            <a:r>
              <a:rPr lang="en-US" sz="1800" dirty="0" smtClean="0"/>
              <a:t> de operación o </a:t>
            </a:r>
            <a:r>
              <a:rPr lang="en-US" sz="1800" dirty="0" err="1" smtClean="0"/>
              <a:t>neta</a:t>
            </a:r>
            <a:r>
              <a:rPr lang="en-US" sz="1800" dirty="0" smtClean="0"/>
              <a:t> en un </a:t>
            </a:r>
            <a:r>
              <a:rPr lang="en-US" sz="1800" dirty="0" err="1" smtClean="0"/>
              <a:t>relevador</a:t>
            </a:r>
            <a:r>
              <a:rPr lang="en-US" sz="1800" dirty="0" smtClean="0"/>
              <a:t> de inducción </a:t>
            </a:r>
            <a:r>
              <a:rPr lang="en-US" sz="1800" dirty="0" err="1" smtClean="0"/>
              <a:t>es</a:t>
            </a:r>
            <a:r>
              <a:rPr lang="en-US" sz="1800" dirty="0" smtClean="0"/>
              <a:t>:</a:t>
            </a:r>
            <a:endParaRPr lang="en-US" sz="1800" dirty="0"/>
          </a:p>
        </p:txBody>
      </p:sp>
      <p:graphicFrame>
        <p:nvGraphicFramePr>
          <p:cNvPr id="14" name="13 Objeto"/>
          <p:cNvGraphicFramePr>
            <a:graphicFrameLocks noChangeAspect="1"/>
          </p:cNvGraphicFramePr>
          <p:nvPr/>
        </p:nvGraphicFramePr>
        <p:xfrm>
          <a:off x="4298950" y="1889125"/>
          <a:ext cx="1104900" cy="228600"/>
        </p:xfrm>
        <a:graphic>
          <a:graphicData uri="http://schemas.openxmlformats.org/presentationml/2006/ole">
            <mc:AlternateContent xmlns:mc="http://schemas.openxmlformats.org/markup-compatibility/2006">
              <mc:Choice xmlns:v="urn:schemas-microsoft-com:vml" Requires="v">
                <p:oleObj spid="_x0000_s67866" name="Equation" r:id="rId3" imgW="1104840" imgH="228600" progId="Equation.DSMT4">
                  <p:embed/>
                </p:oleObj>
              </mc:Choice>
              <mc:Fallback>
                <p:oleObj name="Equation" r:id="rId3" imgW="1104840" imgH="2286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8950" y="1889125"/>
                        <a:ext cx="11049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7" name="16 Grupo"/>
          <p:cNvGrpSpPr/>
          <p:nvPr/>
        </p:nvGrpSpPr>
        <p:grpSpPr>
          <a:xfrm>
            <a:off x="0" y="5929330"/>
            <a:ext cx="4500594" cy="928670"/>
            <a:chOff x="0" y="5929330"/>
            <a:chExt cx="4500594" cy="928670"/>
          </a:xfrm>
        </p:grpSpPr>
        <p:sp>
          <p:nvSpPr>
            <p:cNvPr id="16" name="15 Rectángulo"/>
            <p:cNvSpPr/>
            <p:nvPr/>
          </p:nvSpPr>
          <p:spPr bwMode="auto">
            <a:xfrm>
              <a:off x="0" y="5929330"/>
              <a:ext cx="4500594" cy="928670"/>
            </a:xfrm>
            <a:prstGeom prst="rect">
              <a:avLst/>
            </a:prstGeom>
            <a:solidFill>
              <a:schemeClr val="accent3">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67587" name="Object 3"/>
            <p:cNvGraphicFramePr>
              <a:graphicFrameLocks noChangeAspect="1"/>
            </p:cNvGraphicFramePr>
            <p:nvPr/>
          </p:nvGraphicFramePr>
          <p:xfrm>
            <a:off x="0" y="5929330"/>
            <a:ext cx="4488572" cy="928670"/>
          </p:xfrm>
          <a:graphic>
            <a:graphicData uri="http://schemas.openxmlformats.org/presentationml/2006/ole">
              <mc:AlternateContent xmlns:mc="http://schemas.openxmlformats.org/markup-compatibility/2006">
                <mc:Choice xmlns:v="urn:schemas-microsoft-com:vml" Requires="v">
                  <p:oleObj spid="_x0000_s67867" name="Equation" r:id="rId5" imgW="1104840" imgH="228600" progId="Equation.DSMT4">
                    <p:embed/>
                  </p:oleObj>
                </mc:Choice>
                <mc:Fallback>
                  <p:oleObj name="Equation" r:id="rId5" imgW="1104840" imgH="228600"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929330"/>
                          <a:ext cx="4488572" cy="928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8" name="17 CuadroTexto"/>
          <p:cNvSpPr txBox="1"/>
          <p:nvPr/>
        </p:nvSpPr>
        <p:spPr>
          <a:xfrm>
            <a:off x="4572000" y="6211669"/>
            <a:ext cx="4572000" cy="646331"/>
          </a:xfrm>
          <a:prstGeom prst="rect">
            <a:avLst/>
          </a:prstGeom>
          <a:noFill/>
        </p:spPr>
        <p:txBody>
          <a:bodyPr wrap="square" rtlCol="0">
            <a:spAutoFit/>
          </a:bodyPr>
          <a:lstStyle/>
          <a:p>
            <a:r>
              <a:rPr lang="en-US" sz="1800" dirty="0" err="1" smtClean="0"/>
              <a:t>Donde</a:t>
            </a:r>
            <a:r>
              <a:rPr lang="en-US" sz="1800" dirty="0" smtClean="0"/>
              <a:t> </a:t>
            </a:r>
            <a:r>
              <a:rPr lang="en-US" sz="1800" dirty="0" err="1" smtClean="0"/>
              <a:t>teta</a:t>
            </a:r>
            <a:r>
              <a:rPr lang="en-US" sz="1800" dirty="0" smtClean="0"/>
              <a:t> </a:t>
            </a:r>
            <a:r>
              <a:rPr lang="en-US" sz="1800" dirty="0" err="1" smtClean="0"/>
              <a:t>es</a:t>
            </a:r>
            <a:r>
              <a:rPr lang="en-US" sz="1800" dirty="0" smtClean="0"/>
              <a:t> el </a:t>
            </a:r>
            <a:r>
              <a:rPr lang="en-US" sz="1800" dirty="0" err="1" smtClean="0"/>
              <a:t>angulo</a:t>
            </a:r>
            <a:r>
              <a:rPr lang="en-US" sz="1800" dirty="0" smtClean="0"/>
              <a:t> de fase entre las dos variables </a:t>
            </a:r>
            <a:r>
              <a:rPr lang="en-US" sz="1800" dirty="0" err="1" smtClean="0"/>
              <a:t>que</a:t>
            </a:r>
            <a:r>
              <a:rPr lang="en-US" sz="1800" dirty="0" smtClean="0"/>
              <a:t> </a:t>
            </a:r>
            <a:r>
              <a:rPr lang="en-US" sz="1800" dirty="0" err="1" smtClean="0"/>
              <a:t>producen</a:t>
            </a:r>
            <a:r>
              <a:rPr lang="en-US" sz="1800" dirty="0" smtClean="0"/>
              <a:t> </a:t>
            </a:r>
            <a:r>
              <a:rPr lang="en-US" sz="1800" dirty="0" err="1" smtClean="0"/>
              <a:t>flujos</a:t>
            </a:r>
            <a:r>
              <a:rPr lang="en-US" sz="1800" dirty="0" smtClean="0"/>
              <a:t>.</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714348" y="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4" name="Rectangle 3"/>
          <p:cNvSpPr>
            <a:spLocks noChangeArrowheads="1"/>
          </p:cNvSpPr>
          <p:nvPr/>
        </p:nvSpPr>
        <p:spPr bwMode="auto">
          <a:xfrm>
            <a:off x="1643042" y="500042"/>
            <a:ext cx="5924550"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LINEAS DE TRANSMISION </a:t>
            </a:r>
            <a:endParaRPr lang="es-ES" sz="2000" dirty="0">
              <a:latin typeface="Times New Roman" pitchFamily="18" charset="0"/>
            </a:endParaRPr>
          </a:p>
        </p:txBody>
      </p:sp>
      <p:pic>
        <p:nvPicPr>
          <p:cNvPr id="76802" name="Picture 2"/>
          <p:cNvPicPr>
            <a:picLocks noChangeAspect="1" noChangeArrowheads="1"/>
          </p:cNvPicPr>
          <p:nvPr/>
        </p:nvPicPr>
        <p:blipFill>
          <a:blip r:embed="rId2"/>
          <a:srcRect/>
          <a:stretch>
            <a:fillRect/>
          </a:stretch>
        </p:blipFill>
        <p:spPr bwMode="auto">
          <a:xfrm>
            <a:off x="0" y="857232"/>
            <a:ext cx="9144000" cy="4143404"/>
          </a:xfrm>
          <a:prstGeom prst="rect">
            <a:avLst/>
          </a:prstGeom>
          <a:noFill/>
          <a:ln w="9525">
            <a:noFill/>
            <a:miter lim="800000"/>
            <a:headEnd/>
            <a:tailEnd/>
          </a:ln>
          <a:effectLst/>
        </p:spPr>
      </p:pic>
      <p:pic>
        <p:nvPicPr>
          <p:cNvPr id="76803" name="Picture 3"/>
          <p:cNvPicPr>
            <a:picLocks noChangeAspect="1" noChangeArrowheads="1"/>
          </p:cNvPicPr>
          <p:nvPr/>
        </p:nvPicPr>
        <p:blipFill>
          <a:blip r:embed="rId3"/>
          <a:srcRect/>
          <a:stretch>
            <a:fillRect/>
          </a:stretch>
        </p:blipFill>
        <p:spPr bwMode="auto">
          <a:xfrm>
            <a:off x="0" y="4429132"/>
            <a:ext cx="5886450" cy="242886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762000" y="13335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4"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LINEAS DE TRANSMISION </a:t>
            </a:r>
            <a:endParaRPr lang="es-ES" sz="2000" dirty="0">
              <a:latin typeface="Times New Roman" pitchFamily="18" charset="0"/>
            </a:endParaRPr>
          </a:p>
        </p:txBody>
      </p:sp>
      <p:pic>
        <p:nvPicPr>
          <p:cNvPr id="77826" name="Picture 2"/>
          <p:cNvPicPr>
            <a:picLocks noChangeAspect="1" noChangeArrowheads="1"/>
          </p:cNvPicPr>
          <p:nvPr/>
        </p:nvPicPr>
        <p:blipFill>
          <a:blip r:embed="rId2"/>
          <a:srcRect/>
          <a:stretch>
            <a:fillRect/>
          </a:stretch>
        </p:blipFill>
        <p:spPr bwMode="auto">
          <a:xfrm>
            <a:off x="0" y="1285860"/>
            <a:ext cx="6806751" cy="5572140"/>
          </a:xfrm>
          <a:prstGeom prst="rect">
            <a:avLst/>
          </a:prstGeom>
          <a:noFill/>
          <a:ln w="9525">
            <a:noFill/>
            <a:miter lim="800000"/>
            <a:headEnd/>
            <a:tailEnd/>
          </a:ln>
          <a:effectLst/>
        </p:spPr>
      </p:pic>
      <p:sp>
        <p:nvSpPr>
          <p:cNvPr id="5" name="4 CuadroTexto"/>
          <p:cNvSpPr txBox="1"/>
          <p:nvPr/>
        </p:nvSpPr>
        <p:spPr>
          <a:xfrm>
            <a:off x="6786578" y="1785926"/>
            <a:ext cx="2357422" cy="1477328"/>
          </a:xfrm>
          <a:prstGeom prst="rect">
            <a:avLst/>
          </a:prstGeom>
          <a:noFill/>
        </p:spPr>
        <p:txBody>
          <a:bodyPr wrap="square" rtlCol="0">
            <a:spAutoFit/>
          </a:bodyPr>
          <a:lstStyle/>
          <a:p>
            <a:r>
              <a:rPr lang="en-US" sz="1800" dirty="0" smtClean="0"/>
              <a:t>Los </a:t>
            </a:r>
            <a:r>
              <a:rPr lang="en-US" sz="1800" dirty="0" err="1" smtClean="0"/>
              <a:t>reles</a:t>
            </a:r>
            <a:r>
              <a:rPr lang="en-US" sz="1800" dirty="0" smtClean="0"/>
              <a:t> 67N se </a:t>
            </a:r>
            <a:r>
              <a:rPr lang="en-US" sz="1800" dirty="0" err="1" smtClean="0"/>
              <a:t>pueden</a:t>
            </a:r>
            <a:r>
              <a:rPr lang="en-US" sz="1800" dirty="0" smtClean="0"/>
              <a:t> </a:t>
            </a:r>
            <a:r>
              <a:rPr lang="en-US" sz="1800" dirty="0" err="1" smtClean="0"/>
              <a:t>polarizar</a:t>
            </a:r>
            <a:r>
              <a:rPr lang="en-US" sz="1800" dirty="0" smtClean="0"/>
              <a:t> con 3I</a:t>
            </a:r>
            <a:r>
              <a:rPr lang="en-US" sz="1200" dirty="0" smtClean="0"/>
              <a:t>0  </a:t>
            </a:r>
            <a:r>
              <a:rPr lang="en-US" sz="1800" dirty="0" err="1" smtClean="0"/>
              <a:t>siempre</a:t>
            </a:r>
            <a:r>
              <a:rPr lang="en-US" sz="1800" dirty="0" smtClean="0"/>
              <a:t> </a:t>
            </a:r>
            <a:r>
              <a:rPr lang="en-US" sz="1800" dirty="0" err="1" smtClean="0"/>
              <a:t>que</a:t>
            </a:r>
            <a:r>
              <a:rPr lang="en-US" sz="1800" dirty="0" smtClean="0"/>
              <a:t> se </a:t>
            </a:r>
            <a:r>
              <a:rPr lang="en-US" sz="1800" dirty="0" err="1" smtClean="0"/>
              <a:t>tenga</a:t>
            </a:r>
            <a:r>
              <a:rPr lang="en-US" sz="1800" dirty="0" smtClean="0"/>
              <a:t> un T  delta-</a:t>
            </a:r>
            <a:r>
              <a:rPr lang="en-US" sz="1800" dirty="0" err="1" smtClean="0"/>
              <a:t>estrella</a:t>
            </a:r>
            <a:r>
              <a:rPr lang="en-US" sz="1800" dirty="0" smtClean="0"/>
              <a:t> </a:t>
            </a:r>
            <a:r>
              <a:rPr lang="en-US" sz="1800" dirty="0" err="1" smtClean="0"/>
              <a:t>aterrizada</a:t>
            </a:r>
            <a:endParaRPr lang="en-US" sz="12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CuadroTexto"/>
          <p:cNvSpPr txBox="1">
            <a:spLocks noChangeArrowheads="1"/>
          </p:cNvSpPr>
          <p:nvPr/>
        </p:nvSpPr>
        <p:spPr bwMode="auto">
          <a:xfrm>
            <a:off x="611560" y="2500313"/>
            <a:ext cx="8208911" cy="1200329"/>
          </a:xfrm>
          <a:prstGeom prst="rect">
            <a:avLst/>
          </a:prstGeom>
          <a:noFill/>
          <a:ln w="9525">
            <a:noFill/>
            <a:miter lim="800000"/>
            <a:headEnd/>
            <a:tailEnd/>
          </a:ln>
        </p:spPr>
        <p:txBody>
          <a:bodyPr wrap="square">
            <a:spAutoFit/>
          </a:bodyPr>
          <a:lstStyle/>
          <a:p>
            <a:pPr algn="ctr"/>
            <a:r>
              <a:rPr lang="en-US" dirty="0" smtClean="0"/>
              <a:t>VER EJEMPLOS EN:</a:t>
            </a:r>
          </a:p>
          <a:p>
            <a:pPr algn="ctr"/>
            <a:r>
              <a:rPr lang="en-US" dirty="0" err="1" smtClean="0"/>
              <a:t>Libro</a:t>
            </a:r>
            <a:r>
              <a:rPr lang="en-US" dirty="0" smtClean="0"/>
              <a:t> Protective </a:t>
            </a:r>
            <a:r>
              <a:rPr lang="en-US" dirty="0" err="1" smtClean="0"/>
              <a:t>relayin</a:t>
            </a:r>
            <a:r>
              <a:rPr lang="en-US" dirty="0" smtClean="0"/>
              <a:t>, Blackburn  </a:t>
            </a:r>
            <a:r>
              <a:rPr lang="en-US" dirty="0" err="1" smtClean="0"/>
              <a:t>página</a:t>
            </a:r>
            <a:r>
              <a:rPr lang="en-US" dirty="0" smtClean="0"/>
              <a:t>  453…</a:t>
            </a:r>
          </a:p>
          <a:p>
            <a:pPr algn="ctr"/>
            <a:r>
              <a:rPr lang="en-US" dirty="0" err="1" smtClean="0"/>
              <a:t>Libro</a:t>
            </a:r>
            <a:r>
              <a:rPr lang="en-US" dirty="0" smtClean="0"/>
              <a:t> </a:t>
            </a:r>
            <a:r>
              <a:rPr lang="en-US" dirty="0" err="1" smtClean="0"/>
              <a:t>Proteccion</a:t>
            </a:r>
            <a:r>
              <a:rPr lang="en-US" dirty="0" smtClean="0"/>
              <a:t> System, Anderson  </a:t>
            </a:r>
            <a:r>
              <a:rPr lang="en-US" dirty="0" err="1" smtClean="0"/>
              <a:t>página</a:t>
            </a:r>
            <a:r>
              <a:rPr lang="en-US" dirty="0" smtClean="0"/>
              <a:t>  229… </a:t>
            </a:r>
          </a:p>
        </p:txBody>
      </p:sp>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899592" y="764704"/>
            <a:ext cx="7429854" cy="461665"/>
          </a:xfrm>
          <a:prstGeom prst="rect">
            <a:avLst/>
          </a:prstGeom>
          <a:noFill/>
        </p:spPr>
        <p:txBody>
          <a:bodyPr wrap="none" rtlCol="0">
            <a:spAutoFit/>
          </a:bodyPr>
          <a:lstStyle/>
          <a:p>
            <a:r>
              <a:rPr lang="es-MX" dirty="0" smtClean="0"/>
              <a:t>AJUSTES RELEVADORES DE SOBRECORRIENTE</a:t>
            </a:r>
            <a:endParaRPr lang="es-MX" dirty="0"/>
          </a:p>
        </p:txBody>
      </p:sp>
    </p:spTree>
    <p:extLst>
      <p:ext uri="{BB962C8B-B14F-4D97-AF65-F5344CB8AC3E}">
        <p14:creationId xmlns:p14="http://schemas.microsoft.com/office/powerpoint/2010/main" val="25674342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899592" y="764704"/>
            <a:ext cx="7429854" cy="461665"/>
          </a:xfrm>
          <a:prstGeom prst="rect">
            <a:avLst/>
          </a:prstGeom>
          <a:noFill/>
        </p:spPr>
        <p:txBody>
          <a:bodyPr wrap="none" rtlCol="0">
            <a:spAutoFit/>
          </a:bodyPr>
          <a:lstStyle/>
          <a:p>
            <a:r>
              <a:rPr lang="es-MX" dirty="0" smtClean="0"/>
              <a:t>AJUSTES RELEVADORES DE SOBRECORRIENTE</a:t>
            </a:r>
            <a:endParaRPr lang="es-MX" dirty="0"/>
          </a:p>
        </p:txBody>
      </p:sp>
      <p:sp>
        <p:nvSpPr>
          <p:cNvPr id="5" name="4 CuadroTexto"/>
          <p:cNvSpPr txBox="1"/>
          <p:nvPr/>
        </p:nvSpPr>
        <p:spPr>
          <a:xfrm>
            <a:off x="179512" y="1226369"/>
            <a:ext cx="2473369" cy="461665"/>
          </a:xfrm>
          <a:prstGeom prst="rect">
            <a:avLst/>
          </a:prstGeom>
          <a:noFill/>
        </p:spPr>
        <p:txBody>
          <a:bodyPr wrap="none" rtlCol="0">
            <a:spAutoFit/>
          </a:bodyPr>
          <a:lstStyle/>
          <a:p>
            <a:r>
              <a:rPr lang="es-MX" dirty="0" smtClean="0"/>
              <a:t>Variables a usar:</a:t>
            </a:r>
            <a:endParaRPr lang="es-MX" dirty="0"/>
          </a:p>
        </p:txBody>
      </p:sp>
      <p:sp>
        <p:nvSpPr>
          <p:cNvPr id="6" name="5 CuadroTexto"/>
          <p:cNvSpPr txBox="1"/>
          <p:nvPr/>
        </p:nvSpPr>
        <p:spPr>
          <a:xfrm>
            <a:off x="214090" y="2548871"/>
            <a:ext cx="8424101" cy="461665"/>
          </a:xfrm>
          <a:prstGeom prst="rect">
            <a:avLst/>
          </a:prstGeom>
          <a:noFill/>
        </p:spPr>
        <p:txBody>
          <a:bodyPr wrap="none" rtlCol="0">
            <a:spAutoFit/>
          </a:bodyPr>
          <a:lstStyle/>
          <a:p>
            <a:r>
              <a:rPr lang="es-MX" dirty="0" smtClean="0">
                <a:solidFill>
                  <a:srgbClr val="FF0000"/>
                </a:solidFill>
              </a:rPr>
              <a:t>I</a:t>
            </a:r>
            <a:r>
              <a:rPr lang="es-MX" sz="1800" dirty="0" smtClean="0">
                <a:solidFill>
                  <a:srgbClr val="FF0000"/>
                </a:solidFill>
              </a:rPr>
              <a:t>CI</a:t>
            </a:r>
            <a:r>
              <a:rPr lang="es-MX" dirty="0" smtClean="0">
                <a:solidFill>
                  <a:srgbClr val="FF0000"/>
                </a:solidFill>
              </a:rPr>
              <a:t>=Corriente de falla cercana  = I</a:t>
            </a:r>
            <a:r>
              <a:rPr lang="es-MX" sz="1800" dirty="0" smtClean="0">
                <a:solidFill>
                  <a:srgbClr val="FF0000"/>
                </a:solidFill>
              </a:rPr>
              <a:t>FMAX=</a:t>
            </a:r>
            <a:r>
              <a:rPr lang="es-MX" sz="2000" dirty="0" smtClean="0">
                <a:solidFill>
                  <a:srgbClr val="FF0000"/>
                </a:solidFill>
              </a:rPr>
              <a:t>Corriente máxima de falla</a:t>
            </a:r>
            <a:endParaRPr lang="es-MX" sz="2000" dirty="0">
              <a:solidFill>
                <a:srgbClr val="FF0000"/>
              </a:solidFill>
            </a:endParaRPr>
          </a:p>
        </p:txBody>
      </p:sp>
      <p:sp>
        <p:nvSpPr>
          <p:cNvPr id="8" name="7 CuadroTexto"/>
          <p:cNvSpPr txBox="1"/>
          <p:nvPr/>
        </p:nvSpPr>
        <p:spPr>
          <a:xfrm>
            <a:off x="179511" y="3094442"/>
            <a:ext cx="8238153" cy="461665"/>
          </a:xfrm>
          <a:prstGeom prst="rect">
            <a:avLst/>
          </a:prstGeom>
          <a:noFill/>
        </p:spPr>
        <p:txBody>
          <a:bodyPr wrap="none" rtlCol="0">
            <a:spAutoFit/>
          </a:bodyPr>
          <a:lstStyle/>
          <a:p>
            <a:r>
              <a:rPr lang="es-MX" dirty="0" smtClean="0">
                <a:solidFill>
                  <a:srgbClr val="009900"/>
                </a:solidFill>
              </a:rPr>
              <a:t>I</a:t>
            </a:r>
            <a:r>
              <a:rPr lang="es-MX" sz="1800" dirty="0" smtClean="0">
                <a:solidFill>
                  <a:srgbClr val="009900"/>
                </a:solidFill>
              </a:rPr>
              <a:t>FB</a:t>
            </a:r>
            <a:r>
              <a:rPr lang="es-MX" dirty="0" smtClean="0">
                <a:solidFill>
                  <a:srgbClr val="009900"/>
                </a:solidFill>
              </a:rPr>
              <a:t>=Corriente de falla bus lejano=I</a:t>
            </a:r>
            <a:r>
              <a:rPr lang="es-MX" sz="1800" dirty="0" smtClean="0">
                <a:solidFill>
                  <a:srgbClr val="009900"/>
                </a:solidFill>
              </a:rPr>
              <a:t>FMIN  =Corriente mínima de falla</a:t>
            </a:r>
            <a:endParaRPr lang="es-MX" sz="1800" dirty="0">
              <a:solidFill>
                <a:srgbClr val="009900"/>
              </a:solidFill>
            </a:endParaRPr>
          </a:p>
        </p:txBody>
      </p:sp>
      <p:sp>
        <p:nvSpPr>
          <p:cNvPr id="7" name="6 CuadroTexto"/>
          <p:cNvSpPr txBox="1"/>
          <p:nvPr/>
        </p:nvSpPr>
        <p:spPr>
          <a:xfrm>
            <a:off x="267192" y="3559040"/>
            <a:ext cx="4793300" cy="461665"/>
          </a:xfrm>
          <a:prstGeom prst="rect">
            <a:avLst/>
          </a:prstGeom>
          <a:noFill/>
        </p:spPr>
        <p:txBody>
          <a:bodyPr wrap="none" rtlCol="0">
            <a:spAutoFit/>
          </a:bodyPr>
          <a:lstStyle/>
          <a:p>
            <a:r>
              <a:rPr lang="es-MX" dirty="0" smtClean="0">
                <a:solidFill>
                  <a:srgbClr val="92D050"/>
                </a:solidFill>
              </a:rPr>
              <a:t>I</a:t>
            </a:r>
            <a:r>
              <a:rPr lang="es-MX" sz="1800" dirty="0" smtClean="0">
                <a:solidFill>
                  <a:srgbClr val="92D050"/>
                </a:solidFill>
              </a:rPr>
              <a:t>LMAX</a:t>
            </a:r>
            <a:r>
              <a:rPr lang="es-MX" dirty="0" smtClean="0">
                <a:solidFill>
                  <a:srgbClr val="92D050"/>
                </a:solidFill>
              </a:rPr>
              <a:t>=Corriente de carga máxima</a:t>
            </a:r>
            <a:endParaRPr lang="es-MX" dirty="0">
              <a:solidFill>
                <a:srgbClr val="92D050"/>
              </a:solidFill>
            </a:endParaRPr>
          </a:p>
        </p:txBody>
      </p:sp>
      <p:sp>
        <p:nvSpPr>
          <p:cNvPr id="9" name="8 CuadroTexto"/>
          <p:cNvSpPr txBox="1"/>
          <p:nvPr/>
        </p:nvSpPr>
        <p:spPr>
          <a:xfrm>
            <a:off x="259641" y="4508953"/>
            <a:ext cx="6312947" cy="461665"/>
          </a:xfrm>
          <a:prstGeom prst="rect">
            <a:avLst/>
          </a:prstGeom>
          <a:noFill/>
        </p:spPr>
        <p:txBody>
          <a:bodyPr wrap="none" rtlCol="0">
            <a:spAutoFit/>
          </a:bodyPr>
          <a:lstStyle/>
          <a:p>
            <a:r>
              <a:rPr lang="es-MX" dirty="0" smtClean="0">
                <a:solidFill>
                  <a:srgbClr val="FFC000"/>
                </a:solidFill>
              </a:rPr>
              <a:t>RCT=Relación de transformación de CT= </a:t>
            </a:r>
            <a:r>
              <a:rPr lang="es-MX" dirty="0" err="1" smtClean="0">
                <a:solidFill>
                  <a:srgbClr val="FFC000"/>
                </a:solidFill>
              </a:rPr>
              <a:t>Rc</a:t>
            </a:r>
            <a:endParaRPr lang="es-MX" dirty="0">
              <a:solidFill>
                <a:srgbClr val="FFC000"/>
              </a:solidFill>
            </a:endParaRPr>
          </a:p>
        </p:txBody>
      </p:sp>
      <p:sp>
        <p:nvSpPr>
          <p:cNvPr id="10" name="9 CuadroTexto"/>
          <p:cNvSpPr txBox="1"/>
          <p:nvPr/>
        </p:nvSpPr>
        <p:spPr>
          <a:xfrm>
            <a:off x="240866" y="4039449"/>
            <a:ext cx="5323893" cy="461665"/>
          </a:xfrm>
          <a:prstGeom prst="rect">
            <a:avLst/>
          </a:prstGeom>
          <a:noFill/>
        </p:spPr>
        <p:txBody>
          <a:bodyPr wrap="none" rtlCol="0">
            <a:spAutoFit/>
          </a:bodyPr>
          <a:lstStyle/>
          <a:p>
            <a:r>
              <a:rPr lang="es-MX" dirty="0" smtClean="0">
                <a:solidFill>
                  <a:srgbClr val="C00000"/>
                </a:solidFill>
              </a:rPr>
              <a:t>I</a:t>
            </a:r>
            <a:r>
              <a:rPr lang="es-MX" sz="1800" dirty="0" smtClean="0">
                <a:solidFill>
                  <a:srgbClr val="C00000"/>
                </a:solidFill>
              </a:rPr>
              <a:t>PICKUP=</a:t>
            </a:r>
            <a:r>
              <a:rPr lang="es-MX" sz="2000" dirty="0" smtClean="0">
                <a:solidFill>
                  <a:srgbClr val="C00000"/>
                </a:solidFill>
              </a:rPr>
              <a:t>Corriente de arranque del relevador</a:t>
            </a:r>
            <a:endParaRPr lang="es-MX" sz="2000" dirty="0">
              <a:solidFill>
                <a:srgbClr val="C00000"/>
              </a:solidFill>
            </a:endParaRPr>
          </a:p>
        </p:txBody>
      </p:sp>
      <p:sp>
        <p:nvSpPr>
          <p:cNvPr id="11" name="10 CuadroTexto"/>
          <p:cNvSpPr txBox="1"/>
          <p:nvPr/>
        </p:nvSpPr>
        <p:spPr>
          <a:xfrm>
            <a:off x="179512" y="5630148"/>
            <a:ext cx="5126724" cy="461665"/>
          </a:xfrm>
          <a:prstGeom prst="rect">
            <a:avLst/>
          </a:prstGeom>
          <a:noFill/>
        </p:spPr>
        <p:txBody>
          <a:bodyPr wrap="none" rtlCol="0">
            <a:spAutoFit/>
          </a:bodyPr>
          <a:lstStyle/>
          <a:p>
            <a:r>
              <a:rPr lang="es-MX" dirty="0" smtClean="0">
                <a:solidFill>
                  <a:srgbClr val="009900"/>
                </a:solidFill>
              </a:rPr>
              <a:t>M=XPU=múltiple de </a:t>
            </a:r>
            <a:r>
              <a:rPr lang="es-MX" dirty="0" err="1" smtClean="0">
                <a:solidFill>
                  <a:srgbClr val="009900"/>
                </a:solidFill>
              </a:rPr>
              <a:t>tap</a:t>
            </a:r>
            <a:r>
              <a:rPr lang="es-MX" dirty="0" smtClean="0">
                <a:solidFill>
                  <a:srgbClr val="009900"/>
                </a:solidFill>
              </a:rPr>
              <a:t> =  I</a:t>
            </a:r>
            <a:r>
              <a:rPr lang="es-MX" sz="1800" dirty="0" smtClean="0">
                <a:solidFill>
                  <a:srgbClr val="009900"/>
                </a:solidFill>
              </a:rPr>
              <a:t>F</a:t>
            </a:r>
            <a:r>
              <a:rPr lang="es-MX" dirty="0" smtClean="0">
                <a:solidFill>
                  <a:srgbClr val="009900"/>
                </a:solidFill>
              </a:rPr>
              <a:t>/I</a:t>
            </a:r>
            <a:r>
              <a:rPr lang="es-MX" sz="1800" dirty="0" smtClean="0">
                <a:solidFill>
                  <a:srgbClr val="009900"/>
                </a:solidFill>
              </a:rPr>
              <a:t>PICKUP</a:t>
            </a:r>
            <a:endParaRPr lang="es-MX" sz="1800" dirty="0">
              <a:solidFill>
                <a:srgbClr val="009900"/>
              </a:solidFill>
            </a:endParaRPr>
          </a:p>
        </p:txBody>
      </p:sp>
      <p:sp>
        <p:nvSpPr>
          <p:cNvPr id="12" name="11 CuadroTexto"/>
          <p:cNvSpPr txBox="1"/>
          <p:nvPr/>
        </p:nvSpPr>
        <p:spPr>
          <a:xfrm>
            <a:off x="199976" y="5029984"/>
            <a:ext cx="8129470" cy="461665"/>
          </a:xfrm>
          <a:prstGeom prst="rect">
            <a:avLst/>
          </a:prstGeom>
          <a:noFill/>
        </p:spPr>
        <p:txBody>
          <a:bodyPr wrap="none" rtlCol="0">
            <a:spAutoFit/>
          </a:bodyPr>
          <a:lstStyle/>
          <a:p>
            <a:r>
              <a:rPr lang="es-MX" dirty="0" smtClean="0">
                <a:solidFill>
                  <a:srgbClr val="7030A0"/>
                </a:solidFill>
              </a:rPr>
              <a:t>TAP= ILMAX*2/RCT ó  ILMAX*1.5/RCT  = I</a:t>
            </a:r>
            <a:r>
              <a:rPr lang="es-MX" sz="1800" dirty="0" smtClean="0">
                <a:solidFill>
                  <a:srgbClr val="7030A0"/>
                </a:solidFill>
              </a:rPr>
              <a:t>PICKUP secundaria</a:t>
            </a:r>
            <a:endParaRPr lang="es-MX" sz="1800" dirty="0">
              <a:solidFill>
                <a:srgbClr val="7030A0"/>
              </a:solidFill>
            </a:endParaRPr>
          </a:p>
        </p:txBody>
      </p:sp>
      <p:sp>
        <p:nvSpPr>
          <p:cNvPr id="13" name="12 CuadroTexto"/>
          <p:cNvSpPr txBox="1"/>
          <p:nvPr/>
        </p:nvSpPr>
        <p:spPr>
          <a:xfrm>
            <a:off x="5279865" y="5690287"/>
            <a:ext cx="1287532" cy="369332"/>
          </a:xfrm>
          <a:prstGeom prst="rect">
            <a:avLst/>
          </a:prstGeom>
          <a:noFill/>
        </p:spPr>
        <p:txBody>
          <a:bodyPr wrap="none" rtlCol="0">
            <a:spAutoFit/>
          </a:bodyPr>
          <a:lstStyle/>
          <a:p>
            <a:r>
              <a:rPr lang="es-MX" sz="1800" dirty="0" smtClean="0">
                <a:solidFill>
                  <a:srgbClr val="FFC000"/>
                </a:solidFill>
              </a:rPr>
              <a:t>* primarias</a:t>
            </a:r>
            <a:endParaRPr lang="es-MX" sz="1800" dirty="0">
              <a:solidFill>
                <a:srgbClr val="FFC000"/>
              </a:solidFill>
            </a:endParaRPr>
          </a:p>
        </p:txBody>
      </p:sp>
      <p:sp>
        <p:nvSpPr>
          <p:cNvPr id="3" name="2 CuadroTexto"/>
          <p:cNvSpPr txBox="1"/>
          <p:nvPr/>
        </p:nvSpPr>
        <p:spPr>
          <a:xfrm>
            <a:off x="179512" y="6296099"/>
            <a:ext cx="5902578" cy="461665"/>
          </a:xfrm>
          <a:prstGeom prst="rect">
            <a:avLst/>
          </a:prstGeom>
          <a:noFill/>
        </p:spPr>
        <p:txBody>
          <a:bodyPr wrap="none" rtlCol="0">
            <a:spAutoFit/>
          </a:bodyPr>
          <a:lstStyle/>
          <a:p>
            <a:r>
              <a:rPr lang="es-MX" dirty="0" smtClean="0"/>
              <a:t>MOC=</a:t>
            </a:r>
            <a:r>
              <a:rPr lang="es-MX" dirty="0" err="1" smtClean="0"/>
              <a:t>minimum</a:t>
            </a:r>
            <a:r>
              <a:rPr lang="es-MX" dirty="0" smtClean="0"/>
              <a:t> </a:t>
            </a:r>
            <a:r>
              <a:rPr lang="es-MX" dirty="0" err="1" smtClean="0"/>
              <a:t>operating</a:t>
            </a:r>
            <a:r>
              <a:rPr lang="es-MX" dirty="0" smtClean="0"/>
              <a:t> </a:t>
            </a:r>
            <a:r>
              <a:rPr lang="es-MX" dirty="0" err="1" smtClean="0"/>
              <a:t>current</a:t>
            </a:r>
            <a:r>
              <a:rPr lang="es-MX" dirty="0" smtClean="0"/>
              <a:t>=</a:t>
            </a:r>
            <a:r>
              <a:rPr lang="es-MX" dirty="0" err="1" smtClean="0"/>
              <a:t>Ipickup</a:t>
            </a:r>
            <a:endParaRPr lang="es-MX" dirty="0"/>
          </a:p>
        </p:txBody>
      </p:sp>
      <p:sp>
        <p:nvSpPr>
          <p:cNvPr id="4" name="3 CuadroTexto"/>
          <p:cNvSpPr txBox="1"/>
          <p:nvPr/>
        </p:nvSpPr>
        <p:spPr>
          <a:xfrm>
            <a:off x="295730" y="1628800"/>
            <a:ext cx="5670142" cy="461665"/>
          </a:xfrm>
          <a:prstGeom prst="rect">
            <a:avLst/>
          </a:prstGeom>
          <a:noFill/>
        </p:spPr>
        <p:txBody>
          <a:bodyPr wrap="none" rtlCol="0">
            <a:spAutoFit/>
          </a:bodyPr>
          <a:lstStyle/>
          <a:p>
            <a:r>
              <a:rPr lang="es-MX" dirty="0" smtClean="0">
                <a:solidFill>
                  <a:srgbClr val="FFC000"/>
                </a:solidFill>
              </a:rPr>
              <a:t>I</a:t>
            </a:r>
            <a:r>
              <a:rPr lang="es-MX" sz="1800" dirty="0" smtClean="0">
                <a:solidFill>
                  <a:srgbClr val="FFC000"/>
                </a:solidFill>
              </a:rPr>
              <a:t>cc3</a:t>
            </a:r>
            <a:r>
              <a:rPr lang="es-MX" sz="1800" dirty="0" smtClean="0">
                <a:solidFill>
                  <a:srgbClr val="FFC000"/>
                </a:solidFill>
                <a:latin typeface="Arial"/>
                <a:cs typeface="Arial"/>
              </a:rPr>
              <a:t>ᶲ</a:t>
            </a:r>
            <a:r>
              <a:rPr lang="es-MX" dirty="0" smtClean="0">
                <a:solidFill>
                  <a:srgbClr val="FFC000"/>
                </a:solidFill>
              </a:rPr>
              <a:t>=Corriente de corto circuito trifásico</a:t>
            </a:r>
            <a:endParaRPr lang="es-MX" dirty="0">
              <a:solidFill>
                <a:srgbClr val="FFC000"/>
              </a:solidFill>
            </a:endParaRPr>
          </a:p>
        </p:txBody>
      </p:sp>
      <p:sp>
        <p:nvSpPr>
          <p:cNvPr id="15" name="14 CuadroTexto"/>
          <p:cNvSpPr txBox="1"/>
          <p:nvPr/>
        </p:nvSpPr>
        <p:spPr>
          <a:xfrm>
            <a:off x="267192" y="2087206"/>
            <a:ext cx="6082114" cy="461665"/>
          </a:xfrm>
          <a:prstGeom prst="rect">
            <a:avLst/>
          </a:prstGeom>
          <a:noFill/>
        </p:spPr>
        <p:txBody>
          <a:bodyPr wrap="none" rtlCol="0">
            <a:spAutoFit/>
          </a:bodyPr>
          <a:lstStyle/>
          <a:p>
            <a:r>
              <a:rPr lang="es-MX" dirty="0" smtClean="0"/>
              <a:t>I</a:t>
            </a:r>
            <a:r>
              <a:rPr lang="es-MX" sz="1800" dirty="0" smtClean="0"/>
              <a:t>cc1</a:t>
            </a:r>
            <a:r>
              <a:rPr lang="es-MX" sz="1800" dirty="0" smtClean="0">
                <a:latin typeface="Arial"/>
                <a:cs typeface="Arial"/>
              </a:rPr>
              <a:t>ᶲ</a:t>
            </a:r>
            <a:r>
              <a:rPr lang="es-MX" dirty="0" smtClean="0"/>
              <a:t>=Corriente de corto circuito monofásico</a:t>
            </a:r>
            <a:endParaRPr lang="es-MX" dirty="0"/>
          </a:p>
        </p:txBody>
      </p:sp>
    </p:spTree>
    <p:extLst>
      <p:ext uri="{BB962C8B-B14F-4D97-AF65-F5344CB8AC3E}">
        <p14:creationId xmlns:p14="http://schemas.microsoft.com/office/powerpoint/2010/main" val="184195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7" grpId="0"/>
      <p:bldP spid="9" grpId="0"/>
      <p:bldP spid="10" grpId="0"/>
      <p:bldP spid="11" grpId="0"/>
      <p:bldP spid="12" grpId="0"/>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899592" y="764704"/>
            <a:ext cx="7429854" cy="461665"/>
          </a:xfrm>
          <a:prstGeom prst="rect">
            <a:avLst/>
          </a:prstGeom>
          <a:noFill/>
        </p:spPr>
        <p:txBody>
          <a:bodyPr wrap="none" rtlCol="0">
            <a:spAutoFit/>
          </a:bodyPr>
          <a:lstStyle/>
          <a:p>
            <a:r>
              <a:rPr lang="es-MX" dirty="0" smtClean="0">
                <a:solidFill>
                  <a:srgbClr val="FFFF00"/>
                </a:solidFill>
              </a:rPr>
              <a:t>AJUSTES RELEVADORES DE SOBRECORRIENTE</a:t>
            </a:r>
            <a:endParaRPr lang="es-MX" dirty="0">
              <a:solidFill>
                <a:srgbClr val="FFFF00"/>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3641973789"/>
              </p:ext>
            </p:extLst>
          </p:nvPr>
        </p:nvGraphicFramePr>
        <p:xfrm>
          <a:off x="467544" y="2060848"/>
          <a:ext cx="8424935" cy="4086404"/>
        </p:xfrm>
        <a:graphic>
          <a:graphicData uri="http://schemas.openxmlformats.org/drawingml/2006/table">
            <a:tbl>
              <a:tblPr firstRow="1" bandRow="1">
                <a:tableStyleId>{5C22544A-7EE6-4342-B048-85BDC9FD1C3A}</a:tableStyleId>
              </a:tblPr>
              <a:tblGrid>
                <a:gridCol w="1574823"/>
                <a:gridCol w="3518710"/>
                <a:gridCol w="3331402"/>
              </a:tblGrid>
              <a:tr h="907301">
                <a:tc>
                  <a:txBody>
                    <a:bodyPr/>
                    <a:lstStyle/>
                    <a:p>
                      <a:pPr algn="ctr"/>
                      <a:r>
                        <a:rPr lang="es-MX" dirty="0" smtClean="0"/>
                        <a:t>RELE</a:t>
                      </a:r>
                      <a:endParaRPr lang="es-MX" dirty="0"/>
                    </a:p>
                  </a:txBody>
                  <a:tcPr anchor="ctr"/>
                </a:tc>
                <a:tc>
                  <a:txBody>
                    <a:bodyPr/>
                    <a:lstStyle/>
                    <a:p>
                      <a:pPr algn="ctr"/>
                      <a:r>
                        <a:rPr lang="es-MX" dirty="0" smtClean="0"/>
                        <a:t>ANDERSON</a:t>
                      </a:r>
                      <a:endParaRPr lang="es-MX" dirty="0"/>
                    </a:p>
                  </a:txBody>
                  <a:tcPr anchor="ctr"/>
                </a:tc>
                <a:tc>
                  <a:txBody>
                    <a:bodyPr/>
                    <a:lstStyle/>
                    <a:p>
                      <a:pPr algn="ctr"/>
                      <a:r>
                        <a:rPr lang="es-MX" dirty="0" smtClean="0"/>
                        <a:t>BLACKBURN</a:t>
                      </a:r>
                      <a:endParaRPr lang="es-MX" dirty="0"/>
                    </a:p>
                  </a:txBody>
                  <a:tcPr anchor="ctr"/>
                </a:tc>
              </a:tr>
              <a:tr h="907301">
                <a:tc>
                  <a:txBody>
                    <a:bodyPr/>
                    <a:lstStyle/>
                    <a:p>
                      <a:pPr algn="ctr"/>
                      <a:r>
                        <a:rPr lang="es-MX" sz="2400" dirty="0" smtClean="0"/>
                        <a:t>50</a:t>
                      </a:r>
                      <a:endParaRPr lang="es-MX" sz="2400" dirty="0"/>
                    </a:p>
                  </a:txBody>
                  <a:tcPr anchor="ctr"/>
                </a:tc>
                <a:tc>
                  <a:txBody>
                    <a:bodyPr/>
                    <a:lstStyle/>
                    <a:p>
                      <a:endParaRPr lang="es-MX" sz="14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MX" sz="1400" dirty="0" smtClean="0"/>
                    </a:p>
                  </a:txBody>
                  <a:tcPr anchor="ctr"/>
                </a:tc>
              </a:tr>
              <a:tr h="201622">
                <a:tc>
                  <a:txBody>
                    <a:bodyPr/>
                    <a:lstStyle/>
                    <a:p>
                      <a:pPr algn="ctr"/>
                      <a:r>
                        <a:rPr lang="es-MX" sz="2400" dirty="0" smtClean="0"/>
                        <a:t>50N</a:t>
                      </a:r>
                      <a:endParaRPr lang="es-MX" sz="2400" dirty="0"/>
                    </a:p>
                  </a:txBody>
                  <a:tcPr anchor="ctr"/>
                </a:tc>
                <a:tc>
                  <a:txBody>
                    <a:bodyPr/>
                    <a:lstStyle/>
                    <a:p>
                      <a:endParaRPr lang="es-MX" sz="14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MX" sz="1400" dirty="0" smtClean="0"/>
                    </a:p>
                  </a:txBody>
                  <a:tcPr anchor="ctr"/>
                </a:tc>
              </a:tr>
              <a:tr h="907301">
                <a:tc>
                  <a:txBody>
                    <a:bodyPr/>
                    <a:lstStyle/>
                    <a:p>
                      <a:pPr algn="ctr"/>
                      <a:r>
                        <a:rPr lang="es-MX" sz="2400" dirty="0" smtClean="0"/>
                        <a:t>51</a:t>
                      </a:r>
                      <a:endParaRPr lang="es-MX" sz="24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MX" dirty="0" smtClean="0"/>
                    </a:p>
                    <a:p>
                      <a:endParaRPr lang="es-MX"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MX" dirty="0" smtClean="0"/>
                    </a:p>
                  </a:txBody>
                  <a:tcPr anchor="ctr"/>
                </a:tc>
              </a:tr>
              <a:tr h="907301">
                <a:tc>
                  <a:txBody>
                    <a:bodyPr/>
                    <a:lstStyle/>
                    <a:p>
                      <a:pPr algn="ctr"/>
                      <a:r>
                        <a:rPr lang="es-MX" sz="2400" dirty="0" smtClean="0"/>
                        <a:t>51N</a:t>
                      </a:r>
                      <a:endParaRPr lang="es-MX" sz="2400" dirty="0"/>
                    </a:p>
                  </a:txBody>
                  <a:tcPr anchor="ctr"/>
                </a:tc>
                <a:tc>
                  <a:txBody>
                    <a:bodyPr/>
                    <a:lstStyle/>
                    <a:p>
                      <a:endParaRPr lang="es-MX"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MX" dirty="0" smtClean="0"/>
                    </a:p>
                    <a:p>
                      <a:endParaRPr lang="es-MX" dirty="0"/>
                    </a:p>
                  </a:txBody>
                  <a:tcPr anchor="ctr"/>
                </a:tc>
              </a:tr>
            </a:tbl>
          </a:graphicData>
        </a:graphic>
      </p:graphicFrame>
      <p:sp>
        <p:nvSpPr>
          <p:cNvPr id="4" name="3 CuadroTexto"/>
          <p:cNvSpPr txBox="1"/>
          <p:nvPr/>
        </p:nvSpPr>
        <p:spPr>
          <a:xfrm>
            <a:off x="154962" y="1404262"/>
            <a:ext cx="2993127" cy="461665"/>
          </a:xfrm>
          <a:prstGeom prst="rect">
            <a:avLst/>
          </a:prstGeom>
          <a:noFill/>
        </p:spPr>
        <p:txBody>
          <a:bodyPr wrap="none" rtlCol="0">
            <a:spAutoFit/>
          </a:bodyPr>
          <a:lstStyle/>
          <a:p>
            <a:r>
              <a:rPr lang="es-MX" dirty="0" smtClean="0">
                <a:solidFill>
                  <a:srgbClr val="FFC000"/>
                </a:solidFill>
              </a:rPr>
              <a:t>Corregir el resumen.</a:t>
            </a:r>
            <a:endParaRPr lang="es-MX" dirty="0">
              <a:solidFill>
                <a:srgbClr val="FFC000"/>
              </a:solidFill>
            </a:endParaRPr>
          </a:p>
        </p:txBody>
      </p:sp>
      <p:sp>
        <p:nvSpPr>
          <p:cNvPr id="5" name="4 CuadroTexto"/>
          <p:cNvSpPr txBox="1"/>
          <p:nvPr/>
        </p:nvSpPr>
        <p:spPr>
          <a:xfrm>
            <a:off x="2051721" y="3068959"/>
            <a:ext cx="3384376" cy="461665"/>
          </a:xfrm>
          <a:prstGeom prst="rect">
            <a:avLst/>
          </a:prstGeom>
          <a:noFill/>
        </p:spPr>
        <p:txBody>
          <a:bodyPr wrap="square" rtlCol="0">
            <a:spAutoFit/>
          </a:bodyPr>
          <a:lstStyle/>
          <a:p>
            <a:r>
              <a:rPr lang="es-MX" dirty="0" err="1" smtClean="0">
                <a:solidFill>
                  <a:schemeClr val="bg2"/>
                </a:solidFill>
              </a:rPr>
              <a:t>Ipickup</a:t>
            </a:r>
            <a:r>
              <a:rPr lang="es-MX" dirty="0" smtClean="0">
                <a:solidFill>
                  <a:schemeClr val="bg2"/>
                </a:solidFill>
              </a:rPr>
              <a:t>=6*I</a:t>
            </a:r>
            <a:r>
              <a:rPr lang="es-MX" sz="1800" dirty="0" smtClean="0">
                <a:solidFill>
                  <a:schemeClr val="bg2"/>
                </a:solidFill>
              </a:rPr>
              <a:t>L  o</a:t>
            </a:r>
            <a:r>
              <a:rPr lang="es-MX" dirty="0" smtClean="0">
                <a:solidFill>
                  <a:schemeClr val="bg2"/>
                </a:solidFill>
              </a:rPr>
              <a:t>1.25* I</a:t>
            </a:r>
            <a:r>
              <a:rPr lang="es-MX" sz="1800" dirty="0" smtClean="0">
                <a:solidFill>
                  <a:schemeClr val="bg2"/>
                </a:solidFill>
              </a:rPr>
              <a:t>FB</a:t>
            </a:r>
            <a:endParaRPr lang="es-MX" sz="1800" dirty="0">
              <a:solidFill>
                <a:schemeClr val="bg2"/>
              </a:solidFill>
            </a:endParaRPr>
          </a:p>
        </p:txBody>
      </p:sp>
      <p:sp>
        <p:nvSpPr>
          <p:cNvPr id="6" name="5 CuadroTexto"/>
          <p:cNvSpPr txBox="1"/>
          <p:nvPr/>
        </p:nvSpPr>
        <p:spPr>
          <a:xfrm>
            <a:off x="5658106" y="3084870"/>
            <a:ext cx="3089307" cy="461665"/>
          </a:xfrm>
          <a:prstGeom prst="rect">
            <a:avLst/>
          </a:prstGeom>
          <a:noFill/>
        </p:spPr>
        <p:txBody>
          <a:bodyPr wrap="none" rtlCol="0">
            <a:spAutoFit/>
          </a:bodyPr>
          <a:lstStyle/>
          <a:p>
            <a:r>
              <a:rPr lang="es-MX" dirty="0" err="1">
                <a:solidFill>
                  <a:schemeClr val="bg2"/>
                </a:solidFill>
              </a:rPr>
              <a:t>Ipickup</a:t>
            </a:r>
            <a:r>
              <a:rPr lang="es-MX" dirty="0">
                <a:solidFill>
                  <a:schemeClr val="bg2"/>
                </a:solidFill>
              </a:rPr>
              <a:t>=(1.1-1.3)* </a:t>
            </a:r>
            <a:r>
              <a:rPr lang="es-MX" dirty="0" smtClean="0">
                <a:solidFill>
                  <a:schemeClr val="bg2"/>
                </a:solidFill>
              </a:rPr>
              <a:t>I</a:t>
            </a:r>
            <a:r>
              <a:rPr lang="es-MX" sz="1800" dirty="0" smtClean="0">
                <a:solidFill>
                  <a:schemeClr val="bg2"/>
                </a:solidFill>
              </a:rPr>
              <a:t>FB</a:t>
            </a:r>
            <a:endParaRPr lang="es-MX" sz="1800" dirty="0">
              <a:solidFill>
                <a:schemeClr val="bg2"/>
              </a:solidFill>
            </a:endParaRPr>
          </a:p>
        </p:txBody>
      </p:sp>
      <p:sp>
        <p:nvSpPr>
          <p:cNvPr id="7" name="6 CuadroTexto"/>
          <p:cNvSpPr txBox="1"/>
          <p:nvPr/>
        </p:nvSpPr>
        <p:spPr>
          <a:xfrm>
            <a:off x="2174965" y="3765934"/>
            <a:ext cx="2691763" cy="461665"/>
          </a:xfrm>
          <a:prstGeom prst="rect">
            <a:avLst/>
          </a:prstGeom>
          <a:noFill/>
        </p:spPr>
        <p:txBody>
          <a:bodyPr wrap="none" rtlCol="0">
            <a:spAutoFit/>
          </a:bodyPr>
          <a:lstStyle/>
          <a:p>
            <a:r>
              <a:rPr lang="es-MX" dirty="0" err="1" smtClean="0">
                <a:solidFill>
                  <a:schemeClr val="bg2"/>
                </a:solidFill>
              </a:rPr>
              <a:t>Ipickup</a:t>
            </a:r>
            <a:r>
              <a:rPr lang="es-MX" dirty="0" smtClean="0">
                <a:solidFill>
                  <a:schemeClr val="bg2"/>
                </a:solidFill>
              </a:rPr>
              <a:t>=1.5*I</a:t>
            </a:r>
            <a:r>
              <a:rPr lang="es-MX" sz="1800" dirty="0" smtClean="0">
                <a:solidFill>
                  <a:schemeClr val="bg2"/>
                </a:solidFill>
              </a:rPr>
              <a:t>cc1fFB</a:t>
            </a:r>
            <a:endParaRPr lang="es-MX" sz="1800" dirty="0">
              <a:solidFill>
                <a:schemeClr val="bg2"/>
              </a:solidFill>
            </a:endParaRPr>
          </a:p>
        </p:txBody>
      </p:sp>
      <p:sp>
        <p:nvSpPr>
          <p:cNvPr id="9" name="8 CuadroTexto"/>
          <p:cNvSpPr txBox="1"/>
          <p:nvPr/>
        </p:nvSpPr>
        <p:spPr>
          <a:xfrm>
            <a:off x="2451483" y="4437112"/>
            <a:ext cx="2481770" cy="461665"/>
          </a:xfrm>
          <a:prstGeom prst="rect">
            <a:avLst/>
          </a:prstGeom>
          <a:noFill/>
        </p:spPr>
        <p:txBody>
          <a:bodyPr wrap="none" rtlCol="0">
            <a:spAutoFit/>
          </a:bodyPr>
          <a:lstStyle/>
          <a:p>
            <a:r>
              <a:rPr lang="es-MX" dirty="0" err="1">
                <a:solidFill>
                  <a:schemeClr val="bg2"/>
                </a:solidFill>
              </a:rPr>
              <a:t>Ipickup</a:t>
            </a:r>
            <a:r>
              <a:rPr lang="es-MX" dirty="0">
                <a:solidFill>
                  <a:schemeClr val="bg2"/>
                </a:solidFill>
              </a:rPr>
              <a:t>=2* </a:t>
            </a:r>
            <a:r>
              <a:rPr lang="es-MX" dirty="0" smtClean="0">
                <a:solidFill>
                  <a:schemeClr val="bg2"/>
                </a:solidFill>
              </a:rPr>
              <a:t>I</a:t>
            </a:r>
            <a:r>
              <a:rPr lang="es-MX" sz="1800" dirty="0" smtClean="0">
                <a:solidFill>
                  <a:schemeClr val="bg2"/>
                </a:solidFill>
              </a:rPr>
              <a:t>LMAX</a:t>
            </a:r>
            <a:endParaRPr lang="es-MX" sz="1800" dirty="0">
              <a:solidFill>
                <a:schemeClr val="bg2"/>
              </a:solidFill>
            </a:endParaRPr>
          </a:p>
        </p:txBody>
      </p:sp>
      <p:sp>
        <p:nvSpPr>
          <p:cNvPr id="10" name="9 CuadroTexto"/>
          <p:cNvSpPr txBox="1"/>
          <p:nvPr/>
        </p:nvSpPr>
        <p:spPr>
          <a:xfrm>
            <a:off x="5436097" y="4469648"/>
            <a:ext cx="3594254" cy="461665"/>
          </a:xfrm>
          <a:prstGeom prst="rect">
            <a:avLst/>
          </a:prstGeom>
          <a:noFill/>
        </p:spPr>
        <p:txBody>
          <a:bodyPr wrap="none" rtlCol="0">
            <a:spAutoFit/>
          </a:bodyPr>
          <a:lstStyle/>
          <a:p>
            <a:r>
              <a:rPr lang="es-MX" dirty="0" err="1">
                <a:solidFill>
                  <a:schemeClr val="bg2"/>
                </a:solidFill>
              </a:rPr>
              <a:t>Ipickup</a:t>
            </a:r>
            <a:r>
              <a:rPr lang="es-MX" dirty="0" smtClean="0">
                <a:solidFill>
                  <a:schemeClr val="bg2"/>
                </a:solidFill>
              </a:rPr>
              <a:t>=(1.25-1.5)* I</a:t>
            </a:r>
            <a:r>
              <a:rPr lang="es-MX" sz="1800" dirty="0" smtClean="0">
                <a:solidFill>
                  <a:schemeClr val="bg2"/>
                </a:solidFill>
              </a:rPr>
              <a:t>LMAX</a:t>
            </a:r>
            <a:endParaRPr lang="es-MX" sz="1800" dirty="0">
              <a:solidFill>
                <a:schemeClr val="bg2"/>
              </a:solidFill>
            </a:endParaRPr>
          </a:p>
        </p:txBody>
      </p:sp>
      <p:sp>
        <p:nvSpPr>
          <p:cNvPr id="11" name="10 CuadroTexto"/>
          <p:cNvSpPr txBox="1"/>
          <p:nvPr/>
        </p:nvSpPr>
        <p:spPr>
          <a:xfrm>
            <a:off x="1982740" y="5228588"/>
            <a:ext cx="3435556" cy="830997"/>
          </a:xfrm>
          <a:prstGeom prst="rect">
            <a:avLst/>
          </a:prstGeom>
          <a:noFill/>
        </p:spPr>
        <p:txBody>
          <a:bodyPr wrap="none" rtlCol="0">
            <a:spAutoFit/>
          </a:bodyPr>
          <a:lstStyle/>
          <a:p>
            <a:r>
              <a:rPr lang="es-MX" dirty="0" err="1" smtClean="0">
                <a:solidFill>
                  <a:schemeClr val="bg2"/>
                </a:solidFill>
              </a:rPr>
              <a:t>Ipickup</a:t>
            </a:r>
            <a:r>
              <a:rPr lang="es-MX" dirty="0" smtClean="0">
                <a:solidFill>
                  <a:schemeClr val="bg2"/>
                </a:solidFill>
              </a:rPr>
              <a:t>=0.333*Ipickup</a:t>
            </a:r>
            <a:r>
              <a:rPr lang="es-MX" sz="1600" dirty="0" smtClean="0">
                <a:solidFill>
                  <a:schemeClr val="bg2"/>
                </a:solidFill>
              </a:rPr>
              <a:t>51</a:t>
            </a:r>
          </a:p>
          <a:p>
            <a:r>
              <a:rPr lang="es-MX" dirty="0" smtClean="0">
                <a:solidFill>
                  <a:schemeClr val="bg2"/>
                </a:solidFill>
              </a:rPr>
              <a:t>o 0.5*Icc</a:t>
            </a:r>
            <a:r>
              <a:rPr lang="es-MX" sz="1800" dirty="0" smtClean="0">
                <a:solidFill>
                  <a:schemeClr val="bg2"/>
                </a:solidFill>
              </a:rPr>
              <a:t>1fFB</a:t>
            </a:r>
            <a:endParaRPr lang="es-MX" sz="1800" dirty="0">
              <a:solidFill>
                <a:schemeClr val="bg2"/>
              </a:solidFill>
            </a:endParaRPr>
          </a:p>
        </p:txBody>
      </p:sp>
      <p:sp>
        <p:nvSpPr>
          <p:cNvPr id="12" name="11 CuadroTexto"/>
          <p:cNvSpPr txBox="1"/>
          <p:nvPr/>
        </p:nvSpPr>
        <p:spPr>
          <a:xfrm>
            <a:off x="5729447" y="5413253"/>
            <a:ext cx="3300904" cy="461665"/>
          </a:xfrm>
          <a:prstGeom prst="rect">
            <a:avLst/>
          </a:prstGeom>
          <a:noFill/>
        </p:spPr>
        <p:txBody>
          <a:bodyPr wrap="none" rtlCol="0">
            <a:spAutoFit/>
          </a:bodyPr>
          <a:lstStyle/>
          <a:p>
            <a:r>
              <a:rPr lang="es-MX" dirty="0" err="1" smtClean="0">
                <a:solidFill>
                  <a:schemeClr val="bg2"/>
                </a:solidFill>
              </a:rPr>
              <a:t>Ipickup</a:t>
            </a:r>
            <a:r>
              <a:rPr lang="es-MX" dirty="0" smtClean="0">
                <a:solidFill>
                  <a:schemeClr val="bg2"/>
                </a:solidFill>
              </a:rPr>
              <a:t>&gt;=3I</a:t>
            </a:r>
            <a:r>
              <a:rPr lang="es-MX" sz="1800" dirty="0" smtClean="0">
                <a:solidFill>
                  <a:schemeClr val="bg2"/>
                </a:solidFill>
              </a:rPr>
              <a:t>0</a:t>
            </a:r>
            <a:r>
              <a:rPr lang="es-MX" dirty="0" smtClean="0">
                <a:solidFill>
                  <a:schemeClr val="bg2"/>
                </a:solidFill>
              </a:rPr>
              <a:t> de Carga</a:t>
            </a:r>
            <a:endParaRPr lang="es-MX" dirty="0">
              <a:solidFill>
                <a:schemeClr val="bg2"/>
              </a:solidFill>
            </a:endParaRPr>
          </a:p>
        </p:txBody>
      </p:sp>
      <p:sp>
        <p:nvSpPr>
          <p:cNvPr id="13" name="12 CuadroTexto"/>
          <p:cNvSpPr txBox="1"/>
          <p:nvPr/>
        </p:nvSpPr>
        <p:spPr>
          <a:xfrm>
            <a:off x="5533712" y="1420974"/>
            <a:ext cx="2996141" cy="461665"/>
          </a:xfrm>
          <a:prstGeom prst="rect">
            <a:avLst/>
          </a:prstGeom>
          <a:noFill/>
        </p:spPr>
        <p:txBody>
          <a:bodyPr wrap="none" rtlCol="0">
            <a:spAutoFit/>
          </a:bodyPr>
          <a:lstStyle/>
          <a:p>
            <a:r>
              <a:rPr lang="es-MX" dirty="0" err="1" smtClean="0">
                <a:solidFill>
                  <a:srgbClr val="FF0000"/>
                </a:solidFill>
              </a:rPr>
              <a:t>Was</a:t>
            </a:r>
            <a:r>
              <a:rPr lang="es-MX" dirty="0" smtClean="0">
                <a:solidFill>
                  <a:srgbClr val="FF0000"/>
                </a:solidFill>
              </a:rPr>
              <a:t> </a:t>
            </a:r>
            <a:r>
              <a:rPr lang="es-MX" dirty="0" err="1" smtClean="0">
                <a:solidFill>
                  <a:srgbClr val="FF0000"/>
                </a:solidFill>
              </a:rPr>
              <a:t>ist</a:t>
            </a:r>
            <a:r>
              <a:rPr lang="es-MX" dirty="0" smtClean="0">
                <a:solidFill>
                  <a:srgbClr val="FF0000"/>
                </a:solidFill>
              </a:rPr>
              <a:t> </a:t>
            </a:r>
            <a:r>
              <a:rPr lang="es-MX" dirty="0" err="1" smtClean="0">
                <a:solidFill>
                  <a:srgbClr val="FF0000"/>
                </a:solidFill>
              </a:rPr>
              <a:t>richtig</a:t>
            </a:r>
            <a:r>
              <a:rPr lang="es-MX" dirty="0" smtClean="0">
                <a:solidFill>
                  <a:srgbClr val="FF0000"/>
                </a:solidFill>
              </a:rPr>
              <a:t> </a:t>
            </a:r>
            <a:r>
              <a:rPr lang="es-MX" dirty="0" err="1" smtClean="0">
                <a:solidFill>
                  <a:srgbClr val="FF0000"/>
                </a:solidFill>
              </a:rPr>
              <a:t>nicht</a:t>
            </a:r>
            <a:r>
              <a:rPr lang="es-MX" dirty="0" smtClean="0">
                <a:solidFill>
                  <a:srgbClr val="FF0000"/>
                </a:solidFill>
              </a:rPr>
              <a:t>?</a:t>
            </a:r>
            <a:endParaRPr lang="es-MX" dirty="0">
              <a:solidFill>
                <a:srgbClr val="FF0000"/>
              </a:solidFill>
            </a:endParaRPr>
          </a:p>
        </p:txBody>
      </p:sp>
      <p:sp>
        <p:nvSpPr>
          <p:cNvPr id="14" name="13 CuadroTexto"/>
          <p:cNvSpPr txBox="1"/>
          <p:nvPr/>
        </p:nvSpPr>
        <p:spPr>
          <a:xfrm>
            <a:off x="3186486" y="1416618"/>
            <a:ext cx="2260362" cy="461665"/>
          </a:xfrm>
          <a:prstGeom prst="rect">
            <a:avLst/>
          </a:prstGeom>
          <a:noFill/>
        </p:spPr>
        <p:txBody>
          <a:bodyPr wrap="none" rtlCol="0">
            <a:spAutoFit/>
          </a:bodyPr>
          <a:lstStyle/>
          <a:p>
            <a:r>
              <a:rPr lang="es-MX" dirty="0" err="1">
                <a:solidFill>
                  <a:srgbClr val="009900"/>
                </a:solidFill>
              </a:rPr>
              <a:t>Was</a:t>
            </a:r>
            <a:r>
              <a:rPr lang="es-MX" dirty="0">
                <a:solidFill>
                  <a:srgbClr val="009900"/>
                </a:solidFill>
              </a:rPr>
              <a:t> </a:t>
            </a:r>
            <a:r>
              <a:rPr lang="es-MX" dirty="0" err="1">
                <a:solidFill>
                  <a:srgbClr val="009900"/>
                </a:solidFill>
              </a:rPr>
              <a:t>ist</a:t>
            </a:r>
            <a:r>
              <a:rPr lang="es-MX" dirty="0">
                <a:solidFill>
                  <a:srgbClr val="009900"/>
                </a:solidFill>
              </a:rPr>
              <a:t> </a:t>
            </a:r>
            <a:r>
              <a:rPr lang="es-MX" dirty="0" err="1">
                <a:solidFill>
                  <a:srgbClr val="009900"/>
                </a:solidFill>
              </a:rPr>
              <a:t>richtig</a:t>
            </a:r>
            <a:r>
              <a:rPr lang="es-MX" dirty="0">
                <a:solidFill>
                  <a:srgbClr val="009900"/>
                </a:solidFill>
              </a:rPr>
              <a:t>?</a:t>
            </a:r>
            <a:endParaRPr lang="es-MX" dirty="0"/>
          </a:p>
        </p:txBody>
      </p:sp>
    </p:spTree>
    <p:extLst>
      <p:ext uri="{BB962C8B-B14F-4D97-AF65-F5344CB8AC3E}">
        <p14:creationId xmlns:p14="http://schemas.microsoft.com/office/powerpoint/2010/main" val="154018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CuadroTexto"/>
          <p:cNvSpPr txBox="1">
            <a:spLocks noChangeArrowheads="1"/>
          </p:cNvSpPr>
          <p:nvPr/>
        </p:nvSpPr>
        <p:spPr bwMode="auto">
          <a:xfrm>
            <a:off x="611560" y="2500313"/>
            <a:ext cx="8208911" cy="1569660"/>
          </a:xfrm>
          <a:prstGeom prst="rect">
            <a:avLst/>
          </a:prstGeom>
          <a:noFill/>
          <a:ln w="9525">
            <a:noFill/>
            <a:miter lim="800000"/>
            <a:headEnd/>
            <a:tailEnd/>
          </a:ln>
        </p:spPr>
        <p:txBody>
          <a:bodyPr wrap="square">
            <a:spAutoFit/>
          </a:bodyPr>
          <a:lstStyle/>
          <a:p>
            <a:pPr algn="ctr"/>
            <a:endParaRPr lang="en-US" dirty="0"/>
          </a:p>
          <a:p>
            <a:pPr algn="ctr"/>
            <a:r>
              <a:rPr lang="en-US" dirty="0" smtClean="0"/>
              <a:t>PROTECCION DE TRANSFORMADORES</a:t>
            </a:r>
          </a:p>
          <a:p>
            <a:pPr algn="ctr"/>
            <a:r>
              <a:rPr lang="en-US" dirty="0" smtClean="0"/>
              <a:t>Y </a:t>
            </a:r>
          </a:p>
          <a:p>
            <a:pPr algn="ctr"/>
            <a:r>
              <a:rPr lang="en-US" dirty="0" smtClean="0"/>
              <a:t>BARRAS O BUSES</a:t>
            </a:r>
          </a:p>
        </p:txBody>
      </p:sp>
      <p:sp>
        <p:nvSpPr>
          <p:cNvPr id="26627"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4067944" y="2420888"/>
            <a:ext cx="1622560" cy="461665"/>
          </a:xfrm>
          <a:prstGeom prst="rect">
            <a:avLst/>
          </a:prstGeom>
          <a:noFill/>
        </p:spPr>
        <p:txBody>
          <a:bodyPr wrap="none" rtlCol="0">
            <a:spAutoFit/>
          </a:bodyPr>
          <a:lstStyle/>
          <a:p>
            <a:r>
              <a:rPr lang="es-MX" dirty="0" smtClean="0"/>
              <a:t>UNIDAD 2</a:t>
            </a:r>
            <a:endParaRPr lang="es-MX" dirty="0"/>
          </a:p>
        </p:txBody>
      </p:sp>
    </p:spTree>
    <p:extLst>
      <p:ext uri="{BB962C8B-B14F-4D97-AF65-F5344CB8AC3E}">
        <p14:creationId xmlns:p14="http://schemas.microsoft.com/office/powerpoint/2010/main" val="82017290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 name="1 CuadroTexto"/>
          <p:cNvSpPr txBox="1"/>
          <p:nvPr/>
        </p:nvSpPr>
        <p:spPr>
          <a:xfrm>
            <a:off x="2411760" y="764704"/>
            <a:ext cx="4110292" cy="461665"/>
          </a:xfrm>
          <a:prstGeom prst="rect">
            <a:avLst/>
          </a:prstGeom>
          <a:noFill/>
        </p:spPr>
        <p:txBody>
          <a:bodyPr wrap="none" rtlCol="0">
            <a:spAutoFit/>
          </a:bodyPr>
          <a:lstStyle/>
          <a:p>
            <a:r>
              <a:rPr lang="es-MX" dirty="0" smtClean="0">
                <a:solidFill>
                  <a:srgbClr val="92D050"/>
                </a:solidFill>
              </a:rPr>
              <a:t>TIPOS DE FALLAS EN TR’S</a:t>
            </a:r>
            <a:endParaRPr lang="es-MX" dirty="0">
              <a:solidFill>
                <a:srgbClr val="92D050"/>
              </a:solidFill>
            </a:endParaRPr>
          </a:p>
        </p:txBody>
      </p:sp>
      <p:sp>
        <p:nvSpPr>
          <p:cNvPr id="3" name="2 CuadroTexto"/>
          <p:cNvSpPr txBox="1"/>
          <p:nvPr/>
        </p:nvSpPr>
        <p:spPr>
          <a:xfrm>
            <a:off x="323528" y="1232236"/>
            <a:ext cx="7711598" cy="461665"/>
          </a:xfrm>
          <a:prstGeom prst="rect">
            <a:avLst/>
          </a:prstGeom>
          <a:noFill/>
        </p:spPr>
        <p:txBody>
          <a:bodyPr wrap="none" rtlCol="0">
            <a:spAutoFit/>
          </a:bodyPr>
          <a:lstStyle/>
          <a:p>
            <a:r>
              <a:rPr lang="es-MX" dirty="0" smtClean="0"/>
              <a:t>De manera general existen dos tipos de falla en un TR:</a:t>
            </a:r>
            <a:endParaRPr lang="es-MX" dirty="0"/>
          </a:p>
        </p:txBody>
      </p:sp>
      <p:sp>
        <p:nvSpPr>
          <p:cNvPr id="4" name="3 CuadroTexto"/>
          <p:cNvSpPr txBox="1"/>
          <p:nvPr/>
        </p:nvSpPr>
        <p:spPr>
          <a:xfrm>
            <a:off x="328719" y="1693901"/>
            <a:ext cx="2561920" cy="461665"/>
          </a:xfrm>
          <a:prstGeom prst="rect">
            <a:avLst/>
          </a:prstGeom>
          <a:noFill/>
        </p:spPr>
        <p:txBody>
          <a:bodyPr wrap="none" rtlCol="0">
            <a:spAutoFit/>
          </a:bodyPr>
          <a:lstStyle/>
          <a:p>
            <a:r>
              <a:rPr lang="es-MX" dirty="0" smtClean="0">
                <a:solidFill>
                  <a:srgbClr val="92D050"/>
                </a:solidFill>
              </a:rPr>
              <a:t>I.- Fallas Internas</a:t>
            </a:r>
            <a:endParaRPr lang="es-MX" dirty="0">
              <a:solidFill>
                <a:srgbClr val="92D050"/>
              </a:solidFill>
            </a:endParaRPr>
          </a:p>
        </p:txBody>
      </p:sp>
      <p:sp>
        <p:nvSpPr>
          <p:cNvPr id="5" name="4 CuadroTexto"/>
          <p:cNvSpPr txBox="1"/>
          <p:nvPr/>
        </p:nvSpPr>
        <p:spPr>
          <a:xfrm>
            <a:off x="4572000" y="1687458"/>
            <a:ext cx="2869696" cy="461665"/>
          </a:xfrm>
          <a:prstGeom prst="rect">
            <a:avLst/>
          </a:prstGeom>
          <a:noFill/>
        </p:spPr>
        <p:txBody>
          <a:bodyPr wrap="none" rtlCol="0">
            <a:spAutoFit/>
          </a:bodyPr>
          <a:lstStyle/>
          <a:p>
            <a:r>
              <a:rPr lang="es-MX" dirty="0" smtClean="0">
                <a:solidFill>
                  <a:srgbClr val="FF3300"/>
                </a:solidFill>
              </a:rPr>
              <a:t>II.- </a:t>
            </a:r>
            <a:r>
              <a:rPr lang="es-MX" dirty="0" err="1" smtClean="0">
                <a:solidFill>
                  <a:srgbClr val="FF3300"/>
                </a:solidFill>
              </a:rPr>
              <a:t>Falllas</a:t>
            </a:r>
            <a:r>
              <a:rPr lang="es-MX" dirty="0" smtClean="0">
                <a:solidFill>
                  <a:srgbClr val="FF3300"/>
                </a:solidFill>
              </a:rPr>
              <a:t>  externas</a:t>
            </a:r>
            <a:endParaRPr lang="es-MX" dirty="0">
              <a:solidFill>
                <a:srgbClr val="FF3300"/>
              </a:solidFill>
            </a:endParaRPr>
          </a:p>
        </p:txBody>
      </p:sp>
      <p:sp>
        <p:nvSpPr>
          <p:cNvPr id="6" name="5 CuadroTexto"/>
          <p:cNvSpPr txBox="1"/>
          <p:nvPr/>
        </p:nvSpPr>
        <p:spPr>
          <a:xfrm>
            <a:off x="362584" y="2348880"/>
            <a:ext cx="3079689" cy="1569660"/>
          </a:xfrm>
          <a:prstGeom prst="rect">
            <a:avLst/>
          </a:prstGeom>
          <a:noFill/>
        </p:spPr>
        <p:txBody>
          <a:bodyPr wrap="none" rtlCol="0">
            <a:spAutoFit/>
          </a:bodyPr>
          <a:lstStyle/>
          <a:p>
            <a:r>
              <a:rPr lang="es-MX" dirty="0" smtClean="0"/>
              <a:t>Fallas de aislamiento</a:t>
            </a:r>
          </a:p>
          <a:p>
            <a:r>
              <a:rPr lang="es-MX" dirty="0" smtClean="0"/>
              <a:t>(o incipientes)</a:t>
            </a:r>
          </a:p>
          <a:p>
            <a:r>
              <a:rPr lang="es-MX" dirty="0" smtClean="0"/>
              <a:t>Mecánicas</a:t>
            </a:r>
          </a:p>
          <a:p>
            <a:r>
              <a:rPr lang="es-MX" dirty="0" smtClean="0"/>
              <a:t>Cortocircuito</a:t>
            </a:r>
            <a:endParaRPr lang="es-MX" dirty="0"/>
          </a:p>
        </p:txBody>
      </p:sp>
      <p:sp>
        <p:nvSpPr>
          <p:cNvPr id="7" name="6 CuadroTexto"/>
          <p:cNvSpPr txBox="1"/>
          <p:nvPr/>
        </p:nvSpPr>
        <p:spPr>
          <a:xfrm>
            <a:off x="5148064" y="2321226"/>
            <a:ext cx="1914307" cy="461665"/>
          </a:xfrm>
          <a:prstGeom prst="rect">
            <a:avLst/>
          </a:prstGeom>
          <a:noFill/>
        </p:spPr>
        <p:txBody>
          <a:bodyPr wrap="none" rtlCol="0">
            <a:spAutoFit/>
          </a:bodyPr>
          <a:lstStyle/>
          <a:p>
            <a:r>
              <a:rPr lang="es-MX" dirty="0" smtClean="0"/>
              <a:t>Cortocircuito</a:t>
            </a:r>
            <a:endParaRPr lang="es-MX" dirty="0"/>
          </a:p>
        </p:txBody>
      </p:sp>
      <p:sp>
        <p:nvSpPr>
          <p:cNvPr id="8" name="7 CuadroTexto"/>
          <p:cNvSpPr txBox="1"/>
          <p:nvPr/>
        </p:nvSpPr>
        <p:spPr>
          <a:xfrm>
            <a:off x="344291" y="4098802"/>
            <a:ext cx="2839239" cy="461665"/>
          </a:xfrm>
          <a:prstGeom prst="rect">
            <a:avLst/>
          </a:prstGeom>
          <a:noFill/>
        </p:spPr>
        <p:txBody>
          <a:bodyPr wrap="none" rtlCol="0">
            <a:spAutoFit/>
          </a:bodyPr>
          <a:lstStyle/>
          <a:p>
            <a:r>
              <a:rPr lang="es-MX" dirty="0" smtClean="0">
                <a:solidFill>
                  <a:srgbClr val="FF3300"/>
                </a:solidFill>
              </a:rPr>
              <a:t>Protección primaria</a:t>
            </a:r>
            <a:endParaRPr lang="es-MX" dirty="0">
              <a:solidFill>
                <a:srgbClr val="FF3300"/>
              </a:solidFill>
            </a:endParaRPr>
          </a:p>
        </p:txBody>
      </p:sp>
      <p:sp>
        <p:nvSpPr>
          <p:cNvPr id="9" name="8 CuadroTexto"/>
          <p:cNvSpPr txBox="1"/>
          <p:nvPr/>
        </p:nvSpPr>
        <p:spPr>
          <a:xfrm>
            <a:off x="5022220" y="4075419"/>
            <a:ext cx="3336170" cy="461665"/>
          </a:xfrm>
          <a:prstGeom prst="rect">
            <a:avLst/>
          </a:prstGeom>
          <a:noFill/>
        </p:spPr>
        <p:txBody>
          <a:bodyPr wrap="none" rtlCol="0">
            <a:spAutoFit/>
          </a:bodyPr>
          <a:lstStyle/>
          <a:p>
            <a:r>
              <a:rPr lang="es-MX" dirty="0" smtClean="0">
                <a:solidFill>
                  <a:srgbClr val="7030A0"/>
                </a:solidFill>
              </a:rPr>
              <a:t>Protección de respaldo</a:t>
            </a:r>
            <a:endParaRPr lang="es-MX" dirty="0">
              <a:solidFill>
                <a:srgbClr val="7030A0"/>
              </a:solidFill>
            </a:endParaRPr>
          </a:p>
        </p:txBody>
      </p:sp>
      <p:grpSp>
        <p:nvGrpSpPr>
          <p:cNvPr id="22" name="21 Grupo"/>
          <p:cNvGrpSpPr/>
          <p:nvPr/>
        </p:nvGrpSpPr>
        <p:grpSpPr>
          <a:xfrm>
            <a:off x="2931886" y="4700340"/>
            <a:ext cx="3173331" cy="2065831"/>
            <a:chOff x="2931886" y="4700340"/>
            <a:chExt cx="3173331" cy="2065831"/>
          </a:xfrm>
        </p:grpSpPr>
        <p:sp>
          <p:nvSpPr>
            <p:cNvPr id="10" name="9 Rectángulo"/>
            <p:cNvSpPr/>
            <p:nvPr/>
          </p:nvSpPr>
          <p:spPr bwMode="auto">
            <a:xfrm rot="5400000">
              <a:off x="3442273" y="5229200"/>
              <a:ext cx="2065831" cy="100811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11" name="10 Marco"/>
            <p:cNvSpPr/>
            <p:nvPr/>
          </p:nvSpPr>
          <p:spPr bwMode="auto">
            <a:xfrm rot="5400000">
              <a:off x="3851920" y="5445224"/>
              <a:ext cx="1296144" cy="576064"/>
            </a:xfrm>
            <a:prstGeom prst="fram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grpSp>
          <p:nvGrpSpPr>
            <p:cNvPr id="14" name="13 Grupo"/>
            <p:cNvGrpSpPr/>
            <p:nvPr/>
          </p:nvGrpSpPr>
          <p:grpSpPr>
            <a:xfrm>
              <a:off x="4788023" y="5301208"/>
              <a:ext cx="1317194" cy="864096"/>
              <a:chOff x="4788023" y="5301208"/>
              <a:chExt cx="1317194" cy="864096"/>
            </a:xfrm>
          </p:grpSpPr>
          <p:cxnSp>
            <p:nvCxnSpPr>
              <p:cNvPr id="13" name="12 Conector recto"/>
              <p:cNvCxnSpPr/>
              <p:nvPr/>
            </p:nvCxnSpPr>
            <p:spPr bwMode="auto">
              <a:xfrm>
                <a:off x="4788024" y="5301208"/>
                <a:ext cx="13171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14 Conector recto"/>
              <p:cNvCxnSpPr/>
              <p:nvPr/>
            </p:nvCxnSpPr>
            <p:spPr bwMode="auto">
              <a:xfrm>
                <a:off x="4788023" y="5726222"/>
                <a:ext cx="13171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15 Conector recto"/>
              <p:cNvCxnSpPr/>
              <p:nvPr/>
            </p:nvCxnSpPr>
            <p:spPr bwMode="auto">
              <a:xfrm>
                <a:off x="4788024" y="6165304"/>
                <a:ext cx="13171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18" name="17 Grupo"/>
            <p:cNvGrpSpPr/>
            <p:nvPr/>
          </p:nvGrpSpPr>
          <p:grpSpPr>
            <a:xfrm>
              <a:off x="2931886" y="5294174"/>
              <a:ext cx="1317194" cy="864096"/>
              <a:chOff x="4788023" y="5301208"/>
              <a:chExt cx="1317194" cy="864096"/>
            </a:xfrm>
          </p:grpSpPr>
          <p:cxnSp>
            <p:nvCxnSpPr>
              <p:cNvPr id="19" name="18 Conector recto"/>
              <p:cNvCxnSpPr/>
              <p:nvPr/>
            </p:nvCxnSpPr>
            <p:spPr bwMode="auto">
              <a:xfrm>
                <a:off x="4788024" y="5301208"/>
                <a:ext cx="13171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19 Conector recto"/>
              <p:cNvCxnSpPr/>
              <p:nvPr/>
            </p:nvCxnSpPr>
            <p:spPr bwMode="auto">
              <a:xfrm>
                <a:off x="4788023" y="5726222"/>
                <a:ext cx="13171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20 Conector recto"/>
              <p:cNvCxnSpPr/>
              <p:nvPr/>
            </p:nvCxnSpPr>
            <p:spPr bwMode="auto">
              <a:xfrm>
                <a:off x="4788024" y="6165304"/>
                <a:ext cx="13171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7" name="16 Y"/>
            <p:cNvSpPr/>
            <p:nvPr/>
          </p:nvSpPr>
          <p:spPr bwMode="auto">
            <a:xfrm>
              <a:off x="4151715" y="5189172"/>
              <a:ext cx="144016" cy="208990"/>
            </a:xfrm>
            <a:prstGeom prst="flowChartSummingJunction">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23" name="22 Y"/>
            <p:cNvSpPr/>
            <p:nvPr/>
          </p:nvSpPr>
          <p:spPr bwMode="auto">
            <a:xfrm>
              <a:off x="4165710" y="5614693"/>
              <a:ext cx="144016" cy="208990"/>
            </a:xfrm>
            <a:prstGeom prst="flowChartSummingJunction">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24" name="23 Y"/>
            <p:cNvSpPr/>
            <p:nvPr/>
          </p:nvSpPr>
          <p:spPr bwMode="auto">
            <a:xfrm>
              <a:off x="4177071" y="6060809"/>
              <a:ext cx="144016" cy="208990"/>
            </a:xfrm>
            <a:prstGeom prst="flowChartSummingJunction">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25" name="24 Y"/>
            <p:cNvSpPr/>
            <p:nvPr/>
          </p:nvSpPr>
          <p:spPr bwMode="auto">
            <a:xfrm>
              <a:off x="4716016" y="5196713"/>
              <a:ext cx="144016" cy="208990"/>
            </a:xfrm>
            <a:prstGeom prst="flowChartSummingJunction">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26" name="25 Y"/>
            <p:cNvSpPr/>
            <p:nvPr/>
          </p:nvSpPr>
          <p:spPr bwMode="auto">
            <a:xfrm>
              <a:off x="4730011" y="5622234"/>
              <a:ext cx="144016" cy="208990"/>
            </a:xfrm>
            <a:prstGeom prst="flowChartSummingJunction">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27" name="26 Y"/>
            <p:cNvSpPr/>
            <p:nvPr/>
          </p:nvSpPr>
          <p:spPr bwMode="auto">
            <a:xfrm>
              <a:off x="4741372" y="6068350"/>
              <a:ext cx="144016" cy="208990"/>
            </a:xfrm>
            <a:prstGeom prst="flowChartSummingJunction">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3"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
        <p:nvSpPr>
          <p:cNvPr id="4" name="3 CuadroTexto"/>
          <p:cNvSpPr txBox="1"/>
          <p:nvPr/>
        </p:nvSpPr>
        <p:spPr>
          <a:xfrm>
            <a:off x="214282" y="857232"/>
            <a:ext cx="5214974" cy="461665"/>
          </a:xfrm>
          <a:prstGeom prst="rect">
            <a:avLst/>
          </a:prstGeom>
          <a:noFill/>
        </p:spPr>
        <p:txBody>
          <a:bodyPr wrap="square" rtlCol="0">
            <a:spAutoFit/>
          </a:bodyPr>
          <a:lstStyle/>
          <a:p>
            <a:r>
              <a:rPr lang="en-US" dirty="0" smtClean="0"/>
              <a:t>CORRIENTE DE MAGNETIZACIÓN</a:t>
            </a:r>
            <a:endParaRPr lang="en-US" dirty="0"/>
          </a:p>
        </p:txBody>
      </p:sp>
      <p:sp>
        <p:nvSpPr>
          <p:cNvPr id="5" name="4 CuadroTexto"/>
          <p:cNvSpPr txBox="1"/>
          <p:nvPr/>
        </p:nvSpPr>
        <p:spPr>
          <a:xfrm>
            <a:off x="0" y="1357298"/>
            <a:ext cx="8858280" cy="1477328"/>
          </a:xfrm>
          <a:prstGeom prst="rect">
            <a:avLst/>
          </a:prstGeom>
          <a:noFill/>
        </p:spPr>
        <p:txBody>
          <a:bodyPr wrap="square" rtlCol="0">
            <a:spAutoFit/>
          </a:bodyPr>
          <a:lstStyle/>
          <a:p>
            <a:pPr algn="just"/>
            <a:r>
              <a:rPr lang="en-US" sz="1800" dirty="0" smtClean="0"/>
              <a:t>La </a:t>
            </a:r>
            <a:r>
              <a:rPr lang="en-US" sz="1800" dirty="0" err="1" smtClean="0"/>
              <a:t>corriente</a:t>
            </a:r>
            <a:r>
              <a:rPr lang="en-US" sz="1800" dirty="0" smtClean="0"/>
              <a:t> total de </a:t>
            </a:r>
            <a:r>
              <a:rPr lang="en-US" sz="1800" dirty="0" err="1" smtClean="0"/>
              <a:t>excitación</a:t>
            </a:r>
            <a:r>
              <a:rPr lang="en-US" sz="1800" dirty="0" smtClean="0"/>
              <a:t> de un TR </a:t>
            </a:r>
            <a:r>
              <a:rPr lang="en-US" sz="1800" dirty="0" err="1" smtClean="0"/>
              <a:t>incluye</a:t>
            </a:r>
            <a:r>
              <a:rPr lang="en-US" sz="1800" dirty="0" smtClean="0"/>
              <a:t> dos </a:t>
            </a:r>
            <a:r>
              <a:rPr lang="en-US" sz="1800" dirty="0" err="1" smtClean="0"/>
              <a:t>componentes</a:t>
            </a:r>
            <a:r>
              <a:rPr lang="en-US" sz="1800" dirty="0" smtClean="0"/>
              <a:t>, la de </a:t>
            </a:r>
            <a:r>
              <a:rPr lang="en-US" sz="1800" dirty="0" err="1" smtClean="0"/>
              <a:t>pérdidas</a:t>
            </a:r>
            <a:r>
              <a:rPr lang="en-US" sz="1800" dirty="0" smtClean="0"/>
              <a:t> en el </a:t>
            </a:r>
            <a:r>
              <a:rPr lang="en-US" sz="1800" dirty="0" err="1" smtClean="0"/>
              <a:t>cobre</a:t>
            </a:r>
            <a:r>
              <a:rPr lang="en-US" sz="1800" dirty="0" smtClean="0"/>
              <a:t> del </a:t>
            </a:r>
            <a:r>
              <a:rPr lang="en-US" sz="1800" dirty="0" err="1" smtClean="0"/>
              <a:t>primario</a:t>
            </a:r>
            <a:r>
              <a:rPr lang="en-US" sz="1800" dirty="0" smtClean="0"/>
              <a:t> y la </a:t>
            </a:r>
            <a:r>
              <a:rPr lang="en-US" sz="1800" dirty="0" err="1" smtClean="0"/>
              <a:t>corriente</a:t>
            </a:r>
            <a:r>
              <a:rPr lang="en-US" sz="1800" dirty="0" smtClean="0"/>
              <a:t> de </a:t>
            </a:r>
            <a:r>
              <a:rPr lang="en-US" sz="1800" dirty="0" err="1" smtClean="0"/>
              <a:t>magnetización</a:t>
            </a:r>
            <a:r>
              <a:rPr lang="en-US" sz="1800" dirty="0" smtClean="0"/>
              <a:t>.</a:t>
            </a:r>
          </a:p>
          <a:p>
            <a:pPr algn="just"/>
            <a:r>
              <a:rPr lang="en-US" sz="1800" dirty="0" smtClean="0"/>
              <a:t>El </a:t>
            </a:r>
            <a:r>
              <a:rPr lang="en-US" sz="1800" dirty="0" err="1" smtClean="0"/>
              <a:t>diseño</a:t>
            </a:r>
            <a:r>
              <a:rPr lang="en-US" sz="1800" dirty="0" smtClean="0"/>
              <a:t> </a:t>
            </a:r>
            <a:r>
              <a:rPr lang="en-US" sz="1800" dirty="0" err="1" smtClean="0"/>
              <a:t>económico</a:t>
            </a:r>
            <a:r>
              <a:rPr lang="en-US" sz="1800" dirty="0" smtClean="0"/>
              <a:t> de TR’s </a:t>
            </a:r>
            <a:r>
              <a:rPr lang="en-US" sz="1800" dirty="0" err="1" smtClean="0"/>
              <a:t>nos</a:t>
            </a:r>
            <a:r>
              <a:rPr lang="en-US" sz="1800" dirty="0" smtClean="0"/>
              <a:t> dice </a:t>
            </a:r>
            <a:r>
              <a:rPr lang="en-US" sz="1800" dirty="0" err="1" smtClean="0"/>
              <a:t>que</a:t>
            </a:r>
            <a:r>
              <a:rPr lang="en-US" sz="1800" dirty="0" smtClean="0"/>
              <a:t> se </a:t>
            </a:r>
            <a:r>
              <a:rPr lang="en-US" sz="1800" dirty="0" err="1" smtClean="0"/>
              <a:t>operen</a:t>
            </a:r>
            <a:r>
              <a:rPr lang="en-US" sz="1800" dirty="0" smtClean="0"/>
              <a:t> </a:t>
            </a:r>
            <a:r>
              <a:rPr lang="en-US" sz="1800" dirty="0" err="1" smtClean="0"/>
              <a:t>sus</a:t>
            </a:r>
            <a:r>
              <a:rPr lang="en-US" sz="1800" dirty="0" smtClean="0"/>
              <a:t> </a:t>
            </a:r>
            <a:r>
              <a:rPr lang="en-US" sz="1800" dirty="0" err="1" smtClean="0"/>
              <a:t>nucleos</a:t>
            </a:r>
            <a:r>
              <a:rPr lang="en-US" sz="1800" dirty="0" smtClean="0"/>
              <a:t> </a:t>
            </a:r>
            <a:r>
              <a:rPr lang="en-US" sz="1800" dirty="0" err="1" smtClean="0"/>
              <a:t>magnéticos</a:t>
            </a:r>
            <a:r>
              <a:rPr lang="en-US" sz="1800" dirty="0" smtClean="0"/>
              <a:t> en la parte </a:t>
            </a:r>
            <a:r>
              <a:rPr lang="en-US" sz="1800" dirty="0" err="1" smtClean="0"/>
              <a:t>curveada</a:t>
            </a:r>
            <a:r>
              <a:rPr lang="en-US" sz="1800" dirty="0" smtClean="0"/>
              <a:t> de la </a:t>
            </a:r>
            <a:r>
              <a:rPr lang="en-US" sz="1800" dirty="0" err="1" smtClean="0"/>
              <a:t>trayectoria</a:t>
            </a:r>
            <a:r>
              <a:rPr lang="en-US" sz="1800" dirty="0" smtClean="0"/>
              <a:t> de </a:t>
            </a:r>
            <a:r>
              <a:rPr lang="en-US" sz="1800" dirty="0" err="1" smtClean="0"/>
              <a:t>saturación</a:t>
            </a:r>
            <a:r>
              <a:rPr lang="en-US" sz="1800" dirty="0" smtClean="0"/>
              <a:t> y a </a:t>
            </a:r>
            <a:r>
              <a:rPr lang="en-US" sz="1800" dirty="0" err="1" smtClean="0"/>
              <a:t>voltaje</a:t>
            </a:r>
            <a:r>
              <a:rPr lang="en-US" sz="1800" dirty="0" smtClean="0"/>
              <a:t> nominal. </a:t>
            </a:r>
            <a:r>
              <a:rPr lang="en-US" sz="1800" dirty="0" err="1" smtClean="0"/>
              <a:t>Ya</a:t>
            </a:r>
            <a:r>
              <a:rPr lang="en-US" sz="1800" dirty="0" smtClean="0"/>
              <a:t> </a:t>
            </a:r>
            <a:r>
              <a:rPr lang="en-US" sz="1800" dirty="0" err="1" smtClean="0"/>
              <a:t>que</a:t>
            </a:r>
            <a:r>
              <a:rPr lang="en-US" sz="1800" dirty="0" smtClean="0"/>
              <a:t> </a:t>
            </a:r>
            <a:r>
              <a:rPr lang="en-US" sz="1800" dirty="0" err="1" smtClean="0"/>
              <a:t>cualquier</a:t>
            </a:r>
            <a:r>
              <a:rPr lang="en-US" sz="1800" dirty="0" smtClean="0"/>
              <a:t> </a:t>
            </a:r>
            <a:r>
              <a:rPr lang="en-US" sz="1800" dirty="0" err="1" smtClean="0"/>
              <a:t>incremento</a:t>
            </a:r>
            <a:r>
              <a:rPr lang="en-US" sz="1800" dirty="0" smtClean="0"/>
              <a:t> del </a:t>
            </a:r>
            <a:r>
              <a:rPr lang="en-US" sz="1800" dirty="0" err="1" smtClean="0"/>
              <a:t>voltaje</a:t>
            </a:r>
            <a:r>
              <a:rPr lang="en-US" sz="1800" dirty="0" smtClean="0"/>
              <a:t>  </a:t>
            </a:r>
            <a:r>
              <a:rPr lang="en-US" sz="1800" dirty="0" err="1" smtClean="0"/>
              <a:t>incrementará</a:t>
            </a:r>
            <a:r>
              <a:rPr lang="en-US" sz="1800" dirty="0" smtClean="0"/>
              <a:t> </a:t>
            </a:r>
            <a:r>
              <a:rPr lang="en-US" sz="1800" dirty="0" err="1" smtClean="0"/>
              <a:t>grandemente</a:t>
            </a:r>
            <a:r>
              <a:rPr lang="en-US" sz="1800" dirty="0" smtClean="0"/>
              <a:t> la </a:t>
            </a:r>
            <a:r>
              <a:rPr lang="en-US" sz="1800" dirty="0" err="1" smtClean="0"/>
              <a:t>corriente</a:t>
            </a:r>
            <a:r>
              <a:rPr lang="en-US" sz="1800" dirty="0" smtClean="0"/>
              <a:t> de </a:t>
            </a:r>
            <a:r>
              <a:rPr lang="en-US" sz="1800" dirty="0" err="1" smtClean="0"/>
              <a:t>excitación</a:t>
            </a:r>
            <a:r>
              <a:rPr lang="en-US" sz="1800" dirty="0" smtClean="0"/>
              <a:t>.</a:t>
            </a:r>
            <a:endParaRPr lang="en-US" sz="1800" dirty="0"/>
          </a:p>
        </p:txBody>
      </p:sp>
      <p:pic>
        <p:nvPicPr>
          <p:cNvPr id="76802" name="Picture 2"/>
          <p:cNvPicPr>
            <a:picLocks noChangeAspect="1" noChangeArrowheads="1"/>
          </p:cNvPicPr>
          <p:nvPr/>
        </p:nvPicPr>
        <p:blipFill>
          <a:blip r:embed="rId2"/>
          <a:srcRect/>
          <a:stretch>
            <a:fillRect/>
          </a:stretch>
        </p:blipFill>
        <p:spPr bwMode="auto">
          <a:xfrm>
            <a:off x="214282" y="3000372"/>
            <a:ext cx="5534258" cy="3714776"/>
          </a:xfrm>
          <a:prstGeom prst="rect">
            <a:avLst/>
          </a:prstGeom>
          <a:noFill/>
          <a:ln w="9525">
            <a:noFill/>
            <a:miter lim="800000"/>
            <a:headEnd/>
            <a:tailEnd/>
          </a:ln>
          <a:effectLst/>
        </p:spPr>
      </p:pic>
      <p:cxnSp>
        <p:nvCxnSpPr>
          <p:cNvPr id="8" name="7 Conector recto"/>
          <p:cNvCxnSpPr/>
          <p:nvPr/>
        </p:nvCxnSpPr>
        <p:spPr bwMode="auto">
          <a:xfrm>
            <a:off x="214282" y="5027530"/>
            <a:ext cx="2714644" cy="1588"/>
          </a:xfrm>
          <a:prstGeom prst="line">
            <a:avLst/>
          </a:prstGeom>
          <a:solidFill>
            <a:schemeClr val="accent1"/>
          </a:solidFill>
          <a:ln w="41275" cap="flat" cmpd="sng" algn="ctr">
            <a:solidFill>
              <a:srgbClr val="FF0000"/>
            </a:solidFill>
            <a:prstDash val="solid"/>
            <a:round/>
            <a:headEnd type="none" w="med" len="med"/>
            <a:tailEnd type="none" w="med" len="med"/>
          </a:ln>
          <a:effectLst/>
        </p:spPr>
      </p:cxnSp>
      <p:cxnSp>
        <p:nvCxnSpPr>
          <p:cNvPr id="10" name="9 Conector recto"/>
          <p:cNvCxnSpPr/>
          <p:nvPr/>
        </p:nvCxnSpPr>
        <p:spPr bwMode="auto">
          <a:xfrm rot="5400000">
            <a:off x="1214414" y="5643578"/>
            <a:ext cx="1714512" cy="1588"/>
          </a:xfrm>
          <a:prstGeom prst="line">
            <a:avLst/>
          </a:prstGeom>
          <a:solidFill>
            <a:schemeClr val="accent1"/>
          </a:solidFill>
          <a:ln w="38100" cap="flat" cmpd="sng" algn="ctr">
            <a:solidFill>
              <a:schemeClr val="bg1">
                <a:lumMod val="60000"/>
                <a:lumOff val="40000"/>
              </a:schemeClr>
            </a:solidFill>
            <a:prstDash val="solid"/>
            <a:round/>
            <a:headEnd type="none" w="med" len="med"/>
            <a:tailEnd type="none" w="med" len="med"/>
          </a:ln>
          <a:effectLst/>
        </p:spPr>
      </p:cxnSp>
      <p:pic>
        <p:nvPicPr>
          <p:cNvPr id="76803" name="Picture 3"/>
          <p:cNvPicPr>
            <a:picLocks noChangeAspect="1" noChangeArrowheads="1"/>
          </p:cNvPicPr>
          <p:nvPr/>
        </p:nvPicPr>
        <p:blipFill>
          <a:blip r:embed="rId3"/>
          <a:srcRect/>
          <a:stretch>
            <a:fillRect/>
          </a:stretch>
        </p:blipFill>
        <p:spPr bwMode="auto">
          <a:xfrm>
            <a:off x="2867025" y="3000372"/>
            <a:ext cx="6276975" cy="328614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785786" y="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smtClean="0">
                <a:ln>
                  <a:noFill/>
                </a:ln>
                <a:solidFill>
                  <a:srgbClr val="FF3300"/>
                </a:solidFill>
                <a:effectLst/>
                <a:uLnTx/>
                <a:uFillTx/>
                <a:latin typeface="Comic Sans MS" pitchFamily="66" charset="0"/>
                <a:ea typeface="+mj-ea"/>
                <a:cs typeface="+mj-cs"/>
              </a:rPr>
              <a:t>PROTECCIONES DE 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4"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
        <p:nvSpPr>
          <p:cNvPr id="5" name="4 CuadroTexto"/>
          <p:cNvSpPr txBox="1"/>
          <p:nvPr/>
        </p:nvSpPr>
        <p:spPr>
          <a:xfrm>
            <a:off x="0" y="785794"/>
            <a:ext cx="5214974" cy="461665"/>
          </a:xfrm>
          <a:prstGeom prst="rect">
            <a:avLst/>
          </a:prstGeom>
          <a:noFill/>
        </p:spPr>
        <p:txBody>
          <a:bodyPr wrap="square" rtlCol="0">
            <a:spAutoFit/>
          </a:bodyPr>
          <a:lstStyle/>
          <a:p>
            <a:r>
              <a:rPr lang="en-US" dirty="0" smtClean="0"/>
              <a:t>CORRIENTE DE MAGNETIZACIÓN</a:t>
            </a:r>
            <a:endParaRPr lang="en-US" dirty="0"/>
          </a:p>
        </p:txBody>
      </p:sp>
      <p:sp>
        <p:nvSpPr>
          <p:cNvPr id="6" name="5 CuadroTexto"/>
          <p:cNvSpPr txBox="1"/>
          <p:nvPr/>
        </p:nvSpPr>
        <p:spPr>
          <a:xfrm>
            <a:off x="0" y="1357298"/>
            <a:ext cx="2214546" cy="646331"/>
          </a:xfrm>
          <a:prstGeom prst="rect">
            <a:avLst/>
          </a:prstGeom>
          <a:noFill/>
        </p:spPr>
        <p:txBody>
          <a:bodyPr wrap="square" rtlCol="0">
            <a:spAutoFit/>
          </a:bodyPr>
          <a:lstStyle/>
          <a:p>
            <a:r>
              <a:rPr lang="en-US" sz="1800" dirty="0" smtClean="0"/>
              <a:t>Si el </a:t>
            </a:r>
            <a:r>
              <a:rPr lang="en-US" sz="1800" dirty="0" err="1" smtClean="0"/>
              <a:t>secundario</a:t>
            </a:r>
            <a:r>
              <a:rPr lang="en-US" sz="1800" dirty="0" smtClean="0"/>
              <a:t> de un TR </a:t>
            </a:r>
            <a:r>
              <a:rPr lang="en-US" sz="1800" dirty="0" err="1" smtClean="0"/>
              <a:t>esta</a:t>
            </a:r>
            <a:r>
              <a:rPr lang="en-US" sz="1800" dirty="0" smtClean="0"/>
              <a:t> </a:t>
            </a:r>
            <a:r>
              <a:rPr lang="en-US" sz="1800" dirty="0" err="1" smtClean="0"/>
              <a:t>abierto</a:t>
            </a:r>
            <a:r>
              <a:rPr lang="en-US" sz="1800" dirty="0" smtClean="0"/>
              <a:t>:</a:t>
            </a:r>
            <a:endParaRPr lang="en-US" sz="1800" dirty="0"/>
          </a:p>
        </p:txBody>
      </p:sp>
      <p:graphicFrame>
        <p:nvGraphicFramePr>
          <p:cNvPr id="7" name="6 Objeto"/>
          <p:cNvGraphicFramePr>
            <a:graphicFrameLocks noChangeAspect="1"/>
          </p:cNvGraphicFramePr>
          <p:nvPr/>
        </p:nvGraphicFramePr>
        <p:xfrm>
          <a:off x="3302000" y="1789113"/>
          <a:ext cx="1676400" cy="431800"/>
        </p:xfrm>
        <a:graphic>
          <a:graphicData uri="http://schemas.openxmlformats.org/presentationml/2006/ole">
            <mc:AlternateContent xmlns:mc="http://schemas.openxmlformats.org/markup-compatibility/2006">
              <mc:Choice xmlns:v="urn:schemas-microsoft-com:vml" Requires="v">
                <p:oleObj spid="_x0000_s78666" name="Equation" r:id="rId3" imgW="1676160" imgH="431640" progId="Equation.DSMT4">
                  <p:embed/>
                </p:oleObj>
              </mc:Choice>
              <mc:Fallback>
                <p:oleObj name="Equation" r:id="rId3" imgW="1676160" imgH="4316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000" y="1789113"/>
                        <a:ext cx="16764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 name="9 Grupo"/>
          <p:cNvGrpSpPr/>
          <p:nvPr/>
        </p:nvGrpSpPr>
        <p:grpSpPr>
          <a:xfrm>
            <a:off x="2214546" y="1285860"/>
            <a:ext cx="2000264" cy="885831"/>
            <a:chOff x="4357686" y="1357297"/>
            <a:chExt cx="2000264" cy="885831"/>
          </a:xfrm>
        </p:grpSpPr>
        <p:sp>
          <p:nvSpPr>
            <p:cNvPr id="9" name="8 Rectángulo"/>
            <p:cNvSpPr/>
            <p:nvPr/>
          </p:nvSpPr>
          <p:spPr bwMode="auto">
            <a:xfrm>
              <a:off x="4357686" y="1357298"/>
              <a:ext cx="1928826" cy="857256"/>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77827" name="Object 3"/>
            <p:cNvGraphicFramePr>
              <a:graphicFrameLocks noChangeAspect="1"/>
            </p:cNvGraphicFramePr>
            <p:nvPr/>
          </p:nvGraphicFramePr>
          <p:xfrm>
            <a:off x="4357686" y="1357297"/>
            <a:ext cx="2000264" cy="885831"/>
          </p:xfrm>
          <a:graphic>
            <a:graphicData uri="http://schemas.openxmlformats.org/presentationml/2006/ole">
              <mc:AlternateContent xmlns:mc="http://schemas.openxmlformats.org/markup-compatibility/2006">
                <mc:Choice xmlns:v="urn:schemas-microsoft-com:vml" Requires="v">
                  <p:oleObj spid="_x0000_s78667" name="Equation" r:id="rId5" imgW="888840" imgH="393480" progId="Equation.DSMT4">
                    <p:embed/>
                  </p:oleObj>
                </mc:Choice>
                <mc:Fallback>
                  <p:oleObj name="Equation" r:id="rId5" imgW="888840" imgH="393480"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7686" y="1357297"/>
                          <a:ext cx="2000264" cy="885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1" name="10 CuadroTexto"/>
          <p:cNvSpPr txBox="1"/>
          <p:nvPr/>
        </p:nvSpPr>
        <p:spPr>
          <a:xfrm>
            <a:off x="4214810" y="1142984"/>
            <a:ext cx="2786082" cy="923330"/>
          </a:xfrm>
          <a:prstGeom prst="rect">
            <a:avLst/>
          </a:prstGeom>
          <a:noFill/>
        </p:spPr>
        <p:txBody>
          <a:bodyPr wrap="square" rtlCol="0">
            <a:spAutoFit/>
          </a:bodyPr>
          <a:lstStyle/>
          <a:p>
            <a:r>
              <a:rPr lang="en-US" sz="1800" dirty="0" err="1" smtClean="0"/>
              <a:t>Normalamente</a:t>
            </a:r>
            <a:r>
              <a:rPr lang="en-US" sz="1800" dirty="0" smtClean="0"/>
              <a:t> </a:t>
            </a:r>
            <a:r>
              <a:rPr lang="en-US" sz="1800" i="1" dirty="0" err="1" smtClean="0"/>
              <a:t>i</a:t>
            </a:r>
            <a:r>
              <a:rPr lang="en-US" sz="1800" dirty="0" smtClean="0"/>
              <a:t> </a:t>
            </a:r>
            <a:r>
              <a:rPr lang="en-US" sz="1800" dirty="0" err="1" smtClean="0"/>
              <a:t>es</a:t>
            </a:r>
            <a:r>
              <a:rPr lang="en-US" sz="1800" dirty="0" smtClean="0"/>
              <a:t> </a:t>
            </a:r>
            <a:r>
              <a:rPr lang="en-US" sz="1800" dirty="0" err="1" smtClean="0"/>
              <a:t>muy</a:t>
            </a:r>
            <a:r>
              <a:rPr lang="en-US" sz="1800" dirty="0" smtClean="0"/>
              <a:t> </a:t>
            </a:r>
            <a:r>
              <a:rPr lang="en-US" sz="1800" dirty="0" err="1" smtClean="0"/>
              <a:t>pequeña</a:t>
            </a:r>
            <a:r>
              <a:rPr lang="en-US" sz="1800" dirty="0" smtClean="0"/>
              <a:t> y se </a:t>
            </a:r>
            <a:r>
              <a:rPr lang="en-US" sz="1800" dirty="0" err="1" smtClean="0"/>
              <a:t>puede</a:t>
            </a:r>
            <a:r>
              <a:rPr lang="en-US" sz="1800" dirty="0" smtClean="0"/>
              <a:t> </a:t>
            </a:r>
            <a:r>
              <a:rPr lang="en-US" sz="1800" dirty="0" err="1" smtClean="0"/>
              <a:t>despreciar</a:t>
            </a:r>
            <a:r>
              <a:rPr lang="en-US" sz="1800" dirty="0" smtClean="0"/>
              <a:t> </a:t>
            </a:r>
            <a:r>
              <a:rPr lang="en-US" sz="1800" dirty="0" err="1" smtClean="0"/>
              <a:t>tal</a:t>
            </a:r>
            <a:r>
              <a:rPr lang="en-US" sz="1800" dirty="0" smtClean="0"/>
              <a:t> </a:t>
            </a:r>
            <a:r>
              <a:rPr lang="en-US" sz="1800" dirty="0" err="1" smtClean="0"/>
              <a:t>que</a:t>
            </a:r>
            <a:r>
              <a:rPr lang="en-US" sz="1800" dirty="0" smtClean="0"/>
              <a:t>:</a:t>
            </a:r>
            <a:endParaRPr lang="en-US" sz="1800" dirty="0"/>
          </a:p>
        </p:txBody>
      </p:sp>
      <p:grpSp>
        <p:nvGrpSpPr>
          <p:cNvPr id="12" name="11 Grupo"/>
          <p:cNvGrpSpPr/>
          <p:nvPr/>
        </p:nvGrpSpPr>
        <p:grpSpPr>
          <a:xfrm>
            <a:off x="7000892" y="1142984"/>
            <a:ext cx="1928826" cy="885839"/>
            <a:chOff x="4357686" y="1357298"/>
            <a:chExt cx="1928826" cy="885839"/>
          </a:xfrm>
        </p:grpSpPr>
        <p:sp>
          <p:nvSpPr>
            <p:cNvPr id="13" name="12 Rectángulo"/>
            <p:cNvSpPr/>
            <p:nvPr/>
          </p:nvSpPr>
          <p:spPr bwMode="auto">
            <a:xfrm>
              <a:off x="4357686" y="1357298"/>
              <a:ext cx="1928826" cy="857256"/>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14" name="Object 3"/>
            <p:cNvGraphicFramePr>
              <a:graphicFrameLocks noChangeAspect="1"/>
            </p:cNvGraphicFramePr>
            <p:nvPr/>
          </p:nvGraphicFramePr>
          <p:xfrm>
            <a:off x="4671998" y="1357312"/>
            <a:ext cx="1371600" cy="885825"/>
          </p:xfrm>
          <a:graphic>
            <a:graphicData uri="http://schemas.openxmlformats.org/presentationml/2006/ole">
              <mc:AlternateContent xmlns:mc="http://schemas.openxmlformats.org/markup-compatibility/2006">
                <mc:Choice xmlns:v="urn:schemas-microsoft-com:vml" Requires="v">
                  <p:oleObj spid="_x0000_s78668" name="Equation" r:id="rId7" imgW="609480" imgH="393480" progId="Equation.DSMT4">
                    <p:embed/>
                  </p:oleObj>
                </mc:Choice>
                <mc:Fallback>
                  <p:oleObj name="Equation" r:id="rId7" imgW="609480" imgH="393480" progId="Equation.DSMT4">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1998" y="1357312"/>
                          <a:ext cx="13716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5" name="14 CuadroTexto"/>
          <p:cNvSpPr txBox="1"/>
          <p:nvPr/>
        </p:nvSpPr>
        <p:spPr>
          <a:xfrm>
            <a:off x="0" y="2357430"/>
            <a:ext cx="2643174" cy="646331"/>
          </a:xfrm>
          <a:prstGeom prst="rect">
            <a:avLst/>
          </a:prstGeom>
          <a:noFill/>
        </p:spPr>
        <p:txBody>
          <a:bodyPr wrap="square" rtlCol="0">
            <a:spAutoFit/>
          </a:bodyPr>
          <a:lstStyle/>
          <a:p>
            <a:r>
              <a:rPr lang="en-US" sz="1800" dirty="0" smtClean="0"/>
              <a:t>Si el </a:t>
            </a:r>
            <a:r>
              <a:rPr lang="en-US" sz="1800" dirty="0" err="1" smtClean="0"/>
              <a:t>voltaje</a:t>
            </a:r>
            <a:r>
              <a:rPr lang="en-US" sz="1800" dirty="0" smtClean="0"/>
              <a:t> </a:t>
            </a:r>
            <a:r>
              <a:rPr lang="en-US" sz="1800" dirty="0" err="1" smtClean="0"/>
              <a:t>es</a:t>
            </a:r>
            <a:r>
              <a:rPr lang="en-US" sz="1800" dirty="0" smtClean="0"/>
              <a:t> </a:t>
            </a:r>
            <a:r>
              <a:rPr lang="en-US" sz="1800" dirty="0" err="1" smtClean="0"/>
              <a:t>una</a:t>
            </a:r>
            <a:r>
              <a:rPr lang="en-US" sz="1800" dirty="0" smtClean="0"/>
              <a:t> </a:t>
            </a:r>
            <a:r>
              <a:rPr lang="en-US" sz="1800" dirty="0" err="1" smtClean="0"/>
              <a:t>onda</a:t>
            </a:r>
            <a:r>
              <a:rPr lang="en-US" sz="1800" dirty="0" smtClean="0"/>
              <a:t> </a:t>
            </a:r>
            <a:r>
              <a:rPr lang="en-US" sz="1800" dirty="0" err="1" smtClean="0"/>
              <a:t>senoidal</a:t>
            </a:r>
            <a:r>
              <a:rPr lang="en-US" sz="1800" dirty="0" smtClean="0"/>
              <a:t> </a:t>
            </a:r>
            <a:r>
              <a:rPr lang="en-US" sz="1800" dirty="0" err="1" smtClean="0"/>
              <a:t>como</a:t>
            </a:r>
            <a:r>
              <a:rPr lang="en-US" sz="1800" dirty="0" smtClean="0"/>
              <a:t>:</a:t>
            </a:r>
            <a:endParaRPr lang="en-US" sz="1800" dirty="0"/>
          </a:p>
        </p:txBody>
      </p:sp>
      <p:grpSp>
        <p:nvGrpSpPr>
          <p:cNvPr id="18" name="17 Grupo"/>
          <p:cNvGrpSpPr/>
          <p:nvPr/>
        </p:nvGrpSpPr>
        <p:grpSpPr>
          <a:xfrm>
            <a:off x="2357422" y="2285992"/>
            <a:ext cx="2714644" cy="642942"/>
            <a:chOff x="4643438" y="2428868"/>
            <a:chExt cx="3722296" cy="785818"/>
          </a:xfrm>
        </p:grpSpPr>
        <p:sp>
          <p:nvSpPr>
            <p:cNvPr id="17" name="16 Rectángulo"/>
            <p:cNvSpPr/>
            <p:nvPr/>
          </p:nvSpPr>
          <p:spPr bwMode="auto">
            <a:xfrm>
              <a:off x="4643438" y="2428868"/>
              <a:ext cx="3714776" cy="785818"/>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77829" name="Object 5"/>
            <p:cNvGraphicFramePr>
              <a:graphicFrameLocks noChangeAspect="1"/>
            </p:cNvGraphicFramePr>
            <p:nvPr/>
          </p:nvGraphicFramePr>
          <p:xfrm>
            <a:off x="4643438" y="2500306"/>
            <a:ext cx="3722296" cy="714380"/>
          </p:xfrm>
          <a:graphic>
            <a:graphicData uri="http://schemas.openxmlformats.org/presentationml/2006/ole">
              <mc:AlternateContent xmlns:mc="http://schemas.openxmlformats.org/markup-compatibility/2006">
                <mc:Choice xmlns:v="urn:schemas-microsoft-com:vml" Requires="v">
                  <p:oleObj spid="_x0000_s78669" name="Equation" r:id="rId9" imgW="1257120" imgH="241200" progId="Equation.DSMT4">
                    <p:embed/>
                  </p:oleObj>
                </mc:Choice>
                <mc:Fallback>
                  <p:oleObj name="Equation" r:id="rId9" imgW="1257120" imgH="241200" progId="Equation.DSMT4">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3438" y="2500306"/>
                          <a:ext cx="3722296" cy="714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1" name="20 Grupo"/>
          <p:cNvGrpSpPr/>
          <p:nvPr/>
        </p:nvGrpSpPr>
        <p:grpSpPr>
          <a:xfrm>
            <a:off x="5500694" y="2214554"/>
            <a:ext cx="3357554" cy="857256"/>
            <a:chOff x="0" y="3286124"/>
            <a:chExt cx="3357554" cy="857256"/>
          </a:xfrm>
        </p:grpSpPr>
        <p:sp>
          <p:nvSpPr>
            <p:cNvPr id="20" name="19 Rectángulo"/>
            <p:cNvSpPr/>
            <p:nvPr/>
          </p:nvSpPr>
          <p:spPr bwMode="auto">
            <a:xfrm>
              <a:off x="0" y="3357562"/>
              <a:ext cx="3357554" cy="785818"/>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77830" name="Object 6"/>
            <p:cNvGraphicFramePr>
              <a:graphicFrameLocks noChangeAspect="1"/>
            </p:cNvGraphicFramePr>
            <p:nvPr/>
          </p:nvGraphicFramePr>
          <p:xfrm>
            <a:off x="0" y="3286124"/>
            <a:ext cx="3318410" cy="857256"/>
          </p:xfrm>
          <a:graphic>
            <a:graphicData uri="http://schemas.openxmlformats.org/presentationml/2006/ole">
              <mc:AlternateContent xmlns:mc="http://schemas.openxmlformats.org/markup-compatibility/2006">
                <mc:Choice xmlns:v="urn:schemas-microsoft-com:vml" Requires="v">
                  <p:oleObj spid="_x0000_s78670" name="Equation" r:id="rId11" imgW="1523880" imgH="393480" progId="Equation.DSMT4">
                    <p:embed/>
                  </p:oleObj>
                </mc:Choice>
                <mc:Fallback>
                  <p:oleObj name="Equation" r:id="rId11" imgW="1523880" imgH="393480" progId="Equation.DSMT4">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3286124"/>
                          <a:ext cx="3318410" cy="857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2" name="21 CuadroTexto"/>
          <p:cNvSpPr txBox="1"/>
          <p:nvPr/>
        </p:nvSpPr>
        <p:spPr>
          <a:xfrm>
            <a:off x="4047733" y="3143248"/>
            <a:ext cx="5096267" cy="369332"/>
          </a:xfrm>
          <a:prstGeom prst="rect">
            <a:avLst/>
          </a:prstGeom>
          <a:noFill/>
        </p:spPr>
        <p:txBody>
          <a:bodyPr wrap="none" rtlCol="0">
            <a:spAutoFit/>
          </a:bodyPr>
          <a:lstStyle/>
          <a:p>
            <a:r>
              <a:rPr lang="en-US" sz="1800" dirty="0" smtClean="0"/>
              <a:t>La </a:t>
            </a:r>
            <a:r>
              <a:rPr lang="en-US" sz="1800" dirty="0" err="1" smtClean="0"/>
              <a:t>solución</a:t>
            </a:r>
            <a:r>
              <a:rPr lang="en-US" sz="1800" dirty="0" smtClean="0"/>
              <a:t> de </a:t>
            </a:r>
            <a:r>
              <a:rPr lang="en-US" sz="1800" dirty="0" err="1" smtClean="0"/>
              <a:t>esta</a:t>
            </a:r>
            <a:r>
              <a:rPr lang="en-US" sz="1800" dirty="0" smtClean="0"/>
              <a:t> </a:t>
            </a:r>
            <a:r>
              <a:rPr lang="en-US" sz="1800" dirty="0" err="1" smtClean="0"/>
              <a:t>ecuación</a:t>
            </a:r>
            <a:r>
              <a:rPr lang="en-US" sz="1800" dirty="0" smtClean="0"/>
              <a:t> </a:t>
            </a:r>
            <a:r>
              <a:rPr lang="en-US" sz="1800" dirty="0" err="1" smtClean="0"/>
              <a:t>diferencial</a:t>
            </a:r>
            <a:r>
              <a:rPr lang="en-US" sz="1800" dirty="0" smtClean="0"/>
              <a:t> </a:t>
            </a:r>
            <a:r>
              <a:rPr lang="en-US" sz="1800" dirty="0" err="1" smtClean="0"/>
              <a:t>nos</a:t>
            </a:r>
            <a:r>
              <a:rPr lang="en-US" sz="1800" dirty="0" smtClean="0"/>
              <a:t> </a:t>
            </a:r>
            <a:r>
              <a:rPr lang="en-US" sz="1800" dirty="0" err="1" smtClean="0"/>
              <a:t>dá</a:t>
            </a:r>
            <a:r>
              <a:rPr lang="en-US" sz="1800" dirty="0" smtClean="0"/>
              <a:t>:</a:t>
            </a:r>
            <a:endParaRPr lang="en-US" sz="1800" dirty="0"/>
          </a:p>
        </p:txBody>
      </p:sp>
      <p:grpSp>
        <p:nvGrpSpPr>
          <p:cNvPr id="25" name="24 Grupo"/>
          <p:cNvGrpSpPr/>
          <p:nvPr/>
        </p:nvGrpSpPr>
        <p:grpSpPr>
          <a:xfrm>
            <a:off x="214282" y="3500438"/>
            <a:ext cx="3676956" cy="1000132"/>
            <a:chOff x="214282" y="4071942"/>
            <a:chExt cx="3676956" cy="1000132"/>
          </a:xfrm>
        </p:grpSpPr>
        <p:sp>
          <p:nvSpPr>
            <p:cNvPr id="24" name="23 Rectángulo"/>
            <p:cNvSpPr/>
            <p:nvPr/>
          </p:nvSpPr>
          <p:spPr bwMode="auto">
            <a:xfrm>
              <a:off x="214282" y="4071942"/>
              <a:ext cx="3643338" cy="1000132"/>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77831" name="Object 7"/>
            <p:cNvGraphicFramePr>
              <a:graphicFrameLocks noChangeAspect="1"/>
            </p:cNvGraphicFramePr>
            <p:nvPr/>
          </p:nvGraphicFramePr>
          <p:xfrm>
            <a:off x="285720" y="4143380"/>
            <a:ext cx="3605518" cy="928694"/>
          </p:xfrm>
          <a:graphic>
            <a:graphicData uri="http://schemas.openxmlformats.org/presentationml/2006/ole">
              <mc:AlternateContent xmlns:mc="http://schemas.openxmlformats.org/markup-compatibility/2006">
                <mc:Choice xmlns:v="urn:schemas-microsoft-com:vml" Requires="v">
                  <p:oleObj spid="_x0000_s78671" name="Equation" r:id="rId13" imgW="1676160" imgH="431640" progId="Equation.DSMT4">
                    <p:embed/>
                  </p:oleObj>
                </mc:Choice>
                <mc:Fallback>
                  <p:oleObj name="Equation" r:id="rId13" imgW="1676160" imgH="431640" progId="Equation.DSMT4">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720" y="4143380"/>
                          <a:ext cx="3605518" cy="92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6" name="25 CuadroTexto"/>
          <p:cNvSpPr txBox="1"/>
          <p:nvPr/>
        </p:nvSpPr>
        <p:spPr>
          <a:xfrm>
            <a:off x="3929058" y="3500438"/>
            <a:ext cx="5214942" cy="1477328"/>
          </a:xfrm>
          <a:prstGeom prst="rect">
            <a:avLst/>
          </a:prstGeom>
          <a:noFill/>
        </p:spPr>
        <p:txBody>
          <a:bodyPr wrap="square" rtlCol="0">
            <a:spAutoFit/>
          </a:bodyPr>
          <a:lstStyle/>
          <a:p>
            <a:r>
              <a:rPr lang="en-US" sz="1800" dirty="0" err="1" smtClean="0"/>
              <a:t>Donde</a:t>
            </a:r>
            <a:r>
              <a:rPr lang="en-US" sz="1800" dirty="0" smtClean="0"/>
              <a:t> </a:t>
            </a:r>
            <a:r>
              <a:rPr lang="en-US" sz="1800" dirty="0" err="1" smtClean="0"/>
              <a:t>tenemos</a:t>
            </a:r>
            <a:r>
              <a:rPr lang="en-US" sz="1800" dirty="0" smtClean="0"/>
              <a:t> un </a:t>
            </a:r>
            <a:r>
              <a:rPr lang="en-US" sz="1800" dirty="0" err="1" smtClean="0"/>
              <a:t>flujo</a:t>
            </a:r>
            <a:r>
              <a:rPr lang="en-US" sz="1800" dirty="0" smtClean="0"/>
              <a:t> de </a:t>
            </a:r>
            <a:r>
              <a:rPr lang="en-US" sz="1800" dirty="0" err="1" smtClean="0"/>
              <a:t>estado</a:t>
            </a:r>
            <a:r>
              <a:rPr lang="en-US" sz="1800" dirty="0" smtClean="0"/>
              <a:t> </a:t>
            </a:r>
            <a:r>
              <a:rPr lang="en-US" sz="1800" dirty="0" err="1" smtClean="0"/>
              <a:t>estable</a:t>
            </a:r>
            <a:r>
              <a:rPr lang="en-US" sz="1800" dirty="0" smtClean="0"/>
              <a:t> y un </a:t>
            </a:r>
            <a:r>
              <a:rPr lang="en-US" sz="1800" dirty="0" err="1" smtClean="0"/>
              <a:t>flujo</a:t>
            </a:r>
            <a:r>
              <a:rPr lang="en-US" sz="1800" dirty="0" smtClean="0"/>
              <a:t> residual </a:t>
            </a:r>
            <a:r>
              <a:rPr lang="el-GR" sz="1800" i="1" dirty="0" smtClean="0">
                <a:latin typeface="Arial"/>
                <a:cs typeface="Arial"/>
              </a:rPr>
              <a:t>Φ</a:t>
            </a:r>
            <a:r>
              <a:rPr lang="en-US" sz="1800" i="1" dirty="0" smtClean="0">
                <a:latin typeface="Arial"/>
                <a:cs typeface="Arial"/>
              </a:rPr>
              <a:t>r.  </a:t>
            </a:r>
            <a:r>
              <a:rPr lang="en-US" sz="1800" dirty="0" err="1" smtClean="0">
                <a:latin typeface="Arial"/>
                <a:cs typeface="Arial"/>
              </a:rPr>
              <a:t>Esta</a:t>
            </a:r>
            <a:r>
              <a:rPr lang="en-US" sz="1800" dirty="0" smtClean="0">
                <a:latin typeface="Arial"/>
                <a:cs typeface="Arial"/>
              </a:rPr>
              <a:t> </a:t>
            </a:r>
            <a:r>
              <a:rPr lang="en-US" sz="1800" dirty="0" err="1" smtClean="0">
                <a:latin typeface="Arial"/>
                <a:cs typeface="Arial"/>
              </a:rPr>
              <a:t>componente</a:t>
            </a:r>
            <a:r>
              <a:rPr lang="en-US" sz="1800" dirty="0" smtClean="0">
                <a:latin typeface="Arial"/>
                <a:cs typeface="Arial"/>
              </a:rPr>
              <a:t> residual </a:t>
            </a:r>
            <a:r>
              <a:rPr lang="en-US" sz="1800" dirty="0" err="1" smtClean="0">
                <a:latin typeface="Arial"/>
                <a:cs typeface="Arial"/>
              </a:rPr>
              <a:t>representa</a:t>
            </a:r>
            <a:r>
              <a:rPr lang="en-US" sz="1800" dirty="0" smtClean="0">
                <a:latin typeface="Arial"/>
                <a:cs typeface="Arial"/>
              </a:rPr>
              <a:t> la parte </a:t>
            </a:r>
            <a:r>
              <a:rPr lang="en-US" sz="1800" dirty="0" err="1" smtClean="0">
                <a:latin typeface="Arial"/>
                <a:cs typeface="Arial"/>
              </a:rPr>
              <a:t>transitoria</a:t>
            </a:r>
            <a:r>
              <a:rPr lang="en-US" sz="1800" dirty="0" smtClean="0">
                <a:latin typeface="Arial"/>
                <a:cs typeface="Arial"/>
              </a:rPr>
              <a:t> del </a:t>
            </a:r>
            <a:r>
              <a:rPr lang="en-US" sz="1800" dirty="0" err="1" smtClean="0">
                <a:latin typeface="Arial"/>
                <a:cs typeface="Arial"/>
              </a:rPr>
              <a:t>flujo</a:t>
            </a:r>
            <a:r>
              <a:rPr lang="en-US" sz="1800" dirty="0" smtClean="0">
                <a:latin typeface="Arial"/>
                <a:cs typeface="Arial"/>
              </a:rPr>
              <a:t>, la </a:t>
            </a:r>
            <a:r>
              <a:rPr lang="en-US" sz="1800" dirty="0" err="1" smtClean="0">
                <a:latin typeface="Arial"/>
                <a:cs typeface="Arial"/>
              </a:rPr>
              <a:t>cual</a:t>
            </a:r>
            <a:r>
              <a:rPr lang="en-US" sz="1800" dirty="0" smtClean="0">
                <a:latin typeface="Arial"/>
                <a:cs typeface="Arial"/>
              </a:rPr>
              <a:t> </a:t>
            </a:r>
            <a:r>
              <a:rPr lang="en-US" sz="1800" dirty="0" err="1" smtClean="0">
                <a:latin typeface="Arial"/>
                <a:cs typeface="Arial"/>
              </a:rPr>
              <a:t>depende</a:t>
            </a:r>
            <a:r>
              <a:rPr lang="en-US" sz="1800" dirty="0" smtClean="0">
                <a:latin typeface="Arial"/>
                <a:cs typeface="Arial"/>
              </a:rPr>
              <a:t> del </a:t>
            </a:r>
            <a:r>
              <a:rPr lang="en-US" sz="1800" dirty="0" err="1" smtClean="0">
                <a:latin typeface="Arial"/>
                <a:cs typeface="Arial"/>
              </a:rPr>
              <a:t>instante</a:t>
            </a:r>
            <a:r>
              <a:rPr lang="en-US" sz="1800" dirty="0" smtClean="0">
                <a:latin typeface="Arial"/>
                <a:cs typeface="Arial"/>
              </a:rPr>
              <a:t> del </a:t>
            </a:r>
            <a:r>
              <a:rPr lang="en-US" sz="1800" dirty="0" err="1" smtClean="0">
                <a:latin typeface="Arial"/>
                <a:cs typeface="Arial"/>
              </a:rPr>
              <a:t>votlaje</a:t>
            </a:r>
            <a:r>
              <a:rPr lang="en-US" sz="1800" dirty="0" smtClean="0">
                <a:latin typeface="Arial"/>
                <a:cs typeface="Arial"/>
              </a:rPr>
              <a:t> en el </a:t>
            </a:r>
            <a:r>
              <a:rPr lang="en-US" sz="1800" dirty="0" err="1" smtClean="0">
                <a:latin typeface="Arial"/>
                <a:cs typeface="Arial"/>
              </a:rPr>
              <a:t>cual</a:t>
            </a:r>
            <a:r>
              <a:rPr lang="en-US" sz="1800" dirty="0" smtClean="0">
                <a:latin typeface="Arial"/>
                <a:cs typeface="Arial"/>
              </a:rPr>
              <a:t> el TR </a:t>
            </a:r>
            <a:r>
              <a:rPr lang="en-US" sz="1800" dirty="0" err="1" smtClean="0">
                <a:latin typeface="Arial"/>
                <a:cs typeface="Arial"/>
              </a:rPr>
              <a:t>es</a:t>
            </a:r>
            <a:r>
              <a:rPr lang="en-US" sz="1800" dirty="0" smtClean="0">
                <a:latin typeface="Arial"/>
                <a:cs typeface="Arial"/>
              </a:rPr>
              <a:t> </a:t>
            </a:r>
            <a:r>
              <a:rPr lang="en-US" sz="1800" dirty="0" err="1" smtClean="0">
                <a:latin typeface="Arial"/>
                <a:cs typeface="Arial"/>
              </a:rPr>
              <a:t>energizado</a:t>
            </a:r>
            <a:r>
              <a:rPr lang="en-US" sz="1800" dirty="0" smtClean="0">
                <a:latin typeface="Arial"/>
                <a:cs typeface="Arial"/>
              </a:rPr>
              <a:t>.</a:t>
            </a:r>
            <a:endParaRPr lang="en-US" sz="1800" dirty="0"/>
          </a:p>
        </p:txBody>
      </p:sp>
      <p:pic>
        <p:nvPicPr>
          <p:cNvPr id="77832" name="Picture 8"/>
          <p:cNvPicPr>
            <a:picLocks noChangeAspect="1" noChangeArrowheads="1"/>
          </p:cNvPicPr>
          <p:nvPr/>
        </p:nvPicPr>
        <p:blipFill>
          <a:blip r:embed="rId15"/>
          <a:srcRect/>
          <a:stretch>
            <a:fillRect/>
          </a:stretch>
        </p:blipFill>
        <p:spPr bwMode="auto">
          <a:xfrm>
            <a:off x="0" y="3143248"/>
            <a:ext cx="5643570" cy="3714752"/>
          </a:xfrm>
          <a:prstGeom prst="rect">
            <a:avLst/>
          </a:prstGeom>
          <a:noFill/>
          <a:ln w="9525">
            <a:noFill/>
            <a:miter lim="800000"/>
            <a:headEnd/>
            <a:tailEnd/>
          </a:ln>
          <a:effectLst/>
        </p:spPr>
      </p:pic>
      <p:pic>
        <p:nvPicPr>
          <p:cNvPr id="77833" name="Picture 9"/>
          <p:cNvPicPr>
            <a:picLocks noChangeAspect="1" noChangeArrowheads="1"/>
          </p:cNvPicPr>
          <p:nvPr/>
        </p:nvPicPr>
        <p:blipFill>
          <a:blip r:embed="rId16"/>
          <a:srcRect/>
          <a:stretch>
            <a:fillRect/>
          </a:stretch>
        </p:blipFill>
        <p:spPr bwMode="auto">
          <a:xfrm>
            <a:off x="5438775" y="3214686"/>
            <a:ext cx="3705225" cy="2571768"/>
          </a:xfrm>
          <a:prstGeom prst="rect">
            <a:avLst/>
          </a:prstGeom>
          <a:noFill/>
          <a:ln w="9525">
            <a:noFill/>
            <a:miter lim="800000"/>
            <a:headEnd/>
            <a:tailEnd/>
          </a:ln>
          <a:effectLst/>
        </p:spPr>
      </p:pic>
      <p:pic>
        <p:nvPicPr>
          <p:cNvPr id="77834" name="Picture 10"/>
          <p:cNvPicPr>
            <a:picLocks noChangeAspect="1" noChangeArrowheads="1"/>
          </p:cNvPicPr>
          <p:nvPr/>
        </p:nvPicPr>
        <p:blipFill>
          <a:blip r:embed="rId17"/>
          <a:srcRect/>
          <a:stretch>
            <a:fillRect/>
          </a:stretch>
        </p:blipFill>
        <p:spPr bwMode="auto">
          <a:xfrm>
            <a:off x="57005" y="785794"/>
            <a:ext cx="9029989" cy="607220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78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78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78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P spid="22" grpId="0"/>
      <p:bldP spid="2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
        <p:nvSpPr>
          <p:cNvPr id="5" name="4 CuadroTexto"/>
          <p:cNvSpPr txBox="1"/>
          <p:nvPr/>
        </p:nvSpPr>
        <p:spPr>
          <a:xfrm>
            <a:off x="0" y="857232"/>
            <a:ext cx="6005298" cy="461665"/>
          </a:xfrm>
          <a:prstGeom prst="rect">
            <a:avLst/>
          </a:prstGeom>
          <a:noFill/>
        </p:spPr>
        <p:txBody>
          <a:bodyPr wrap="none" rtlCol="0">
            <a:spAutoFit/>
          </a:bodyPr>
          <a:lstStyle/>
          <a:p>
            <a:r>
              <a:rPr lang="en-US" dirty="0" smtClean="0">
                <a:solidFill>
                  <a:srgbClr val="FFC000"/>
                </a:solidFill>
              </a:rPr>
              <a:t>CURVA DE DAÑO DEL TR DE POTENCIA</a:t>
            </a:r>
            <a:endParaRPr lang="en-US" dirty="0">
              <a:solidFill>
                <a:srgbClr val="FFC000"/>
              </a:solidFill>
            </a:endParaRPr>
          </a:p>
        </p:txBody>
      </p:sp>
      <p:sp>
        <p:nvSpPr>
          <p:cNvPr id="6" name="5 CuadroTexto"/>
          <p:cNvSpPr txBox="1"/>
          <p:nvPr/>
        </p:nvSpPr>
        <p:spPr>
          <a:xfrm>
            <a:off x="0" y="1285860"/>
            <a:ext cx="9144000" cy="1200329"/>
          </a:xfrm>
          <a:prstGeom prst="rect">
            <a:avLst/>
          </a:prstGeom>
          <a:noFill/>
        </p:spPr>
        <p:txBody>
          <a:bodyPr wrap="square" rtlCol="0">
            <a:spAutoFit/>
          </a:bodyPr>
          <a:lstStyle/>
          <a:p>
            <a:pPr algn="just"/>
            <a:r>
              <a:rPr lang="es-ES" sz="1800" dirty="0" smtClean="0"/>
              <a:t>Los criterios para la selección, aplicación y ajustes de la protección por medio de relevadores deben considerar que el transformador sea protegido contra el efecto de las</a:t>
            </a:r>
          </a:p>
          <a:p>
            <a:pPr algn="just"/>
            <a:r>
              <a:rPr lang="es-ES" sz="1800" dirty="0" smtClean="0"/>
              <a:t>corrientes de falla externa que al pasar por el mismo durante un tiempo determinado pueden </a:t>
            </a:r>
            <a:r>
              <a:rPr lang="en-US" sz="1800" dirty="0" err="1" smtClean="0"/>
              <a:t>dañarlo</a:t>
            </a:r>
            <a:r>
              <a:rPr lang="en-US" sz="1800" dirty="0" smtClean="0"/>
              <a:t>.</a:t>
            </a:r>
            <a:endParaRPr lang="en-US" sz="1800" dirty="0"/>
          </a:p>
        </p:txBody>
      </p:sp>
      <p:sp>
        <p:nvSpPr>
          <p:cNvPr id="7" name="6 CuadroTexto"/>
          <p:cNvSpPr txBox="1"/>
          <p:nvPr/>
        </p:nvSpPr>
        <p:spPr>
          <a:xfrm>
            <a:off x="0" y="2643182"/>
            <a:ext cx="9144000" cy="1754326"/>
          </a:xfrm>
          <a:prstGeom prst="rect">
            <a:avLst/>
          </a:prstGeom>
          <a:noFill/>
        </p:spPr>
        <p:txBody>
          <a:bodyPr wrap="square" rtlCol="0">
            <a:spAutoFit/>
          </a:bodyPr>
          <a:lstStyle/>
          <a:p>
            <a:pPr algn="just"/>
            <a:r>
              <a:rPr lang="es-ES" sz="1800" dirty="0" smtClean="0">
                <a:solidFill>
                  <a:srgbClr val="FFC000"/>
                </a:solidFill>
              </a:rPr>
              <a:t>El límite teórico para las </a:t>
            </a:r>
            <a:r>
              <a:rPr lang="es-ES" sz="1800" dirty="0" err="1" smtClean="0">
                <a:solidFill>
                  <a:srgbClr val="FFC000"/>
                </a:solidFill>
              </a:rPr>
              <a:t>sobrecorrientes</a:t>
            </a:r>
            <a:r>
              <a:rPr lang="es-ES" sz="1800" dirty="0" smtClean="0">
                <a:solidFill>
                  <a:srgbClr val="FFC000"/>
                </a:solidFill>
              </a:rPr>
              <a:t> que pueden soportar los transformadores se estableció en el documento ANSI C57.92-1962 “Guía para sobrecarga de transformadores de potencia y distribución inmersos en aceite”, ésta contiene información acerca de la capacidad de sobrecarga térmica de corto tiempo, la cual no consideraba los efectos mecánicos sobre los devanados de los transformadores, por lo que se decidió </a:t>
            </a:r>
            <a:r>
              <a:rPr lang="en-US" sz="1800" dirty="0" err="1" smtClean="0">
                <a:solidFill>
                  <a:srgbClr val="FFC000"/>
                </a:solidFill>
              </a:rPr>
              <a:t>trabajar</a:t>
            </a:r>
            <a:r>
              <a:rPr lang="en-US" sz="1800" dirty="0" smtClean="0">
                <a:solidFill>
                  <a:srgbClr val="FFC000"/>
                </a:solidFill>
              </a:rPr>
              <a:t> </a:t>
            </a:r>
            <a:r>
              <a:rPr lang="en-US" sz="1800" dirty="0" err="1" smtClean="0">
                <a:solidFill>
                  <a:srgbClr val="FFC000"/>
                </a:solidFill>
              </a:rPr>
              <a:t>sobre</a:t>
            </a:r>
            <a:r>
              <a:rPr lang="en-US" sz="1800" dirty="0" smtClean="0">
                <a:solidFill>
                  <a:srgbClr val="FFC000"/>
                </a:solidFill>
              </a:rPr>
              <a:t> </a:t>
            </a:r>
            <a:r>
              <a:rPr lang="en-US" sz="1800" dirty="0" err="1" smtClean="0">
                <a:solidFill>
                  <a:srgbClr val="FFC000"/>
                </a:solidFill>
              </a:rPr>
              <a:t>este</a:t>
            </a:r>
            <a:r>
              <a:rPr lang="en-US" sz="1800" dirty="0" smtClean="0">
                <a:solidFill>
                  <a:srgbClr val="FFC000"/>
                </a:solidFill>
              </a:rPr>
              <a:t> </a:t>
            </a:r>
            <a:r>
              <a:rPr lang="en-US" sz="1800" dirty="0" err="1" smtClean="0">
                <a:solidFill>
                  <a:srgbClr val="FFC000"/>
                </a:solidFill>
              </a:rPr>
              <a:t>aspecto</a:t>
            </a:r>
            <a:r>
              <a:rPr lang="en-US" sz="1800" dirty="0" smtClean="0">
                <a:solidFill>
                  <a:srgbClr val="FFC000"/>
                </a:solidFill>
              </a:rPr>
              <a:t>.</a:t>
            </a:r>
            <a:endParaRPr lang="en-US" sz="1800" dirty="0">
              <a:solidFill>
                <a:srgbClr val="FFC000"/>
              </a:solidFill>
            </a:endParaRPr>
          </a:p>
        </p:txBody>
      </p:sp>
      <p:sp>
        <p:nvSpPr>
          <p:cNvPr id="8" name="7 CuadroTexto"/>
          <p:cNvSpPr txBox="1"/>
          <p:nvPr/>
        </p:nvSpPr>
        <p:spPr>
          <a:xfrm>
            <a:off x="0" y="4572008"/>
            <a:ext cx="9144000" cy="1200329"/>
          </a:xfrm>
          <a:prstGeom prst="rect">
            <a:avLst/>
          </a:prstGeom>
          <a:noFill/>
        </p:spPr>
        <p:txBody>
          <a:bodyPr wrap="square" rtlCol="0">
            <a:spAutoFit/>
          </a:bodyPr>
          <a:lstStyle/>
          <a:p>
            <a:r>
              <a:rPr lang="es-ES" sz="1800" dirty="0" smtClean="0"/>
              <a:t>El documento ANSI-IEEE C57.109-1993 “Guía para la duración de corriente de </a:t>
            </a:r>
            <a:r>
              <a:rPr lang="en-US" sz="1800" dirty="0" err="1" smtClean="0"/>
              <a:t>falla</a:t>
            </a:r>
            <a:r>
              <a:rPr lang="en-US" sz="1800" dirty="0" smtClean="0"/>
              <a:t> a </a:t>
            </a:r>
            <a:r>
              <a:rPr lang="en-US" sz="1800" dirty="0" err="1" smtClean="0"/>
              <a:t>través</a:t>
            </a:r>
            <a:r>
              <a:rPr lang="en-US" sz="1800" dirty="0" smtClean="0"/>
              <a:t> de </a:t>
            </a:r>
            <a:r>
              <a:rPr lang="en-US" sz="1800" dirty="0" err="1" smtClean="0"/>
              <a:t>transformadores</a:t>
            </a:r>
            <a:r>
              <a:rPr lang="en-US" sz="1800" dirty="0" smtClean="0"/>
              <a:t>” </a:t>
            </a:r>
            <a:r>
              <a:rPr lang="en-US" sz="1800" dirty="0" err="1" smtClean="0"/>
              <a:t>considera</a:t>
            </a:r>
            <a:r>
              <a:rPr lang="en-US" sz="1800" dirty="0" smtClean="0"/>
              <a:t> </a:t>
            </a:r>
            <a:r>
              <a:rPr lang="en-US" sz="1800" dirty="0" err="1" smtClean="0"/>
              <a:t>tanto</a:t>
            </a:r>
            <a:r>
              <a:rPr lang="en-US" sz="1800" dirty="0" smtClean="0"/>
              <a:t> los </a:t>
            </a:r>
            <a:r>
              <a:rPr lang="en-US" sz="1800" dirty="0" err="1" smtClean="0"/>
              <a:t>efectos</a:t>
            </a:r>
            <a:r>
              <a:rPr lang="en-US" sz="1800" dirty="0" smtClean="0"/>
              <a:t>  </a:t>
            </a:r>
            <a:r>
              <a:rPr lang="en-US" sz="1800" dirty="0" err="1" smtClean="0"/>
              <a:t>mecánicos</a:t>
            </a:r>
            <a:r>
              <a:rPr lang="en-US" sz="1800" dirty="0" smtClean="0"/>
              <a:t> </a:t>
            </a:r>
            <a:r>
              <a:rPr lang="en-US" sz="1800" dirty="0" err="1" smtClean="0"/>
              <a:t>como</a:t>
            </a:r>
            <a:r>
              <a:rPr lang="en-US" sz="1800" dirty="0" smtClean="0"/>
              <a:t> los </a:t>
            </a:r>
            <a:r>
              <a:rPr lang="en-US" sz="1800" dirty="0" err="1" smtClean="0"/>
              <a:t>efectos</a:t>
            </a:r>
            <a:r>
              <a:rPr lang="en-US" sz="1800" dirty="0" smtClean="0"/>
              <a:t> </a:t>
            </a:r>
            <a:r>
              <a:rPr lang="es-ES" sz="1800" dirty="0" smtClean="0"/>
              <a:t>térmicos, siendo los primeros particularmente más significativos en los transformadores</a:t>
            </a:r>
          </a:p>
          <a:p>
            <a:r>
              <a:rPr lang="es-ES" sz="1800" dirty="0" smtClean="0"/>
              <a:t>mientras mayor sea su capacidad.</a:t>
            </a:r>
            <a:endParaRPr lang="en-US" sz="1800" dirty="0"/>
          </a:p>
        </p:txBody>
      </p:sp>
      <p:sp>
        <p:nvSpPr>
          <p:cNvPr id="9" name="8 CuadroTexto"/>
          <p:cNvSpPr txBox="1"/>
          <p:nvPr/>
        </p:nvSpPr>
        <p:spPr>
          <a:xfrm>
            <a:off x="0" y="5857892"/>
            <a:ext cx="9144000" cy="923330"/>
          </a:xfrm>
          <a:prstGeom prst="rect">
            <a:avLst/>
          </a:prstGeom>
          <a:noFill/>
        </p:spPr>
        <p:txBody>
          <a:bodyPr wrap="square" rtlCol="0">
            <a:spAutoFit/>
          </a:bodyPr>
          <a:lstStyle/>
          <a:p>
            <a:pPr algn="just"/>
            <a:r>
              <a:rPr lang="es-ES" sz="1800" dirty="0" smtClean="0">
                <a:solidFill>
                  <a:srgbClr val="FFFF00"/>
                </a:solidFill>
              </a:rPr>
              <a:t>Esta guía establece las recomendaciones enfocadas esencialmente para la aplicación de protecciones de sobrecorriente para limitar el tiempo de exposición de los </a:t>
            </a:r>
            <a:r>
              <a:rPr lang="en-US" sz="1800" dirty="0" err="1" smtClean="0">
                <a:solidFill>
                  <a:srgbClr val="FFFF00"/>
                </a:solidFill>
              </a:rPr>
              <a:t>transformadores</a:t>
            </a:r>
            <a:r>
              <a:rPr lang="en-US" sz="1800" dirty="0" smtClean="0">
                <a:solidFill>
                  <a:srgbClr val="FFFF00"/>
                </a:solidFill>
              </a:rPr>
              <a:t> a las </a:t>
            </a:r>
            <a:r>
              <a:rPr lang="en-US" sz="1800" dirty="0" err="1" smtClean="0">
                <a:solidFill>
                  <a:srgbClr val="FFFF00"/>
                </a:solidFill>
              </a:rPr>
              <a:t>corrientes</a:t>
            </a:r>
            <a:r>
              <a:rPr lang="en-US" sz="1800" dirty="0" smtClean="0">
                <a:solidFill>
                  <a:srgbClr val="FFFF00"/>
                </a:solidFill>
              </a:rPr>
              <a:t> de </a:t>
            </a:r>
            <a:r>
              <a:rPr lang="en-US" sz="1800" dirty="0" err="1" smtClean="0">
                <a:solidFill>
                  <a:srgbClr val="FFFF00"/>
                </a:solidFill>
              </a:rPr>
              <a:t>corto</a:t>
            </a:r>
            <a:r>
              <a:rPr lang="en-US" sz="1800" dirty="0" smtClean="0">
                <a:solidFill>
                  <a:srgbClr val="FFFF00"/>
                </a:solidFill>
              </a:rPr>
              <a:t> </a:t>
            </a:r>
            <a:r>
              <a:rPr lang="en-US" sz="1800" dirty="0" err="1" smtClean="0">
                <a:solidFill>
                  <a:srgbClr val="FFFF00"/>
                </a:solidFill>
              </a:rPr>
              <a:t>circuito</a:t>
            </a:r>
            <a:r>
              <a:rPr lang="en-US" sz="1800" dirty="0" smtClean="0">
                <a:solidFill>
                  <a:srgbClr val="FFFF00"/>
                </a:solidFill>
              </a:rPr>
              <a:t>.</a:t>
            </a:r>
            <a:endParaRPr lang="en-US" sz="1800" dirty="0">
              <a:solidFill>
                <a:srgbClr val="FFFF00"/>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785786" y="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4"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
        <p:nvSpPr>
          <p:cNvPr id="5" name="4 CuadroTexto"/>
          <p:cNvSpPr txBox="1"/>
          <p:nvPr/>
        </p:nvSpPr>
        <p:spPr>
          <a:xfrm>
            <a:off x="0" y="857232"/>
            <a:ext cx="6005298" cy="461665"/>
          </a:xfrm>
          <a:prstGeom prst="rect">
            <a:avLst/>
          </a:prstGeom>
          <a:noFill/>
        </p:spPr>
        <p:txBody>
          <a:bodyPr wrap="none" rtlCol="0">
            <a:spAutoFit/>
          </a:bodyPr>
          <a:lstStyle/>
          <a:p>
            <a:r>
              <a:rPr lang="en-US" dirty="0" smtClean="0">
                <a:solidFill>
                  <a:srgbClr val="FFC000"/>
                </a:solidFill>
              </a:rPr>
              <a:t>CURVA DE DAÑO DEL TR DE POTENCIA</a:t>
            </a:r>
            <a:endParaRPr lang="en-US" dirty="0">
              <a:solidFill>
                <a:srgbClr val="FFC000"/>
              </a:solidFill>
            </a:endParaRPr>
          </a:p>
        </p:txBody>
      </p:sp>
      <p:sp>
        <p:nvSpPr>
          <p:cNvPr id="6" name="5 CuadroTexto"/>
          <p:cNvSpPr txBox="1"/>
          <p:nvPr/>
        </p:nvSpPr>
        <p:spPr>
          <a:xfrm>
            <a:off x="0" y="1357298"/>
            <a:ext cx="9144000" cy="646331"/>
          </a:xfrm>
          <a:prstGeom prst="rect">
            <a:avLst/>
          </a:prstGeom>
          <a:noFill/>
        </p:spPr>
        <p:txBody>
          <a:bodyPr wrap="square" rtlCol="0">
            <a:spAutoFit/>
          </a:bodyPr>
          <a:lstStyle/>
          <a:p>
            <a:r>
              <a:rPr lang="es-ES" sz="1800" dirty="0" smtClean="0"/>
              <a:t>Se consideran, para su aplicación, cuatro categorías de transformación dependiendo su capacidad. En la siguiente tabla  se indica dicha </a:t>
            </a:r>
            <a:r>
              <a:rPr lang="en-US" sz="1800" dirty="0" err="1" smtClean="0"/>
              <a:t>clasificación</a:t>
            </a:r>
            <a:r>
              <a:rPr lang="en-US" sz="1800" dirty="0" smtClean="0"/>
              <a:t>:</a:t>
            </a:r>
            <a:endParaRPr lang="en-US" sz="1800" dirty="0"/>
          </a:p>
        </p:txBody>
      </p:sp>
      <p:graphicFrame>
        <p:nvGraphicFramePr>
          <p:cNvPr id="7" name="6 Tabla"/>
          <p:cNvGraphicFramePr>
            <a:graphicFrameLocks noGrp="1"/>
          </p:cNvGraphicFramePr>
          <p:nvPr/>
        </p:nvGraphicFramePr>
        <p:xfrm>
          <a:off x="0" y="2143116"/>
          <a:ext cx="5286412" cy="2316480"/>
        </p:xfrm>
        <a:graphic>
          <a:graphicData uri="http://schemas.openxmlformats.org/drawingml/2006/table">
            <a:tbl>
              <a:tblPr firstRow="1" bandRow="1">
                <a:tableStyleId>{E8034E78-7F5D-4C2E-B375-FC64B27BC917}</a:tableStyleId>
              </a:tblPr>
              <a:tblGrid>
                <a:gridCol w="1000100"/>
                <a:gridCol w="1857388"/>
                <a:gridCol w="2428924"/>
              </a:tblGrid>
              <a:tr h="320040">
                <a:tc rowSpan="2">
                  <a:txBody>
                    <a:bodyPr/>
                    <a:lstStyle/>
                    <a:p>
                      <a:r>
                        <a:rPr lang="en-US" dirty="0" smtClean="0"/>
                        <a:t>CATE</a:t>
                      </a:r>
                    </a:p>
                    <a:p>
                      <a:r>
                        <a:rPr lang="en-US" dirty="0" smtClean="0"/>
                        <a:t>GORÍA</a:t>
                      </a:r>
                      <a:endParaRPr lang="en-US" dirty="0"/>
                    </a:p>
                  </a:txBody>
                  <a:tcPr/>
                </a:tc>
                <a:tc gridSpan="2">
                  <a:txBody>
                    <a:bodyPr/>
                    <a:lstStyle/>
                    <a:p>
                      <a:pPr algn="ctr"/>
                      <a:r>
                        <a:rPr lang="en-US" dirty="0" smtClean="0"/>
                        <a:t>CAPACIDAD MINIMA</a:t>
                      </a:r>
                      <a:r>
                        <a:rPr lang="en-US" baseline="0" dirty="0" smtClean="0"/>
                        <a:t> EN KVA</a:t>
                      </a:r>
                      <a:endParaRPr lang="en-US" dirty="0"/>
                    </a:p>
                  </a:txBody>
                  <a:tcPr/>
                </a:tc>
                <a:tc hMerge="1">
                  <a:txBody>
                    <a:bodyPr/>
                    <a:lstStyle/>
                    <a:p>
                      <a:endParaRPr lang="en-US" dirty="0"/>
                    </a:p>
                  </a:txBody>
                  <a:tcPr/>
                </a:tc>
              </a:tr>
              <a:tr h="320040">
                <a:tc vMerge="1">
                  <a:txBody>
                    <a:bodyPr/>
                    <a:lstStyle/>
                    <a:p>
                      <a:endParaRPr lang="en-US"/>
                    </a:p>
                  </a:txBody>
                  <a:tcPr/>
                </a:tc>
                <a:tc>
                  <a:txBody>
                    <a:bodyPr/>
                    <a:lstStyle/>
                    <a:p>
                      <a:pPr algn="ctr"/>
                      <a:r>
                        <a:rPr lang="en-US" dirty="0" smtClean="0">
                          <a:solidFill>
                            <a:schemeClr val="bg2"/>
                          </a:solidFill>
                        </a:rPr>
                        <a:t>MONOFÁSICO</a:t>
                      </a:r>
                      <a:endParaRPr lang="en-US" dirty="0">
                        <a:solidFill>
                          <a:schemeClr val="bg2"/>
                        </a:solidFill>
                      </a:endParaRPr>
                    </a:p>
                  </a:txBody>
                  <a:tcPr/>
                </a:tc>
                <a:tc>
                  <a:txBody>
                    <a:bodyPr/>
                    <a:lstStyle/>
                    <a:p>
                      <a:pPr algn="ctr"/>
                      <a:r>
                        <a:rPr lang="en-US" dirty="0" smtClean="0">
                          <a:solidFill>
                            <a:schemeClr val="bg2"/>
                          </a:solidFill>
                        </a:rPr>
                        <a:t>TRIFÁSICO</a:t>
                      </a:r>
                      <a:endParaRPr lang="en-US" dirty="0">
                        <a:solidFill>
                          <a:schemeClr val="bg2"/>
                        </a:solidFill>
                      </a:endParaRPr>
                    </a:p>
                  </a:txBody>
                  <a:tcPr/>
                </a:tc>
              </a:tr>
              <a:tr h="370840">
                <a:tc>
                  <a:txBody>
                    <a:bodyPr/>
                    <a:lstStyle/>
                    <a:p>
                      <a:pPr algn="ctr"/>
                      <a:r>
                        <a:rPr lang="en-US" sz="2000" dirty="0" smtClean="0">
                          <a:solidFill>
                            <a:schemeClr val="bg1"/>
                          </a:solidFill>
                        </a:rPr>
                        <a:t>I</a:t>
                      </a:r>
                      <a:endParaRPr lang="en-US" sz="2000" dirty="0">
                        <a:solidFill>
                          <a:schemeClr val="bg1"/>
                        </a:solidFill>
                      </a:endParaRPr>
                    </a:p>
                  </a:txBody>
                  <a:tcPr/>
                </a:tc>
                <a:tc>
                  <a:txBody>
                    <a:bodyPr/>
                    <a:lstStyle/>
                    <a:p>
                      <a:pPr algn="ctr"/>
                      <a:r>
                        <a:rPr lang="en-US" dirty="0" smtClean="0">
                          <a:solidFill>
                            <a:srgbClr val="C00000"/>
                          </a:solidFill>
                        </a:rPr>
                        <a:t>5-500</a:t>
                      </a:r>
                      <a:endParaRPr lang="en-US" dirty="0">
                        <a:solidFill>
                          <a:srgbClr val="C00000"/>
                        </a:solidFill>
                      </a:endParaRPr>
                    </a:p>
                  </a:txBody>
                  <a:tcPr/>
                </a:tc>
                <a:tc>
                  <a:txBody>
                    <a:bodyPr/>
                    <a:lstStyle/>
                    <a:p>
                      <a:pPr algn="ctr"/>
                      <a:r>
                        <a:rPr lang="en-US" dirty="0" smtClean="0">
                          <a:solidFill>
                            <a:srgbClr val="C00000"/>
                          </a:solidFill>
                        </a:rPr>
                        <a:t>15-500</a:t>
                      </a:r>
                      <a:endParaRPr lang="en-US" dirty="0">
                        <a:solidFill>
                          <a:srgbClr val="C00000"/>
                        </a:solidFill>
                      </a:endParaRPr>
                    </a:p>
                  </a:txBody>
                  <a:tcPr/>
                </a:tc>
              </a:tr>
              <a:tr h="370840">
                <a:tc>
                  <a:txBody>
                    <a:bodyPr/>
                    <a:lstStyle/>
                    <a:p>
                      <a:pPr algn="ctr"/>
                      <a:r>
                        <a:rPr lang="en-US" sz="2000" dirty="0" smtClean="0">
                          <a:solidFill>
                            <a:schemeClr val="bg1"/>
                          </a:solidFill>
                        </a:rPr>
                        <a:t>II</a:t>
                      </a:r>
                      <a:endParaRPr lang="en-US" sz="2000" dirty="0">
                        <a:solidFill>
                          <a:schemeClr val="bg1"/>
                        </a:solidFill>
                      </a:endParaRPr>
                    </a:p>
                  </a:txBody>
                  <a:tcPr/>
                </a:tc>
                <a:tc>
                  <a:txBody>
                    <a:bodyPr/>
                    <a:lstStyle/>
                    <a:p>
                      <a:pPr algn="ctr"/>
                      <a:r>
                        <a:rPr lang="en-US" dirty="0" smtClean="0">
                          <a:solidFill>
                            <a:srgbClr val="C00000"/>
                          </a:solidFill>
                        </a:rPr>
                        <a:t>501-1667</a:t>
                      </a:r>
                      <a:endParaRPr lang="en-US" dirty="0">
                        <a:solidFill>
                          <a:srgbClr val="C00000"/>
                        </a:solidFill>
                      </a:endParaRPr>
                    </a:p>
                  </a:txBody>
                  <a:tcPr/>
                </a:tc>
                <a:tc>
                  <a:txBody>
                    <a:bodyPr/>
                    <a:lstStyle/>
                    <a:p>
                      <a:pPr algn="ctr"/>
                      <a:r>
                        <a:rPr lang="en-US" dirty="0" smtClean="0">
                          <a:solidFill>
                            <a:srgbClr val="C00000"/>
                          </a:solidFill>
                        </a:rPr>
                        <a:t>501-5000</a:t>
                      </a:r>
                      <a:endParaRPr lang="en-US" dirty="0">
                        <a:solidFill>
                          <a:srgbClr val="C00000"/>
                        </a:solidFill>
                      </a:endParaRPr>
                    </a:p>
                  </a:txBody>
                  <a:tcPr/>
                </a:tc>
              </a:tr>
              <a:tr h="370840">
                <a:tc>
                  <a:txBody>
                    <a:bodyPr/>
                    <a:lstStyle/>
                    <a:p>
                      <a:pPr algn="ctr"/>
                      <a:r>
                        <a:rPr lang="en-US" sz="2000" dirty="0" smtClean="0">
                          <a:solidFill>
                            <a:schemeClr val="bg1"/>
                          </a:solidFill>
                        </a:rPr>
                        <a:t>III</a:t>
                      </a:r>
                      <a:endParaRPr lang="en-US" sz="2000" dirty="0">
                        <a:solidFill>
                          <a:schemeClr val="bg1"/>
                        </a:solidFill>
                      </a:endParaRPr>
                    </a:p>
                  </a:txBody>
                  <a:tcPr/>
                </a:tc>
                <a:tc>
                  <a:txBody>
                    <a:bodyPr/>
                    <a:lstStyle/>
                    <a:p>
                      <a:pPr algn="ctr"/>
                      <a:r>
                        <a:rPr lang="en-US" dirty="0" smtClean="0">
                          <a:solidFill>
                            <a:srgbClr val="C00000"/>
                          </a:solidFill>
                        </a:rPr>
                        <a:t>1668-10000</a:t>
                      </a:r>
                      <a:endParaRPr lang="en-US" dirty="0">
                        <a:solidFill>
                          <a:srgbClr val="C00000"/>
                        </a:solidFill>
                      </a:endParaRPr>
                    </a:p>
                  </a:txBody>
                  <a:tcPr/>
                </a:tc>
                <a:tc>
                  <a:txBody>
                    <a:bodyPr/>
                    <a:lstStyle/>
                    <a:p>
                      <a:pPr algn="ctr"/>
                      <a:r>
                        <a:rPr lang="en-US" dirty="0" smtClean="0">
                          <a:solidFill>
                            <a:srgbClr val="C00000"/>
                          </a:solidFill>
                        </a:rPr>
                        <a:t>5001-30000</a:t>
                      </a:r>
                      <a:endParaRPr lang="en-US" dirty="0">
                        <a:solidFill>
                          <a:srgbClr val="C00000"/>
                        </a:solidFill>
                      </a:endParaRPr>
                    </a:p>
                  </a:txBody>
                  <a:tcPr/>
                </a:tc>
              </a:tr>
              <a:tr h="370840">
                <a:tc>
                  <a:txBody>
                    <a:bodyPr/>
                    <a:lstStyle/>
                    <a:p>
                      <a:pPr algn="ctr"/>
                      <a:r>
                        <a:rPr lang="en-US" sz="2000" dirty="0" smtClean="0">
                          <a:solidFill>
                            <a:schemeClr val="bg1"/>
                          </a:solidFill>
                        </a:rPr>
                        <a:t>IV</a:t>
                      </a:r>
                      <a:endParaRPr lang="en-US" sz="2000" dirty="0">
                        <a:solidFill>
                          <a:schemeClr val="bg1"/>
                        </a:solidFill>
                      </a:endParaRPr>
                    </a:p>
                  </a:txBody>
                  <a:tcPr/>
                </a:tc>
                <a:tc>
                  <a:txBody>
                    <a:bodyPr/>
                    <a:lstStyle/>
                    <a:p>
                      <a:pPr algn="ctr"/>
                      <a:r>
                        <a:rPr lang="en-US" dirty="0" smtClean="0">
                          <a:solidFill>
                            <a:srgbClr val="C00000"/>
                          </a:solidFill>
                        </a:rPr>
                        <a:t>&gt;10000</a:t>
                      </a:r>
                      <a:endParaRPr lang="en-US" dirty="0">
                        <a:solidFill>
                          <a:srgbClr val="C00000"/>
                        </a:solidFill>
                      </a:endParaRPr>
                    </a:p>
                  </a:txBody>
                  <a:tcPr/>
                </a:tc>
                <a:tc>
                  <a:txBody>
                    <a:bodyPr/>
                    <a:lstStyle/>
                    <a:p>
                      <a:pPr algn="ctr"/>
                      <a:r>
                        <a:rPr lang="en-US" dirty="0" smtClean="0">
                          <a:solidFill>
                            <a:srgbClr val="C00000"/>
                          </a:solidFill>
                        </a:rPr>
                        <a:t>&gt;30000</a:t>
                      </a:r>
                      <a:endParaRPr lang="en-US" dirty="0">
                        <a:solidFill>
                          <a:srgbClr val="C00000"/>
                        </a:solidFill>
                      </a:endParaRPr>
                    </a:p>
                  </a:txBody>
                  <a:tcPr/>
                </a:tc>
              </a:tr>
            </a:tbl>
          </a:graphicData>
        </a:graphic>
      </p:graphicFrame>
      <p:sp>
        <p:nvSpPr>
          <p:cNvPr id="8" name="7 CuadroTexto"/>
          <p:cNvSpPr txBox="1"/>
          <p:nvPr/>
        </p:nvSpPr>
        <p:spPr>
          <a:xfrm>
            <a:off x="5286380" y="2143116"/>
            <a:ext cx="3857620" cy="1477328"/>
          </a:xfrm>
          <a:prstGeom prst="rect">
            <a:avLst/>
          </a:prstGeom>
          <a:noFill/>
        </p:spPr>
        <p:txBody>
          <a:bodyPr wrap="square" rtlCol="0">
            <a:spAutoFit/>
          </a:bodyPr>
          <a:lstStyle/>
          <a:p>
            <a:pPr algn="just"/>
            <a:r>
              <a:rPr lang="es-ES" sz="1800" dirty="0" smtClean="0"/>
              <a:t>En las categorías de transformadores I y IV, solamente una curva representa ambas</a:t>
            </a:r>
          </a:p>
          <a:p>
            <a:pPr algn="just"/>
            <a:r>
              <a:rPr lang="en-US" sz="1800" dirty="0" err="1" smtClean="0"/>
              <a:t>consideraciones</a:t>
            </a:r>
            <a:r>
              <a:rPr lang="en-US" sz="1800" dirty="0" smtClean="0"/>
              <a:t>, </a:t>
            </a:r>
            <a:r>
              <a:rPr lang="en-US" sz="1800" dirty="0" err="1" smtClean="0"/>
              <a:t>térmica</a:t>
            </a:r>
            <a:r>
              <a:rPr lang="en-US" sz="1800" dirty="0" smtClean="0"/>
              <a:t> y </a:t>
            </a:r>
            <a:r>
              <a:rPr lang="en-US" sz="1800" dirty="0" err="1" smtClean="0"/>
              <a:t>mecánica</a:t>
            </a:r>
            <a:r>
              <a:rPr lang="en-US" sz="1800" dirty="0" smtClean="0"/>
              <a:t>.</a:t>
            </a:r>
            <a:endParaRPr lang="en-US" sz="1800" dirty="0"/>
          </a:p>
        </p:txBody>
      </p:sp>
      <p:sp>
        <p:nvSpPr>
          <p:cNvPr id="9" name="8 CuadroTexto"/>
          <p:cNvSpPr txBox="1"/>
          <p:nvPr/>
        </p:nvSpPr>
        <p:spPr>
          <a:xfrm>
            <a:off x="0" y="4572008"/>
            <a:ext cx="9144000" cy="923330"/>
          </a:xfrm>
          <a:prstGeom prst="rect">
            <a:avLst/>
          </a:prstGeom>
          <a:noFill/>
        </p:spPr>
        <p:txBody>
          <a:bodyPr wrap="square" rtlCol="0">
            <a:spAutoFit/>
          </a:bodyPr>
          <a:lstStyle/>
          <a:p>
            <a:pPr algn="just"/>
            <a:r>
              <a:rPr lang="es-ES" sz="1800" dirty="0" smtClean="0">
                <a:solidFill>
                  <a:srgbClr val="FFFF00"/>
                </a:solidFill>
              </a:rPr>
              <a:t>Para transformadores de categoría II y III se tienen dos curvas,</a:t>
            </a:r>
            <a:r>
              <a:rPr lang="en-US" sz="1800" dirty="0" smtClean="0">
                <a:solidFill>
                  <a:srgbClr val="FFFF00"/>
                </a:solidFill>
              </a:rPr>
              <a:t> la </a:t>
            </a:r>
            <a:r>
              <a:rPr lang="en-US" sz="1800" dirty="0" err="1" smtClean="0">
                <a:solidFill>
                  <a:srgbClr val="FFFF00"/>
                </a:solidFill>
              </a:rPr>
              <a:t>porción</a:t>
            </a:r>
            <a:r>
              <a:rPr lang="en-US" sz="1800" dirty="0" smtClean="0">
                <a:solidFill>
                  <a:srgbClr val="FFFF00"/>
                </a:solidFill>
              </a:rPr>
              <a:t> </a:t>
            </a:r>
            <a:r>
              <a:rPr lang="es-ES" sz="1800" dirty="0" smtClean="0">
                <a:solidFill>
                  <a:srgbClr val="FFFF00"/>
                </a:solidFill>
              </a:rPr>
              <a:t>sólida representa la duración de la falla total alcanzada por daño térmico que le puede ocurrir al transformador, la porción punteada refleja efectos mecánicos.</a:t>
            </a:r>
            <a:endParaRPr lang="en-US" sz="1800" dirty="0">
              <a:solidFill>
                <a:srgbClr val="FFFF00"/>
              </a:solidFill>
            </a:endParaRPr>
          </a:p>
        </p:txBody>
      </p:sp>
      <p:sp>
        <p:nvSpPr>
          <p:cNvPr id="10" name="9 CuadroTexto"/>
          <p:cNvSpPr txBox="1"/>
          <p:nvPr/>
        </p:nvSpPr>
        <p:spPr>
          <a:xfrm>
            <a:off x="0" y="5500702"/>
            <a:ext cx="9144000" cy="1200329"/>
          </a:xfrm>
          <a:prstGeom prst="rect">
            <a:avLst/>
          </a:prstGeom>
          <a:noFill/>
        </p:spPr>
        <p:txBody>
          <a:bodyPr wrap="square" rtlCol="0">
            <a:spAutoFit/>
          </a:bodyPr>
          <a:lstStyle/>
          <a:p>
            <a:pPr algn="just"/>
            <a:r>
              <a:rPr lang="es-ES" sz="1800" dirty="0" smtClean="0">
                <a:solidFill>
                  <a:srgbClr val="FFC000"/>
                </a:solidFill>
              </a:rPr>
              <a:t>Los transformadores sujetos a fallas frecuentes deberán ser representados con la combinación de porciones de curva para la parte mecánica y térmica, mientras los transformadores sujetos a fallas no frecuentes son representados con la porción térmica</a:t>
            </a:r>
          </a:p>
          <a:p>
            <a:pPr algn="just"/>
            <a:r>
              <a:rPr lang="en-US" sz="1800" dirty="0" err="1" smtClean="0">
                <a:solidFill>
                  <a:srgbClr val="FFC000"/>
                </a:solidFill>
              </a:rPr>
              <a:t>solamente</a:t>
            </a:r>
            <a:r>
              <a:rPr lang="en-US" sz="1800" dirty="0" smtClean="0">
                <a:solidFill>
                  <a:srgbClr val="FFC000"/>
                </a:solidFill>
              </a:rPr>
              <a:t>.</a:t>
            </a:r>
            <a:endParaRPr lang="en-US" sz="1800" dirty="0">
              <a:solidFill>
                <a:srgbClr val="FFC000"/>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785786" y="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4"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
        <p:nvSpPr>
          <p:cNvPr id="5" name="4 CuadroTexto"/>
          <p:cNvSpPr txBox="1"/>
          <p:nvPr/>
        </p:nvSpPr>
        <p:spPr>
          <a:xfrm>
            <a:off x="0" y="857232"/>
            <a:ext cx="6005298" cy="461665"/>
          </a:xfrm>
          <a:prstGeom prst="rect">
            <a:avLst/>
          </a:prstGeom>
          <a:noFill/>
        </p:spPr>
        <p:txBody>
          <a:bodyPr wrap="none" rtlCol="0">
            <a:spAutoFit/>
          </a:bodyPr>
          <a:lstStyle/>
          <a:p>
            <a:r>
              <a:rPr lang="en-US" dirty="0" smtClean="0">
                <a:solidFill>
                  <a:srgbClr val="FFC000"/>
                </a:solidFill>
              </a:rPr>
              <a:t>CURVA DE DAÑO DEL TR DE POTENCIA</a:t>
            </a:r>
            <a:endParaRPr lang="en-US" dirty="0">
              <a:solidFill>
                <a:srgbClr val="FFC000"/>
              </a:solidFill>
            </a:endParaRPr>
          </a:p>
        </p:txBody>
      </p:sp>
      <p:sp>
        <p:nvSpPr>
          <p:cNvPr id="6" name="5 CuadroTexto"/>
          <p:cNvSpPr txBox="1"/>
          <p:nvPr/>
        </p:nvSpPr>
        <p:spPr>
          <a:xfrm>
            <a:off x="0" y="1285860"/>
            <a:ext cx="9144000" cy="1477328"/>
          </a:xfrm>
          <a:prstGeom prst="rect">
            <a:avLst/>
          </a:prstGeom>
          <a:noFill/>
        </p:spPr>
        <p:txBody>
          <a:bodyPr wrap="square" rtlCol="0">
            <a:spAutoFit/>
          </a:bodyPr>
          <a:lstStyle/>
          <a:p>
            <a:pPr algn="just"/>
            <a:r>
              <a:rPr lang="es-ES" sz="1800" dirty="0" smtClean="0"/>
              <a:t>Con el objeto de facilitar la representación gráfica de la curva de daño del transformador (o curva ANSI), se han desarrollado ecuaciones que definen dicha curva; la cual puede obtenerse dependiendo de la categoría, mediante la unión de 2 o 4 puntos. En la tabla </a:t>
            </a:r>
            <a:r>
              <a:rPr lang="es-ES" sz="1800" dirty="0" err="1" smtClean="0"/>
              <a:t>sigiente</a:t>
            </a:r>
            <a:r>
              <a:rPr lang="es-ES" sz="1800" dirty="0" smtClean="0"/>
              <a:t> se obtienen dichas ecuaciones con las que se obtienen las coordenadas tiempo corriente que definen cada punto.</a:t>
            </a:r>
            <a:endParaRPr lang="en-US" sz="1800" dirty="0"/>
          </a:p>
        </p:txBody>
      </p:sp>
      <p:graphicFrame>
        <p:nvGraphicFramePr>
          <p:cNvPr id="7" name="6 Tabla"/>
          <p:cNvGraphicFramePr>
            <a:graphicFrameLocks noGrp="1"/>
          </p:cNvGraphicFramePr>
          <p:nvPr/>
        </p:nvGraphicFramePr>
        <p:xfrm>
          <a:off x="2357422" y="2786058"/>
          <a:ext cx="6786578" cy="4033520"/>
        </p:xfrm>
        <a:graphic>
          <a:graphicData uri="http://schemas.openxmlformats.org/drawingml/2006/table">
            <a:tbl>
              <a:tblPr firstRow="1" bandRow="1">
                <a:tableStyleId>{5C22544A-7EE6-4342-B048-85BDC9FD1C3A}</a:tableStyleId>
              </a:tblPr>
              <a:tblGrid>
                <a:gridCol w="1131102"/>
                <a:gridCol w="1508136"/>
                <a:gridCol w="2004232"/>
                <a:gridCol w="2143108"/>
              </a:tblGrid>
              <a:tr h="370840">
                <a:tc>
                  <a:txBody>
                    <a:bodyPr/>
                    <a:lstStyle/>
                    <a:p>
                      <a:r>
                        <a:rPr lang="en-US" dirty="0" smtClean="0"/>
                        <a:t>PUNTO</a:t>
                      </a:r>
                      <a:endParaRPr lang="en-US" dirty="0"/>
                    </a:p>
                  </a:txBody>
                  <a:tcPr/>
                </a:tc>
                <a:tc>
                  <a:txBody>
                    <a:bodyPr/>
                    <a:lstStyle/>
                    <a:p>
                      <a:r>
                        <a:rPr lang="en-US" dirty="0" smtClean="0"/>
                        <a:t>CATEG</a:t>
                      </a:r>
                      <a:endParaRPr lang="en-US" dirty="0"/>
                    </a:p>
                  </a:txBody>
                  <a:tcPr/>
                </a:tc>
                <a:tc>
                  <a:txBody>
                    <a:bodyPr/>
                    <a:lstStyle/>
                    <a:p>
                      <a:r>
                        <a:rPr lang="en-US" dirty="0" smtClean="0"/>
                        <a:t>TIEMPO</a:t>
                      </a:r>
                      <a:endParaRPr lang="en-US" dirty="0"/>
                    </a:p>
                  </a:txBody>
                  <a:tcPr/>
                </a:tc>
                <a:tc>
                  <a:txBody>
                    <a:bodyPr/>
                    <a:lstStyle/>
                    <a:p>
                      <a:r>
                        <a:rPr lang="en-US" dirty="0" smtClean="0"/>
                        <a:t>CORRIENTE</a:t>
                      </a:r>
                      <a:endParaRPr lang="en-US" dirty="0"/>
                    </a:p>
                  </a:txBody>
                  <a:tcPr/>
                </a:tc>
              </a:tr>
              <a:tr h="185420">
                <a:tc rowSpan="2">
                  <a:txBody>
                    <a:bodyPr/>
                    <a:lstStyle/>
                    <a:p>
                      <a:pPr algn="ctr"/>
                      <a:r>
                        <a:rPr lang="en-US" dirty="0" smtClean="0"/>
                        <a:t>1</a:t>
                      </a:r>
                      <a:endParaRPr lang="en-US" dirty="0"/>
                    </a:p>
                  </a:txBody>
                  <a:tcPr/>
                </a:tc>
                <a:tc>
                  <a:txBody>
                    <a:bodyPr/>
                    <a:lstStyle/>
                    <a:p>
                      <a:pPr algn="ctr"/>
                      <a:r>
                        <a:rPr lang="en-US" dirty="0" smtClean="0"/>
                        <a:t>I</a:t>
                      </a:r>
                      <a:endParaRPr lang="en-US" dirty="0"/>
                    </a:p>
                  </a:txBody>
                  <a:tcPr/>
                </a:tc>
                <a:tc>
                  <a:txBody>
                    <a:bodyPr/>
                    <a:lstStyle/>
                    <a:p>
                      <a:r>
                        <a:rPr lang="en-US" dirty="0" smtClean="0"/>
                        <a:t>t=1250*(Z</a:t>
                      </a:r>
                      <a:r>
                        <a:rPr lang="en-US" sz="1200" dirty="0" smtClean="0"/>
                        <a:t>T</a:t>
                      </a:r>
                      <a:r>
                        <a:rPr lang="en-US" dirty="0" smtClean="0"/>
                        <a:t>)²</a:t>
                      </a:r>
                      <a:endParaRPr lang="en-US" dirty="0"/>
                    </a:p>
                  </a:txBody>
                  <a:tcPr/>
                </a:tc>
                <a:tc rowSpan="2">
                  <a:txBody>
                    <a:bodyPr/>
                    <a:lstStyle/>
                    <a:p>
                      <a:r>
                        <a:rPr lang="en-US" dirty="0" smtClean="0"/>
                        <a:t>I=In/Z</a:t>
                      </a:r>
                      <a:r>
                        <a:rPr lang="en-US" sz="1200" dirty="0" smtClean="0"/>
                        <a:t>T</a:t>
                      </a:r>
                      <a:endParaRPr lang="en-US" sz="1200" dirty="0"/>
                    </a:p>
                  </a:txBody>
                  <a:tcPr/>
                </a:tc>
              </a:tr>
              <a:tr h="185420">
                <a:tc vMerge="1">
                  <a:txBody>
                    <a:bodyPr/>
                    <a:lstStyle/>
                    <a:p>
                      <a:endParaRPr lang="en-US"/>
                    </a:p>
                  </a:txBody>
                  <a:tcPr/>
                </a:tc>
                <a:tc>
                  <a:txBody>
                    <a:bodyPr/>
                    <a:lstStyle/>
                    <a:p>
                      <a:pPr algn="ctr"/>
                      <a:r>
                        <a:rPr lang="en-US" dirty="0" smtClean="0"/>
                        <a:t>II,III y IV</a:t>
                      </a:r>
                      <a:endParaRPr lang="en-US" dirty="0"/>
                    </a:p>
                  </a:txBody>
                  <a:tcPr/>
                </a:tc>
                <a:tc>
                  <a:txBody>
                    <a:bodyPr/>
                    <a:lstStyle/>
                    <a:p>
                      <a:r>
                        <a:rPr lang="en-US" dirty="0" smtClean="0"/>
                        <a:t>t=2</a:t>
                      </a:r>
                      <a:endParaRPr lang="en-US" dirty="0"/>
                    </a:p>
                  </a:txBody>
                  <a:tcPr/>
                </a:tc>
                <a:tc vMerge="1">
                  <a:txBody>
                    <a:bodyPr/>
                    <a:lstStyle/>
                    <a:p>
                      <a:endParaRPr lang="en-US"/>
                    </a:p>
                  </a:txBody>
                  <a:tcPr/>
                </a:tc>
              </a:tr>
              <a:tr h="185420">
                <a:tc rowSpan="2">
                  <a:txBody>
                    <a:bodyPr/>
                    <a:lstStyle/>
                    <a:p>
                      <a:pPr algn="ctr"/>
                      <a:r>
                        <a:rPr lang="en-US" dirty="0" smtClean="0"/>
                        <a:t>2</a:t>
                      </a:r>
                      <a:endParaRPr lang="en-US" dirty="0"/>
                    </a:p>
                  </a:txBody>
                  <a:tcPr/>
                </a:tc>
                <a:tc>
                  <a:txBody>
                    <a:bodyPr/>
                    <a:lstStyle/>
                    <a:p>
                      <a:pPr algn="ctr"/>
                      <a:r>
                        <a:rPr lang="en-US" dirty="0" smtClean="0"/>
                        <a:t>II</a:t>
                      </a:r>
                      <a:endParaRPr lang="en-US" dirty="0"/>
                    </a:p>
                  </a:txBody>
                  <a:tcPr/>
                </a:tc>
                <a:tc>
                  <a:txBody>
                    <a:bodyPr/>
                    <a:lstStyle/>
                    <a:p>
                      <a:r>
                        <a:rPr lang="en-US" dirty="0" smtClean="0"/>
                        <a:t>t=4.08</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I=(In/Z</a:t>
                      </a:r>
                      <a:r>
                        <a:rPr lang="en-US" sz="1200" dirty="0" smtClean="0"/>
                        <a:t>T</a:t>
                      </a:r>
                      <a:r>
                        <a:rPr lang="en-US" sz="1800" dirty="0" smtClean="0"/>
                        <a:t>)*(0.7)</a:t>
                      </a:r>
                    </a:p>
                  </a:txBody>
                  <a:tcPr/>
                </a:tc>
              </a:tr>
              <a:tr h="185420">
                <a:tc vMerge="1">
                  <a:txBody>
                    <a:bodyPr/>
                    <a:lstStyle/>
                    <a:p>
                      <a:endParaRPr lang="en-US"/>
                    </a:p>
                  </a:txBody>
                  <a:tcPr/>
                </a:tc>
                <a:tc>
                  <a:txBody>
                    <a:bodyPr/>
                    <a:lstStyle/>
                    <a:p>
                      <a:pPr algn="ctr"/>
                      <a:r>
                        <a:rPr lang="en-US" dirty="0" smtClean="0"/>
                        <a:t>III y IV</a:t>
                      </a:r>
                      <a:endParaRPr lang="en-US" dirty="0"/>
                    </a:p>
                  </a:txBody>
                  <a:tcPr/>
                </a:tc>
                <a:tc>
                  <a:txBody>
                    <a:bodyPr/>
                    <a:lstStyle/>
                    <a:p>
                      <a:r>
                        <a:rPr lang="en-US" dirty="0" smtClean="0"/>
                        <a:t>t=8</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I=In/(Z</a:t>
                      </a:r>
                      <a:r>
                        <a:rPr lang="en-US" sz="1200" dirty="0" smtClean="0"/>
                        <a:t>T </a:t>
                      </a:r>
                      <a:r>
                        <a:rPr lang="en-US" sz="1800" dirty="0" smtClean="0"/>
                        <a:t>+Zs)*(0.58)</a:t>
                      </a:r>
                    </a:p>
                  </a:txBody>
                  <a:tcPr/>
                </a:tc>
              </a:tr>
              <a:tr h="185420">
                <a:tc rowSpan="2">
                  <a:txBody>
                    <a:bodyPr/>
                    <a:lstStyle/>
                    <a:p>
                      <a:pPr algn="ctr"/>
                      <a:r>
                        <a:rPr lang="en-US" dirty="0" smtClean="0"/>
                        <a:t>3</a:t>
                      </a:r>
                      <a:endParaRPr lang="en-US" dirty="0"/>
                    </a:p>
                  </a:txBody>
                  <a:tcPr/>
                </a:tc>
                <a:tc>
                  <a:txBody>
                    <a:bodyPr/>
                    <a:lstStyle/>
                    <a:p>
                      <a:pPr algn="ctr"/>
                      <a:r>
                        <a:rPr lang="en-US" dirty="0" smtClean="0"/>
                        <a:t>II</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t=2551*(Z</a:t>
                      </a:r>
                      <a:r>
                        <a:rPr lang="en-US" sz="1200" dirty="0" smtClean="0"/>
                        <a:t>T</a:t>
                      </a:r>
                      <a:r>
                        <a:rPr lang="en-US" dirty="0" smtClean="0"/>
                        <a:t>)²</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I=(In/Z</a:t>
                      </a:r>
                      <a:r>
                        <a:rPr lang="en-US" sz="1200" dirty="0" smtClean="0"/>
                        <a:t>T</a:t>
                      </a:r>
                      <a:r>
                        <a:rPr lang="en-US" sz="1800" dirty="0" smtClean="0"/>
                        <a:t>)*(0.7)</a:t>
                      </a:r>
                    </a:p>
                  </a:txBody>
                  <a:tcPr/>
                </a:tc>
              </a:tr>
              <a:tr h="185420">
                <a:tc vMerge="1">
                  <a:txBody>
                    <a:bodyPr/>
                    <a:lstStyle/>
                    <a:p>
                      <a:endParaRPr lang="en-US"/>
                    </a:p>
                  </a:txBody>
                  <a:tcPr/>
                </a:tc>
                <a:tc>
                  <a:txBody>
                    <a:bodyPr/>
                    <a:lstStyle/>
                    <a:p>
                      <a:pPr algn="ctr"/>
                      <a:r>
                        <a:rPr lang="en-US" dirty="0" smtClean="0"/>
                        <a:t>III y IV</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t=5000*(</a:t>
                      </a:r>
                      <a:r>
                        <a:rPr lang="en-US" sz="1800" dirty="0" smtClean="0"/>
                        <a:t>Z</a:t>
                      </a:r>
                      <a:r>
                        <a:rPr lang="en-US" sz="1200" dirty="0" smtClean="0"/>
                        <a:t>T </a:t>
                      </a:r>
                      <a:r>
                        <a:rPr lang="en-US" sz="1800" dirty="0" smtClean="0"/>
                        <a:t>+Zs)²</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I=In/(Z</a:t>
                      </a:r>
                      <a:r>
                        <a:rPr lang="en-US" sz="1200" dirty="0" smtClean="0"/>
                        <a:t>T </a:t>
                      </a:r>
                      <a:r>
                        <a:rPr lang="en-US" sz="1800" dirty="0" smtClean="0"/>
                        <a:t>+Zs)*(0.58)</a:t>
                      </a:r>
                    </a:p>
                  </a:txBody>
                  <a:tcPr/>
                </a:tc>
              </a:tr>
              <a:tr h="370840">
                <a:tc>
                  <a:txBody>
                    <a:bodyPr/>
                    <a:lstStyle/>
                    <a:p>
                      <a:pPr algn="ctr"/>
                      <a:r>
                        <a:rPr lang="en-US" dirty="0" smtClean="0"/>
                        <a:t>4</a:t>
                      </a:r>
                      <a:endParaRPr lang="en-US" dirty="0"/>
                    </a:p>
                  </a:txBody>
                  <a:tcPr/>
                </a:tc>
                <a:tc>
                  <a:txBody>
                    <a:bodyPr/>
                    <a:lstStyle/>
                    <a:p>
                      <a:pPr algn="ctr"/>
                      <a:r>
                        <a:rPr lang="en-US" dirty="0" smtClean="0"/>
                        <a:t>I,II,III y IV</a:t>
                      </a:r>
                      <a:endParaRPr lang="en-US" dirty="0"/>
                    </a:p>
                  </a:txBody>
                  <a:tcPr/>
                </a:tc>
                <a:tc>
                  <a:txBody>
                    <a:bodyPr/>
                    <a:lstStyle/>
                    <a:p>
                      <a:r>
                        <a:rPr lang="en-US" dirty="0" smtClean="0"/>
                        <a:t>t=50</a:t>
                      </a:r>
                      <a:endParaRPr lang="en-US" dirty="0"/>
                    </a:p>
                  </a:txBody>
                  <a:tcPr/>
                </a:tc>
                <a:tc>
                  <a:txBody>
                    <a:bodyPr/>
                    <a:lstStyle/>
                    <a:p>
                      <a:r>
                        <a:rPr lang="en-US" dirty="0" smtClean="0"/>
                        <a:t>I=In*5</a:t>
                      </a:r>
                      <a:endParaRPr lang="en-US" dirty="0"/>
                    </a:p>
                  </a:txBody>
                  <a:tcPr/>
                </a:tc>
              </a:tr>
              <a:tr h="304800">
                <a:tc rowSpan="3">
                  <a:txBody>
                    <a:bodyPr/>
                    <a:lstStyle/>
                    <a:p>
                      <a:pPr algn="ctr"/>
                      <a:r>
                        <a:rPr lang="en-US" dirty="0" smtClean="0"/>
                        <a:t>Parte de  </a:t>
                      </a:r>
                      <a:r>
                        <a:rPr lang="en-US" dirty="0" err="1" smtClean="0"/>
                        <a:t>curva</a:t>
                      </a:r>
                      <a:r>
                        <a:rPr lang="en-US" dirty="0" smtClean="0"/>
                        <a:t> </a:t>
                      </a:r>
                      <a:r>
                        <a:rPr lang="en-US" dirty="0" err="1" smtClean="0"/>
                        <a:t>Térmica</a:t>
                      </a:r>
                      <a:endParaRPr lang="en-US" dirty="0"/>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I,II,III y IV</a:t>
                      </a:r>
                    </a:p>
                  </a:txBody>
                  <a:tcPr/>
                </a:tc>
                <a:tc>
                  <a:txBody>
                    <a:bodyPr/>
                    <a:lstStyle/>
                    <a:p>
                      <a:r>
                        <a:rPr lang="en-US" dirty="0" smtClean="0"/>
                        <a:t>t=60</a:t>
                      </a:r>
                      <a:endParaRPr lang="en-US" dirty="0"/>
                    </a:p>
                  </a:txBody>
                  <a:tcPr/>
                </a:tc>
                <a:tc>
                  <a:txBody>
                    <a:bodyPr/>
                    <a:lstStyle/>
                    <a:p>
                      <a:r>
                        <a:rPr lang="en-US" dirty="0" smtClean="0"/>
                        <a:t>I=In*4.75</a:t>
                      </a:r>
                      <a:endParaRPr lang="en-US" dirty="0"/>
                    </a:p>
                  </a:txBody>
                  <a:tcPr/>
                </a:tc>
              </a:tr>
              <a:tr h="304800">
                <a:tc vMerge="1">
                  <a:txBody>
                    <a:bodyPr/>
                    <a:lstStyle/>
                    <a:p>
                      <a:endParaRPr lang="en-US"/>
                    </a:p>
                  </a:txBody>
                  <a:tcPr/>
                </a:tc>
                <a:tc vMerge="1">
                  <a:txBody>
                    <a:bodyPr/>
                    <a:lstStyle/>
                    <a:p>
                      <a:endParaRPr lang="en-US"/>
                    </a:p>
                  </a:txBody>
                  <a:tcPr/>
                </a:tc>
                <a:tc>
                  <a:txBody>
                    <a:bodyPr/>
                    <a:lstStyle/>
                    <a:p>
                      <a:r>
                        <a:rPr lang="en-US" dirty="0" smtClean="0"/>
                        <a:t>t=300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I=In*3</a:t>
                      </a:r>
                    </a:p>
                  </a:txBody>
                  <a:tcPr/>
                </a:tc>
              </a:tr>
              <a:tr h="304800">
                <a:tc vMerge="1">
                  <a:txBody>
                    <a:bodyPr/>
                    <a:lstStyle/>
                    <a:p>
                      <a:endParaRPr lang="en-US"/>
                    </a:p>
                  </a:txBody>
                  <a:tcPr/>
                </a:tc>
                <a:tc vMerge="1">
                  <a:txBody>
                    <a:bodyPr/>
                    <a:lstStyle/>
                    <a:p>
                      <a:endParaRPr lang="en-US"/>
                    </a:p>
                  </a:txBody>
                  <a:tcPr/>
                </a:tc>
                <a:tc>
                  <a:txBody>
                    <a:bodyPr/>
                    <a:lstStyle/>
                    <a:p>
                      <a:r>
                        <a:rPr lang="en-US" dirty="0" smtClean="0"/>
                        <a:t>t=1800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I=In*2</a:t>
                      </a:r>
                    </a:p>
                  </a:txBody>
                  <a:tcPr/>
                </a:tc>
              </a:tr>
            </a:tbl>
          </a:graphicData>
        </a:graphic>
      </p:graphicFrame>
      <p:sp>
        <p:nvSpPr>
          <p:cNvPr id="8" name="7 CuadroTexto"/>
          <p:cNvSpPr txBox="1"/>
          <p:nvPr/>
        </p:nvSpPr>
        <p:spPr>
          <a:xfrm>
            <a:off x="0" y="2887682"/>
            <a:ext cx="2357422" cy="3416320"/>
          </a:xfrm>
          <a:prstGeom prst="rect">
            <a:avLst/>
          </a:prstGeom>
          <a:noFill/>
        </p:spPr>
        <p:txBody>
          <a:bodyPr wrap="square" rtlCol="0">
            <a:spAutoFit/>
          </a:bodyPr>
          <a:lstStyle/>
          <a:p>
            <a:pPr algn="just"/>
            <a:r>
              <a:rPr lang="en-US" sz="1800" dirty="0" smtClean="0">
                <a:solidFill>
                  <a:srgbClr val="FFC000"/>
                </a:solidFill>
              </a:rPr>
              <a:t>t</a:t>
            </a:r>
            <a:r>
              <a:rPr lang="en-US" sz="1800" dirty="0" smtClean="0"/>
              <a:t> -</a:t>
            </a:r>
            <a:r>
              <a:rPr lang="en-US" sz="1800" dirty="0" err="1" smtClean="0"/>
              <a:t>segundos</a:t>
            </a:r>
            <a:endParaRPr lang="en-US" sz="1800" dirty="0" smtClean="0"/>
          </a:p>
          <a:p>
            <a:pPr algn="just"/>
            <a:r>
              <a:rPr lang="en-US" sz="1800" dirty="0" smtClean="0">
                <a:solidFill>
                  <a:srgbClr val="FFC000"/>
                </a:solidFill>
                <a:latin typeface="+mj-lt"/>
              </a:rPr>
              <a:t>I</a:t>
            </a:r>
            <a:r>
              <a:rPr lang="en-US" sz="1800" dirty="0" smtClean="0"/>
              <a:t> -</a:t>
            </a:r>
            <a:r>
              <a:rPr lang="en-US" sz="1800" dirty="0" err="1" smtClean="0"/>
              <a:t>Corriente</a:t>
            </a:r>
            <a:r>
              <a:rPr lang="en-US" sz="1800" dirty="0" smtClean="0"/>
              <a:t> en A</a:t>
            </a:r>
          </a:p>
          <a:p>
            <a:pPr algn="just"/>
            <a:r>
              <a:rPr lang="es-ES" sz="1800" dirty="0" smtClean="0">
                <a:solidFill>
                  <a:srgbClr val="FFC000"/>
                </a:solidFill>
                <a:latin typeface="+mj-lt"/>
              </a:rPr>
              <a:t>Z</a:t>
            </a:r>
            <a:r>
              <a:rPr lang="es-ES" sz="1200" dirty="0" smtClean="0">
                <a:solidFill>
                  <a:srgbClr val="FFC000"/>
                </a:solidFill>
              </a:rPr>
              <a:t>T</a:t>
            </a:r>
            <a:r>
              <a:rPr lang="es-ES" sz="1800" dirty="0" smtClean="0"/>
              <a:t>- Z del TR en </a:t>
            </a:r>
            <a:r>
              <a:rPr lang="es-ES" sz="1800" dirty="0" err="1" smtClean="0"/>
              <a:t>pu</a:t>
            </a:r>
            <a:r>
              <a:rPr lang="es-ES" sz="1800" dirty="0" smtClean="0"/>
              <a:t> referida a su capacidad OA, </a:t>
            </a:r>
          </a:p>
          <a:p>
            <a:pPr algn="just"/>
            <a:r>
              <a:rPr lang="es-ES" sz="1800" dirty="0" err="1" smtClean="0">
                <a:solidFill>
                  <a:srgbClr val="FFC000"/>
                </a:solidFill>
                <a:latin typeface="+mj-lt"/>
              </a:rPr>
              <a:t>Z</a:t>
            </a:r>
            <a:r>
              <a:rPr lang="es-ES" sz="1800" dirty="0" err="1" smtClean="0">
                <a:solidFill>
                  <a:srgbClr val="FFC000"/>
                </a:solidFill>
              </a:rPr>
              <a:t>s</a:t>
            </a:r>
            <a:r>
              <a:rPr lang="es-ES" sz="1800" dirty="0" smtClean="0"/>
              <a:t>- </a:t>
            </a:r>
            <a:r>
              <a:rPr lang="es-ES" sz="1800" dirty="0" err="1" smtClean="0"/>
              <a:t>Zequiv</a:t>
            </a:r>
            <a:r>
              <a:rPr lang="es-ES" sz="1800" dirty="0" smtClean="0"/>
              <a:t> del SEP, referida a  capacidad OA del transformador y expresada en </a:t>
            </a:r>
            <a:r>
              <a:rPr lang="en-US" sz="1800" dirty="0" err="1" smtClean="0"/>
              <a:t>p.u</a:t>
            </a:r>
            <a:r>
              <a:rPr lang="en-US" sz="1800" dirty="0" smtClean="0"/>
              <a:t>.</a:t>
            </a:r>
          </a:p>
          <a:p>
            <a:pPr algn="just"/>
            <a:r>
              <a:rPr lang="es-ES" sz="1800" dirty="0" smtClean="0">
                <a:solidFill>
                  <a:srgbClr val="FFC000"/>
                </a:solidFill>
                <a:latin typeface="+mj-lt"/>
              </a:rPr>
              <a:t>I</a:t>
            </a:r>
            <a:r>
              <a:rPr lang="es-ES" sz="1800" dirty="0" smtClean="0">
                <a:solidFill>
                  <a:srgbClr val="FFC000"/>
                </a:solidFill>
              </a:rPr>
              <a:t>n</a:t>
            </a:r>
            <a:r>
              <a:rPr lang="es-ES" sz="1800" dirty="0" smtClean="0"/>
              <a:t>-</a:t>
            </a:r>
            <a:r>
              <a:rPr lang="es-ES" sz="1800" dirty="0" err="1" smtClean="0"/>
              <a:t>Inominal</a:t>
            </a:r>
            <a:r>
              <a:rPr lang="es-ES" sz="1800" dirty="0" smtClean="0"/>
              <a:t> del TR en su capacidad OA, expresada en</a:t>
            </a:r>
            <a:r>
              <a:rPr lang="en-US" sz="1800" dirty="0" smtClean="0"/>
              <a:t> A.</a:t>
            </a:r>
            <a:endParaRPr lang="es-ES" sz="1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srcRect/>
          <a:stretch>
            <a:fillRect/>
          </a:stretch>
        </p:blipFill>
        <p:spPr bwMode="auto">
          <a:xfrm>
            <a:off x="2071670" y="1200150"/>
            <a:ext cx="5429288" cy="5647184"/>
          </a:xfrm>
          <a:prstGeom prst="rect">
            <a:avLst/>
          </a:prstGeom>
          <a:noFill/>
          <a:ln w="9525">
            <a:noFill/>
            <a:miter lim="800000"/>
            <a:headEnd/>
            <a:tailEnd/>
          </a:ln>
          <a:effectLst/>
        </p:spPr>
      </p:pic>
      <p:sp>
        <p:nvSpPr>
          <p:cNvPr id="4" name="3 CuadroTexto"/>
          <p:cNvSpPr txBox="1"/>
          <p:nvPr/>
        </p:nvSpPr>
        <p:spPr>
          <a:xfrm>
            <a:off x="3428992" y="714356"/>
            <a:ext cx="2143792" cy="461665"/>
          </a:xfrm>
          <a:prstGeom prst="rect">
            <a:avLst/>
          </a:prstGeom>
          <a:noFill/>
        </p:spPr>
        <p:txBody>
          <a:bodyPr wrap="none" rtlCol="0">
            <a:spAutoFit/>
          </a:bodyPr>
          <a:lstStyle/>
          <a:p>
            <a:r>
              <a:rPr lang="en-US" dirty="0" smtClean="0"/>
              <a:t>CATEGORIA </a:t>
            </a:r>
            <a:r>
              <a:rPr lang="en-US" dirty="0">
                <a:latin typeface="Times New Roman" pitchFamily="18" charset="0"/>
                <a:cs typeface="Times New Roman" pitchFamily="18" charset="0"/>
              </a:rPr>
              <a:t>I</a:t>
            </a:r>
          </a:p>
        </p:txBody>
      </p:sp>
      <p:sp>
        <p:nvSpPr>
          <p:cNvPr id="5" name="Rectangle 2"/>
          <p:cNvSpPr txBox="1">
            <a:spLocks noChangeArrowheads="1"/>
          </p:cNvSpPr>
          <p:nvPr/>
        </p:nvSpPr>
        <p:spPr bwMode="auto">
          <a:xfrm>
            <a:off x="785786" y="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6"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srcRect/>
          <a:stretch>
            <a:fillRect/>
          </a:stretch>
        </p:blipFill>
        <p:spPr bwMode="auto">
          <a:xfrm>
            <a:off x="1714480" y="1203477"/>
            <a:ext cx="5572164" cy="5648275"/>
          </a:xfrm>
          <a:prstGeom prst="rect">
            <a:avLst/>
          </a:prstGeom>
          <a:noFill/>
          <a:ln w="9525">
            <a:noFill/>
            <a:miter lim="800000"/>
            <a:headEnd/>
            <a:tailEnd/>
          </a:ln>
          <a:effectLst/>
        </p:spPr>
      </p:pic>
      <p:sp>
        <p:nvSpPr>
          <p:cNvPr id="4" name="3 CuadroTexto"/>
          <p:cNvSpPr txBox="1"/>
          <p:nvPr/>
        </p:nvSpPr>
        <p:spPr>
          <a:xfrm>
            <a:off x="3377370" y="804842"/>
            <a:ext cx="2246384" cy="461665"/>
          </a:xfrm>
          <a:prstGeom prst="rect">
            <a:avLst/>
          </a:prstGeom>
          <a:noFill/>
        </p:spPr>
        <p:txBody>
          <a:bodyPr wrap="none" rtlCol="0">
            <a:spAutoFit/>
          </a:bodyPr>
          <a:lstStyle/>
          <a:p>
            <a:r>
              <a:rPr lang="en-US" dirty="0" smtClean="0"/>
              <a:t>CATEGORIA </a:t>
            </a:r>
            <a:r>
              <a:rPr lang="en-US" dirty="0" smtClean="0">
                <a:latin typeface="+mj-lt"/>
              </a:rPr>
              <a:t>II</a:t>
            </a:r>
            <a:endParaRPr lang="en-US" dirty="0">
              <a:latin typeface="+mj-lt"/>
            </a:endParaRPr>
          </a:p>
        </p:txBody>
      </p:sp>
      <p:sp>
        <p:nvSpPr>
          <p:cNvPr id="5" name="Rectangle 2"/>
          <p:cNvSpPr txBox="1">
            <a:spLocks noChangeArrowheads="1"/>
          </p:cNvSpPr>
          <p:nvPr/>
        </p:nvSpPr>
        <p:spPr bwMode="auto">
          <a:xfrm>
            <a:off x="785786" y="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6"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srcRect/>
          <a:stretch>
            <a:fillRect/>
          </a:stretch>
        </p:blipFill>
        <p:spPr bwMode="auto">
          <a:xfrm>
            <a:off x="1187624" y="1216063"/>
            <a:ext cx="5572163" cy="5613011"/>
          </a:xfrm>
          <a:prstGeom prst="rect">
            <a:avLst/>
          </a:prstGeom>
          <a:noFill/>
          <a:ln w="9525">
            <a:noFill/>
            <a:miter lim="800000"/>
            <a:headEnd/>
            <a:tailEnd/>
          </a:ln>
          <a:effectLst/>
        </p:spPr>
      </p:pic>
      <p:sp>
        <p:nvSpPr>
          <p:cNvPr id="4" name="3 CuadroTexto"/>
          <p:cNvSpPr txBox="1"/>
          <p:nvPr/>
        </p:nvSpPr>
        <p:spPr>
          <a:xfrm>
            <a:off x="2799217" y="804842"/>
            <a:ext cx="2348976" cy="461665"/>
          </a:xfrm>
          <a:prstGeom prst="rect">
            <a:avLst/>
          </a:prstGeom>
          <a:noFill/>
        </p:spPr>
        <p:txBody>
          <a:bodyPr wrap="none" rtlCol="0">
            <a:spAutoFit/>
          </a:bodyPr>
          <a:lstStyle/>
          <a:p>
            <a:r>
              <a:rPr lang="en-US" dirty="0" smtClean="0"/>
              <a:t>CATEGORIA </a:t>
            </a:r>
            <a:r>
              <a:rPr lang="en-US" dirty="0" smtClean="0">
                <a:latin typeface="+mj-lt"/>
              </a:rPr>
              <a:t>III</a:t>
            </a:r>
            <a:endParaRPr lang="en-US" dirty="0">
              <a:latin typeface="+mj-lt"/>
            </a:endParaRPr>
          </a:p>
        </p:txBody>
      </p:sp>
      <p:sp>
        <p:nvSpPr>
          <p:cNvPr id="5" name="Rectangle 2"/>
          <p:cNvSpPr txBox="1">
            <a:spLocks noChangeArrowheads="1"/>
          </p:cNvSpPr>
          <p:nvPr/>
        </p:nvSpPr>
        <p:spPr bwMode="auto">
          <a:xfrm>
            <a:off x="785786" y="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6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6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6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6"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srcRect/>
          <a:stretch>
            <a:fillRect/>
          </a:stretch>
        </p:blipFill>
        <p:spPr bwMode="auto">
          <a:xfrm>
            <a:off x="3037336" y="955559"/>
            <a:ext cx="6072230" cy="5902441"/>
          </a:xfrm>
          <a:prstGeom prst="rect">
            <a:avLst/>
          </a:prstGeom>
          <a:noFill/>
          <a:ln w="9525">
            <a:noFill/>
            <a:miter lim="800000"/>
            <a:headEnd/>
            <a:tailEnd/>
          </a:ln>
          <a:effectLst/>
        </p:spPr>
      </p:pic>
      <p:sp>
        <p:nvSpPr>
          <p:cNvPr id="4" name="3 CuadroTexto"/>
          <p:cNvSpPr txBox="1"/>
          <p:nvPr/>
        </p:nvSpPr>
        <p:spPr>
          <a:xfrm>
            <a:off x="670726" y="990304"/>
            <a:ext cx="2366610" cy="461665"/>
          </a:xfrm>
          <a:prstGeom prst="rect">
            <a:avLst/>
          </a:prstGeom>
          <a:noFill/>
        </p:spPr>
        <p:txBody>
          <a:bodyPr wrap="none" rtlCol="0">
            <a:spAutoFit/>
          </a:bodyPr>
          <a:lstStyle/>
          <a:p>
            <a:r>
              <a:rPr lang="en-US" dirty="0" smtClean="0"/>
              <a:t>CATEGORIA </a:t>
            </a:r>
            <a:r>
              <a:rPr lang="en-US" dirty="0" smtClean="0">
                <a:latin typeface="+mj-lt"/>
              </a:rPr>
              <a:t>IV</a:t>
            </a:r>
            <a:endParaRPr lang="en-US" dirty="0">
              <a:latin typeface="+mj-lt"/>
            </a:endParaRPr>
          </a:p>
        </p:txBody>
      </p:sp>
      <p:sp>
        <p:nvSpPr>
          <p:cNvPr id="5" name="Rectangle 2"/>
          <p:cNvSpPr txBox="1">
            <a:spLocks noChangeArrowheads="1"/>
          </p:cNvSpPr>
          <p:nvPr/>
        </p:nvSpPr>
        <p:spPr bwMode="auto">
          <a:xfrm>
            <a:off x="785786" y="1"/>
            <a:ext cx="7772400" cy="50004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_tradnl" sz="3200" b="0" i="0" u="none" strike="noStrike" kern="0" cap="none" spc="0" normalizeH="0" baseline="0" noProof="0" dirty="0" smtClean="0">
                <a:ln>
                  <a:noFill/>
                </a:ln>
                <a:solidFill>
                  <a:srgbClr val="FF3300"/>
                </a:solidFill>
                <a:effectLst/>
                <a:uLnTx/>
                <a:uFillTx/>
                <a:latin typeface="Comic Sans MS" pitchFamily="66" charset="0"/>
                <a:ea typeface="+mj-ea"/>
                <a:cs typeface="+mj-cs"/>
              </a:rPr>
              <a:t>PROTECCIONES DE </a:t>
            </a:r>
            <a:r>
              <a:rPr kumimoji="0" lang="es-ES_tradnl" sz="3200" b="0" i="0" u="none" strike="noStrike" kern="0" cap="none" spc="0" normalizeH="0" baseline="0" noProof="0" dirty="0" err="1" smtClean="0">
                <a:ln>
                  <a:noFill/>
                </a:ln>
                <a:solidFill>
                  <a:srgbClr val="FF3300"/>
                </a:solidFill>
                <a:effectLst/>
                <a:uLnTx/>
                <a:uFillTx/>
                <a:latin typeface="Comic Sans MS" pitchFamily="66" charset="0"/>
                <a:ea typeface="+mj-ea"/>
                <a:cs typeface="+mj-cs"/>
              </a:rPr>
              <a:t>SEP’s</a:t>
            </a:r>
            <a:endParaRPr kumimoji="0" lang="es-ES" sz="3200" b="0" i="0" u="none" strike="noStrike" kern="0" cap="none" spc="0" normalizeH="0" baseline="0" noProof="0" dirty="0" smtClean="0">
              <a:ln>
                <a:noFill/>
              </a:ln>
              <a:solidFill>
                <a:srgbClr val="FF3300"/>
              </a:solidFill>
              <a:effectLst/>
              <a:uLnTx/>
              <a:uFillTx/>
              <a:latin typeface="Comic Sans MS" pitchFamily="66" charset="0"/>
              <a:ea typeface="+mj-ea"/>
              <a:cs typeface="+mj-cs"/>
            </a:endParaRPr>
          </a:p>
        </p:txBody>
      </p:sp>
      <p:sp>
        <p:nvSpPr>
          <p:cNvPr id="6" name="Rectangle 3"/>
          <p:cNvSpPr>
            <a:spLocks noChangeArrowheads="1"/>
          </p:cNvSpPr>
          <p:nvPr/>
        </p:nvSpPr>
        <p:spPr bwMode="auto">
          <a:xfrm>
            <a:off x="2071670" y="500042"/>
            <a:ext cx="5084762"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TRANSFORMADORES </a:t>
            </a:r>
            <a:endParaRPr lang="es-ES" sz="2000" dirty="0">
              <a:latin typeface="Times New Roman" pitchFamily="18"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32771" name="Rectangle 3"/>
          <p:cNvSpPr>
            <a:spLocks noChangeArrowheads="1"/>
          </p:cNvSpPr>
          <p:nvPr/>
        </p:nvSpPr>
        <p:spPr bwMode="auto">
          <a:xfrm>
            <a:off x="2039938" y="990600"/>
            <a:ext cx="5084762"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TRANSFORMADORES </a:t>
            </a:r>
            <a:endParaRPr lang="es-ES" sz="2000">
              <a:latin typeface="Times New Roman" pitchFamily="18" charset="0"/>
            </a:endParaRPr>
          </a:p>
        </p:txBody>
      </p:sp>
      <p:sp>
        <p:nvSpPr>
          <p:cNvPr id="32789" name="Rectangle 21"/>
          <p:cNvSpPr>
            <a:spLocks noChangeArrowheads="1"/>
          </p:cNvSpPr>
          <p:nvPr/>
        </p:nvSpPr>
        <p:spPr bwMode="auto">
          <a:xfrm>
            <a:off x="3124200" y="4648200"/>
            <a:ext cx="914400" cy="685800"/>
          </a:xfrm>
          <a:prstGeom prst="rect">
            <a:avLst/>
          </a:prstGeom>
          <a:solidFill>
            <a:srgbClr val="FFFF00"/>
          </a:solidFill>
          <a:ln w="9525">
            <a:solidFill>
              <a:schemeClr val="tx1"/>
            </a:solidFill>
            <a:miter lim="800000"/>
            <a:headEnd/>
            <a:tailEnd/>
          </a:ln>
        </p:spPr>
        <p:txBody>
          <a:bodyPr wrap="none" anchor="ctr"/>
          <a:lstStyle/>
          <a:p>
            <a:pPr algn="ctr"/>
            <a:r>
              <a:rPr lang="es-ES_tradnl">
                <a:solidFill>
                  <a:srgbClr val="FF3300"/>
                </a:solidFill>
                <a:latin typeface="Times New Roman" pitchFamily="18" charset="0"/>
              </a:rPr>
              <a:t>87T</a:t>
            </a:r>
            <a:endParaRPr lang="es-ES">
              <a:solidFill>
                <a:srgbClr val="FF3300"/>
              </a:solidFill>
              <a:latin typeface="Times New Roman" pitchFamily="18" charset="0"/>
            </a:endParaRPr>
          </a:p>
        </p:txBody>
      </p:sp>
      <p:grpSp>
        <p:nvGrpSpPr>
          <p:cNvPr id="2" name="Group 49"/>
          <p:cNvGrpSpPr>
            <a:grpSpLocks/>
          </p:cNvGrpSpPr>
          <p:nvPr/>
        </p:nvGrpSpPr>
        <p:grpSpPr bwMode="auto">
          <a:xfrm>
            <a:off x="3200400" y="5334000"/>
            <a:ext cx="914400" cy="990600"/>
            <a:chOff x="2016" y="3360"/>
            <a:chExt cx="576" cy="624"/>
          </a:xfrm>
        </p:grpSpPr>
        <p:sp>
          <p:nvSpPr>
            <p:cNvPr id="75854" name="Line 24"/>
            <p:cNvSpPr>
              <a:spLocks noChangeShapeType="1"/>
            </p:cNvSpPr>
            <p:nvPr/>
          </p:nvSpPr>
          <p:spPr bwMode="auto">
            <a:xfrm>
              <a:off x="2304" y="3360"/>
              <a:ext cx="0" cy="192"/>
            </a:xfrm>
            <a:prstGeom prst="line">
              <a:avLst/>
            </a:prstGeom>
            <a:noFill/>
            <a:ln w="9525">
              <a:solidFill>
                <a:schemeClr val="tx1"/>
              </a:solidFill>
              <a:round/>
              <a:headEnd/>
              <a:tailEnd type="triangle" w="med" len="med"/>
            </a:ln>
          </p:spPr>
          <p:txBody>
            <a:bodyPr wrap="none"/>
            <a:lstStyle/>
            <a:p>
              <a:endParaRPr lang="en-US"/>
            </a:p>
          </p:txBody>
        </p:sp>
        <p:sp>
          <p:nvSpPr>
            <p:cNvPr id="75855" name="Rectangle 25"/>
            <p:cNvSpPr>
              <a:spLocks noChangeArrowheads="1"/>
            </p:cNvSpPr>
            <p:nvPr/>
          </p:nvSpPr>
          <p:spPr bwMode="auto">
            <a:xfrm>
              <a:off x="2016" y="3552"/>
              <a:ext cx="576" cy="432"/>
            </a:xfrm>
            <a:prstGeom prst="rect">
              <a:avLst/>
            </a:prstGeom>
            <a:solidFill>
              <a:srgbClr val="00FF00"/>
            </a:solidFill>
            <a:ln w="9525">
              <a:solidFill>
                <a:schemeClr val="tx1"/>
              </a:solidFill>
              <a:miter lim="800000"/>
              <a:headEnd/>
              <a:tailEnd/>
            </a:ln>
          </p:spPr>
          <p:txBody>
            <a:bodyPr wrap="none" anchor="ctr"/>
            <a:lstStyle/>
            <a:p>
              <a:pPr algn="ctr"/>
              <a:r>
                <a:rPr lang="es-ES_tradnl">
                  <a:solidFill>
                    <a:srgbClr val="FF3300"/>
                  </a:solidFill>
                  <a:latin typeface="Times New Roman" pitchFamily="18" charset="0"/>
                </a:rPr>
                <a:t>86T</a:t>
              </a:r>
              <a:endParaRPr lang="es-ES">
                <a:solidFill>
                  <a:srgbClr val="FF3300"/>
                </a:solidFill>
                <a:latin typeface="Times New Roman" pitchFamily="18" charset="0"/>
              </a:endParaRPr>
            </a:p>
          </p:txBody>
        </p:sp>
      </p:grpSp>
      <p:grpSp>
        <p:nvGrpSpPr>
          <p:cNvPr id="3" name="Group 89"/>
          <p:cNvGrpSpPr>
            <a:grpSpLocks/>
          </p:cNvGrpSpPr>
          <p:nvPr/>
        </p:nvGrpSpPr>
        <p:grpSpPr bwMode="auto">
          <a:xfrm>
            <a:off x="3581400" y="3581400"/>
            <a:ext cx="1219200" cy="533400"/>
            <a:chOff x="2256" y="2256"/>
            <a:chExt cx="768" cy="336"/>
          </a:xfrm>
        </p:grpSpPr>
        <p:sp>
          <p:nvSpPr>
            <p:cNvPr id="75851" name="WordArt 14"/>
            <p:cNvSpPr>
              <a:spLocks noChangeArrowheads="1" noChangeShapeType="1" noTextEdit="1"/>
            </p:cNvSpPr>
            <p:nvPr/>
          </p:nvSpPr>
          <p:spPr bwMode="auto">
            <a:xfrm rot="5343402">
              <a:off x="2268" y="2292"/>
              <a:ext cx="228" cy="252"/>
            </a:xfrm>
            <a:prstGeom prst="rect">
              <a:avLst/>
            </a:prstGeom>
          </p:spPr>
          <p:txBody>
            <a:bodyPr wrap="none" fromWordArt="1">
              <a:prstTxWarp prst="textPlain">
                <a:avLst>
                  <a:gd name="adj" fmla="val 50000"/>
                </a:avLst>
              </a:prstTxWarp>
            </a:bodyPr>
            <a:lstStyle/>
            <a:p>
              <a:pPr algn="ctr"/>
              <a:r>
                <a:rPr lang="en-US" sz="2800" kern="10">
                  <a:ln w="9525">
                    <a:solidFill>
                      <a:srgbClr val="000000"/>
                    </a:solidFill>
                    <a:round/>
                    <a:headEnd/>
                    <a:tailEnd/>
                  </a:ln>
                  <a:solidFill>
                    <a:srgbClr val="339966"/>
                  </a:solidFill>
                  <a:latin typeface="Arial"/>
                  <a:cs typeface="Arial"/>
                </a:rPr>
                <a:t>W</a:t>
              </a:r>
            </a:p>
          </p:txBody>
        </p:sp>
        <p:sp>
          <p:nvSpPr>
            <p:cNvPr id="75852" name="Line 18"/>
            <p:cNvSpPr>
              <a:spLocks noChangeShapeType="1"/>
            </p:cNvSpPr>
            <p:nvPr/>
          </p:nvSpPr>
          <p:spPr bwMode="auto">
            <a:xfrm>
              <a:off x="2496" y="2400"/>
              <a:ext cx="144" cy="0"/>
            </a:xfrm>
            <a:prstGeom prst="line">
              <a:avLst/>
            </a:prstGeom>
            <a:noFill/>
            <a:ln w="9525">
              <a:solidFill>
                <a:schemeClr val="tx1"/>
              </a:solidFill>
              <a:round/>
              <a:headEnd/>
              <a:tailEnd/>
            </a:ln>
          </p:spPr>
          <p:txBody>
            <a:bodyPr wrap="none"/>
            <a:lstStyle/>
            <a:p>
              <a:endParaRPr lang="en-US"/>
            </a:p>
          </p:txBody>
        </p:sp>
        <p:sp>
          <p:nvSpPr>
            <p:cNvPr id="75853" name="Oval 36"/>
            <p:cNvSpPr>
              <a:spLocks noChangeArrowheads="1"/>
            </p:cNvSpPr>
            <p:nvPr/>
          </p:nvSpPr>
          <p:spPr bwMode="auto">
            <a:xfrm>
              <a:off x="2592" y="2256"/>
              <a:ext cx="432" cy="336"/>
            </a:xfrm>
            <a:prstGeom prst="ellipse">
              <a:avLst/>
            </a:prstGeom>
            <a:solidFill>
              <a:srgbClr val="00FF00"/>
            </a:solidFill>
            <a:ln w="9525">
              <a:solidFill>
                <a:schemeClr val="tx1"/>
              </a:solidFill>
              <a:round/>
              <a:headEnd/>
              <a:tailEnd/>
            </a:ln>
          </p:spPr>
          <p:txBody>
            <a:bodyPr wrap="none" anchor="ctr"/>
            <a:lstStyle/>
            <a:p>
              <a:pPr algn="ctr"/>
              <a:r>
                <a:rPr lang="es-ES_tradnl" sz="1800">
                  <a:solidFill>
                    <a:srgbClr val="FF3300"/>
                  </a:solidFill>
                  <a:latin typeface="Comic Sans MS" pitchFamily="66" charset="0"/>
                </a:rPr>
                <a:t>51NT</a:t>
              </a:r>
              <a:endParaRPr lang="es-ES" sz="1800">
                <a:solidFill>
                  <a:srgbClr val="FF3300"/>
                </a:solidFill>
                <a:latin typeface="Comic Sans MS" pitchFamily="66" charset="0"/>
              </a:endParaRPr>
            </a:p>
          </p:txBody>
        </p:sp>
      </p:grpSp>
      <p:grpSp>
        <p:nvGrpSpPr>
          <p:cNvPr id="4" name="Group 48"/>
          <p:cNvGrpSpPr>
            <a:grpSpLocks/>
          </p:cNvGrpSpPr>
          <p:nvPr/>
        </p:nvGrpSpPr>
        <p:grpSpPr bwMode="auto">
          <a:xfrm>
            <a:off x="4572000" y="3124200"/>
            <a:ext cx="990600" cy="1600200"/>
            <a:chOff x="2880" y="1968"/>
            <a:chExt cx="624" cy="1008"/>
          </a:xfrm>
        </p:grpSpPr>
        <p:sp>
          <p:nvSpPr>
            <p:cNvPr id="75849" name="Line 37"/>
            <p:cNvSpPr>
              <a:spLocks noChangeShapeType="1"/>
            </p:cNvSpPr>
            <p:nvPr/>
          </p:nvSpPr>
          <p:spPr bwMode="auto">
            <a:xfrm>
              <a:off x="3168" y="1968"/>
              <a:ext cx="0" cy="672"/>
            </a:xfrm>
            <a:prstGeom prst="line">
              <a:avLst/>
            </a:prstGeom>
            <a:noFill/>
            <a:ln w="9525">
              <a:solidFill>
                <a:schemeClr val="tx1"/>
              </a:solidFill>
              <a:round/>
              <a:headEnd/>
              <a:tailEnd/>
            </a:ln>
          </p:spPr>
          <p:txBody>
            <a:bodyPr wrap="none"/>
            <a:lstStyle/>
            <a:p>
              <a:endParaRPr lang="en-US"/>
            </a:p>
          </p:txBody>
        </p:sp>
        <p:sp>
          <p:nvSpPr>
            <p:cNvPr id="75850" name="Oval 38"/>
            <p:cNvSpPr>
              <a:spLocks noChangeArrowheads="1"/>
            </p:cNvSpPr>
            <p:nvPr/>
          </p:nvSpPr>
          <p:spPr bwMode="auto">
            <a:xfrm>
              <a:off x="2880" y="2640"/>
              <a:ext cx="624" cy="336"/>
            </a:xfrm>
            <a:prstGeom prst="ellipse">
              <a:avLst/>
            </a:prstGeom>
            <a:solidFill>
              <a:srgbClr val="00FF00"/>
            </a:solidFill>
            <a:ln w="9525">
              <a:solidFill>
                <a:schemeClr val="tx1"/>
              </a:solidFill>
              <a:round/>
              <a:headEnd/>
              <a:tailEnd/>
            </a:ln>
          </p:spPr>
          <p:txBody>
            <a:bodyPr wrap="none" anchor="ctr"/>
            <a:lstStyle/>
            <a:p>
              <a:pPr algn="ctr"/>
              <a:r>
                <a:rPr lang="es-ES_tradnl" sz="1800">
                  <a:solidFill>
                    <a:srgbClr val="FF3300"/>
                  </a:solidFill>
                  <a:latin typeface="Comic Sans MS" pitchFamily="66" charset="0"/>
                </a:rPr>
                <a:t>51</a:t>
              </a:r>
              <a:endParaRPr lang="es-ES" sz="1800">
                <a:solidFill>
                  <a:srgbClr val="FF3300"/>
                </a:solidFill>
                <a:latin typeface="Comic Sans MS" pitchFamily="66" charset="0"/>
              </a:endParaRPr>
            </a:p>
          </p:txBody>
        </p:sp>
      </p:grpSp>
      <p:grpSp>
        <p:nvGrpSpPr>
          <p:cNvPr id="5" name="Group 47"/>
          <p:cNvGrpSpPr>
            <a:grpSpLocks/>
          </p:cNvGrpSpPr>
          <p:nvPr/>
        </p:nvGrpSpPr>
        <p:grpSpPr bwMode="auto">
          <a:xfrm>
            <a:off x="3581400" y="2057400"/>
            <a:ext cx="1524000" cy="685800"/>
            <a:chOff x="2400" y="1200"/>
            <a:chExt cx="960" cy="432"/>
          </a:xfrm>
        </p:grpSpPr>
        <p:sp>
          <p:nvSpPr>
            <p:cNvPr id="75846" name="Rectangle 39"/>
            <p:cNvSpPr>
              <a:spLocks noChangeArrowheads="1"/>
            </p:cNvSpPr>
            <p:nvPr/>
          </p:nvSpPr>
          <p:spPr bwMode="auto">
            <a:xfrm>
              <a:off x="2400" y="1584"/>
              <a:ext cx="192" cy="48"/>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75847" name="Line 42"/>
            <p:cNvSpPr>
              <a:spLocks noChangeShapeType="1"/>
            </p:cNvSpPr>
            <p:nvPr/>
          </p:nvSpPr>
          <p:spPr bwMode="auto">
            <a:xfrm flipV="1">
              <a:off x="2592" y="1440"/>
              <a:ext cx="384" cy="144"/>
            </a:xfrm>
            <a:prstGeom prst="line">
              <a:avLst/>
            </a:prstGeom>
            <a:noFill/>
            <a:ln w="9525">
              <a:solidFill>
                <a:schemeClr val="tx1"/>
              </a:solidFill>
              <a:round/>
              <a:headEnd/>
              <a:tailEnd/>
            </a:ln>
          </p:spPr>
          <p:txBody>
            <a:bodyPr wrap="none"/>
            <a:lstStyle/>
            <a:p>
              <a:endParaRPr lang="en-US"/>
            </a:p>
          </p:txBody>
        </p:sp>
        <p:sp>
          <p:nvSpPr>
            <p:cNvPr id="75848" name="Oval 43"/>
            <p:cNvSpPr>
              <a:spLocks noChangeArrowheads="1"/>
            </p:cNvSpPr>
            <p:nvPr/>
          </p:nvSpPr>
          <p:spPr bwMode="auto">
            <a:xfrm>
              <a:off x="2928" y="1200"/>
              <a:ext cx="432" cy="336"/>
            </a:xfrm>
            <a:prstGeom prst="ellipse">
              <a:avLst/>
            </a:prstGeom>
            <a:solidFill>
              <a:srgbClr val="FFFF00"/>
            </a:solidFill>
            <a:ln w="9525">
              <a:solidFill>
                <a:schemeClr val="tx1"/>
              </a:solidFill>
              <a:round/>
              <a:headEnd/>
              <a:tailEnd/>
            </a:ln>
          </p:spPr>
          <p:txBody>
            <a:bodyPr wrap="none" anchor="ctr"/>
            <a:lstStyle/>
            <a:p>
              <a:pPr algn="ctr"/>
              <a:r>
                <a:rPr lang="es-ES_tradnl">
                  <a:solidFill>
                    <a:srgbClr val="FF3300"/>
                  </a:solidFill>
                  <a:latin typeface="Comic Sans MS" pitchFamily="66" charset="0"/>
                </a:rPr>
                <a:t>49T</a:t>
              </a:r>
              <a:endParaRPr lang="es-ES">
                <a:solidFill>
                  <a:srgbClr val="FF3300"/>
                </a:solidFill>
                <a:latin typeface="Comic Sans MS" pitchFamily="66" charset="0"/>
              </a:endParaRPr>
            </a:p>
          </p:txBody>
        </p:sp>
      </p:grpSp>
      <p:grpSp>
        <p:nvGrpSpPr>
          <p:cNvPr id="6" name="Group 52"/>
          <p:cNvGrpSpPr>
            <a:grpSpLocks/>
          </p:cNvGrpSpPr>
          <p:nvPr/>
        </p:nvGrpSpPr>
        <p:grpSpPr bwMode="auto">
          <a:xfrm>
            <a:off x="4114800" y="5562600"/>
            <a:ext cx="2665413" cy="825500"/>
            <a:chOff x="2592" y="3504"/>
            <a:chExt cx="1679" cy="520"/>
          </a:xfrm>
        </p:grpSpPr>
        <p:sp>
          <p:nvSpPr>
            <p:cNvPr id="75844" name="Text Box 50"/>
            <p:cNvSpPr txBox="1">
              <a:spLocks noChangeArrowheads="1"/>
            </p:cNvSpPr>
            <p:nvPr/>
          </p:nvSpPr>
          <p:spPr bwMode="auto">
            <a:xfrm>
              <a:off x="2784" y="3504"/>
              <a:ext cx="1487" cy="520"/>
            </a:xfrm>
            <a:prstGeom prst="rect">
              <a:avLst/>
            </a:prstGeom>
            <a:noFill/>
            <a:ln w="9525">
              <a:noFill/>
              <a:miter lim="800000"/>
              <a:headEnd/>
              <a:tailEnd/>
            </a:ln>
          </p:spPr>
          <p:txBody>
            <a:bodyPr wrap="none">
              <a:spAutoFit/>
            </a:bodyPr>
            <a:lstStyle/>
            <a:p>
              <a:r>
                <a:rPr lang="es-ES_tradnl" sz="1600"/>
                <a:t>DISPARA Y BLOQUEA </a:t>
              </a:r>
            </a:p>
            <a:p>
              <a:r>
                <a:rPr lang="es-ES_tradnl" sz="1600"/>
                <a:t>CIERRE DE 52’S </a:t>
              </a:r>
            </a:p>
            <a:p>
              <a:r>
                <a:rPr lang="es-ES_tradnl" sz="1600"/>
                <a:t>DE ALTA Y BAJA</a:t>
              </a:r>
              <a:endParaRPr lang="es-ES" sz="1600"/>
            </a:p>
          </p:txBody>
        </p:sp>
        <p:sp>
          <p:nvSpPr>
            <p:cNvPr id="75845" name="Line 51"/>
            <p:cNvSpPr>
              <a:spLocks noChangeShapeType="1"/>
            </p:cNvSpPr>
            <p:nvPr/>
          </p:nvSpPr>
          <p:spPr bwMode="auto">
            <a:xfrm>
              <a:off x="2592" y="3792"/>
              <a:ext cx="240" cy="0"/>
            </a:xfrm>
            <a:prstGeom prst="line">
              <a:avLst/>
            </a:prstGeom>
            <a:noFill/>
            <a:ln w="9525">
              <a:solidFill>
                <a:schemeClr val="tx1"/>
              </a:solidFill>
              <a:round/>
              <a:headEnd/>
              <a:tailEnd type="triangle" w="med" len="med"/>
            </a:ln>
          </p:spPr>
          <p:txBody>
            <a:bodyPr wrap="none"/>
            <a:lstStyle/>
            <a:p>
              <a:endParaRPr lang="en-US"/>
            </a:p>
          </p:txBody>
        </p:sp>
      </p:grpSp>
      <p:grpSp>
        <p:nvGrpSpPr>
          <p:cNvPr id="7" name="Group 54"/>
          <p:cNvGrpSpPr>
            <a:grpSpLocks/>
          </p:cNvGrpSpPr>
          <p:nvPr/>
        </p:nvGrpSpPr>
        <p:grpSpPr bwMode="auto">
          <a:xfrm>
            <a:off x="1676400" y="3505200"/>
            <a:ext cx="1600200" cy="2590800"/>
            <a:chOff x="1056" y="2304"/>
            <a:chExt cx="1008" cy="1632"/>
          </a:xfrm>
        </p:grpSpPr>
        <p:sp>
          <p:nvSpPr>
            <p:cNvPr id="75840" name="Rectangle 41"/>
            <p:cNvSpPr>
              <a:spLocks noChangeArrowheads="1"/>
            </p:cNvSpPr>
            <p:nvPr/>
          </p:nvSpPr>
          <p:spPr bwMode="auto">
            <a:xfrm>
              <a:off x="1872" y="2304"/>
              <a:ext cx="192" cy="48"/>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75841" name="Line 44"/>
            <p:cNvSpPr>
              <a:spLocks noChangeShapeType="1"/>
            </p:cNvSpPr>
            <p:nvPr/>
          </p:nvSpPr>
          <p:spPr bwMode="auto">
            <a:xfrm flipV="1">
              <a:off x="1296" y="2352"/>
              <a:ext cx="576" cy="1248"/>
            </a:xfrm>
            <a:prstGeom prst="line">
              <a:avLst/>
            </a:prstGeom>
            <a:noFill/>
            <a:ln w="9525">
              <a:solidFill>
                <a:schemeClr val="tx1"/>
              </a:solidFill>
              <a:round/>
              <a:headEnd/>
              <a:tailEnd/>
            </a:ln>
          </p:spPr>
          <p:txBody>
            <a:bodyPr wrap="none"/>
            <a:lstStyle/>
            <a:p>
              <a:endParaRPr lang="en-US"/>
            </a:p>
          </p:txBody>
        </p:sp>
        <p:sp>
          <p:nvSpPr>
            <p:cNvPr id="75842" name="Oval 45"/>
            <p:cNvSpPr>
              <a:spLocks noChangeArrowheads="1"/>
            </p:cNvSpPr>
            <p:nvPr/>
          </p:nvSpPr>
          <p:spPr bwMode="auto">
            <a:xfrm>
              <a:off x="1056" y="3600"/>
              <a:ext cx="432" cy="336"/>
            </a:xfrm>
            <a:prstGeom prst="ellipse">
              <a:avLst/>
            </a:prstGeom>
            <a:solidFill>
              <a:srgbClr val="FFFF00"/>
            </a:solidFill>
            <a:ln w="9525">
              <a:solidFill>
                <a:schemeClr val="tx1"/>
              </a:solidFill>
              <a:round/>
              <a:headEnd/>
              <a:tailEnd/>
            </a:ln>
          </p:spPr>
          <p:txBody>
            <a:bodyPr wrap="none" anchor="ctr"/>
            <a:lstStyle/>
            <a:p>
              <a:pPr algn="ctr"/>
              <a:r>
                <a:rPr lang="es-ES_tradnl">
                  <a:solidFill>
                    <a:srgbClr val="FF3300"/>
                  </a:solidFill>
                  <a:latin typeface="Comic Sans MS" pitchFamily="66" charset="0"/>
                </a:rPr>
                <a:t>63T</a:t>
              </a:r>
              <a:endParaRPr lang="es-ES">
                <a:solidFill>
                  <a:srgbClr val="FF3300"/>
                </a:solidFill>
                <a:latin typeface="Comic Sans MS" pitchFamily="66" charset="0"/>
              </a:endParaRPr>
            </a:p>
          </p:txBody>
        </p:sp>
        <p:sp>
          <p:nvSpPr>
            <p:cNvPr id="75843" name="Line 53"/>
            <p:cNvSpPr>
              <a:spLocks noChangeShapeType="1"/>
            </p:cNvSpPr>
            <p:nvPr/>
          </p:nvSpPr>
          <p:spPr bwMode="auto">
            <a:xfrm>
              <a:off x="1488" y="3792"/>
              <a:ext cx="528" cy="0"/>
            </a:xfrm>
            <a:prstGeom prst="line">
              <a:avLst/>
            </a:prstGeom>
            <a:noFill/>
            <a:ln w="9525">
              <a:solidFill>
                <a:schemeClr val="tx1"/>
              </a:solidFill>
              <a:round/>
              <a:headEnd/>
              <a:tailEnd type="triangle" w="med" len="med"/>
            </a:ln>
          </p:spPr>
          <p:txBody>
            <a:bodyPr wrap="none"/>
            <a:lstStyle/>
            <a:p>
              <a:endParaRPr lang="en-US"/>
            </a:p>
          </p:txBody>
        </p:sp>
      </p:grpSp>
      <p:grpSp>
        <p:nvGrpSpPr>
          <p:cNvPr id="8" name="Group 57"/>
          <p:cNvGrpSpPr>
            <a:grpSpLocks/>
          </p:cNvGrpSpPr>
          <p:nvPr/>
        </p:nvGrpSpPr>
        <p:grpSpPr bwMode="auto">
          <a:xfrm>
            <a:off x="5029200" y="1524000"/>
            <a:ext cx="2759075" cy="825500"/>
            <a:chOff x="3312" y="912"/>
            <a:chExt cx="1738" cy="520"/>
          </a:xfrm>
        </p:grpSpPr>
        <p:sp>
          <p:nvSpPr>
            <p:cNvPr id="75838" name="Text Box 55"/>
            <p:cNvSpPr txBox="1">
              <a:spLocks noChangeArrowheads="1"/>
            </p:cNvSpPr>
            <p:nvPr/>
          </p:nvSpPr>
          <p:spPr bwMode="auto">
            <a:xfrm>
              <a:off x="3408" y="912"/>
              <a:ext cx="1642" cy="520"/>
            </a:xfrm>
            <a:prstGeom prst="rect">
              <a:avLst/>
            </a:prstGeom>
            <a:noFill/>
            <a:ln w="9525">
              <a:noFill/>
              <a:miter lim="800000"/>
              <a:headEnd/>
              <a:tailEnd/>
            </a:ln>
          </p:spPr>
          <p:txBody>
            <a:bodyPr>
              <a:spAutoFit/>
            </a:bodyPr>
            <a:lstStyle/>
            <a:p>
              <a:r>
                <a:rPr lang="es-ES_tradnl" sz="1600"/>
                <a:t>DISPARA 52 DE BAJA,</a:t>
              </a:r>
            </a:p>
            <a:p>
              <a:r>
                <a:rPr lang="es-ES_tradnl" sz="1600"/>
                <a:t>TAMBIEN EL RELE ES</a:t>
              </a:r>
            </a:p>
            <a:p>
              <a:r>
                <a:rPr lang="es-ES_tradnl" sz="1600"/>
                <a:t>CONOCIDO COMO TRO</a:t>
              </a:r>
              <a:endParaRPr lang="es-ES" sz="1600"/>
            </a:p>
          </p:txBody>
        </p:sp>
        <p:sp>
          <p:nvSpPr>
            <p:cNvPr id="75839" name="Line 56"/>
            <p:cNvSpPr>
              <a:spLocks noChangeShapeType="1"/>
            </p:cNvSpPr>
            <p:nvPr/>
          </p:nvSpPr>
          <p:spPr bwMode="auto">
            <a:xfrm flipV="1">
              <a:off x="3312" y="1152"/>
              <a:ext cx="144" cy="96"/>
            </a:xfrm>
            <a:prstGeom prst="line">
              <a:avLst/>
            </a:prstGeom>
            <a:noFill/>
            <a:ln w="9525">
              <a:solidFill>
                <a:schemeClr val="tx1"/>
              </a:solidFill>
              <a:round/>
              <a:headEnd/>
              <a:tailEnd type="triangle" w="med" len="med"/>
            </a:ln>
          </p:spPr>
          <p:txBody>
            <a:bodyPr wrap="none"/>
            <a:lstStyle/>
            <a:p>
              <a:endParaRPr lang="en-US"/>
            </a:p>
          </p:txBody>
        </p:sp>
      </p:grpSp>
      <p:grpSp>
        <p:nvGrpSpPr>
          <p:cNvPr id="9" name="Group 66"/>
          <p:cNvGrpSpPr>
            <a:grpSpLocks/>
          </p:cNvGrpSpPr>
          <p:nvPr/>
        </p:nvGrpSpPr>
        <p:grpSpPr bwMode="auto">
          <a:xfrm>
            <a:off x="2819400" y="1905000"/>
            <a:ext cx="1066800" cy="381000"/>
            <a:chOff x="1776" y="1200"/>
            <a:chExt cx="672" cy="240"/>
          </a:xfrm>
        </p:grpSpPr>
        <p:sp>
          <p:nvSpPr>
            <p:cNvPr id="75831" name="AutoShape 59"/>
            <p:cNvSpPr>
              <a:spLocks noChangeArrowheads="1"/>
            </p:cNvSpPr>
            <p:nvPr/>
          </p:nvSpPr>
          <p:spPr bwMode="auto">
            <a:xfrm>
              <a:off x="1776" y="1200"/>
              <a:ext cx="192" cy="240"/>
            </a:xfrm>
            <a:prstGeom prst="flowChartExtract">
              <a:avLst/>
            </a:prstGeom>
            <a:noFill/>
            <a:ln w="15875">
              <a:solidFill>
                <a:schemeClr val="tx1"/>
              </a:solidFill>
              <a:miter lim="800000"/>
              <a:headEnd/>
              <a:tailEnd/>
            </a:ln>
          </p:spPr>
          <p:txBody>
            <a:bodyPr wrap="none" anchor="ctr"/>
            <a:lstStyle/>
            <a:p>
              <a:endParaRPr lang="en-US"/>
            </a:p>
          </p:txBody>
        </p:sp>
        <p:sp>
          <p:nvSpPr>
            <p:cNvPr id="75832" name="Line 60"/>
            <p:cNvSpPr>
              <a:spLocks noChangeShapeType="1"/>
            </p:cNvSpPr>
            <p:nvPr/>
          </p:nvSpPr>
          <p:spPr bwMode="auto">
            <a:xfrm>
              <a:off x="2064" y="1200"/>
              <a:ext cx="144" cy="96"/>
            </a:xfrm>
            <a:prstGeom prst="line">
              <a:avLst/>
            </a:prstGeom>
            <a:noFill/>
            <a:ln w="15875">
              <a:solidFill>
                <a:schemeClr val="tx1"/>
              </a:solidFill>
              <a:round/>
              <a:headEnd/>
              <a:tailEnd/>
            </a:ln>
          </p:spPr>
          <p:txBody>
            <a:bodyPr wrap="none"/>
            <a:lstStyle/>
            <a:p>
              <a:endParaRPr lang="en-US"/>
            </a:p>
          </p:txBody>
        </p:sp>
        <p:sp>
          <p:nvSpPr>
            <p:cNvPr id="75833" name="Line 61"/>
            <p:cNvSpPr>
              <a:spLocks noChangeShapeType="1"/>
            </p:cNvSpPr>
            <p:nvPr/>
          </p:nvSpPr>
          <p:spPr bwMode="auto">
            <a:xfrm flipV="1">
              <a:off x="2208" y="1200"/>
              <a:ext cx="144" cy="96"/>
            </a:xfrm>
            <a:prstGeom prst="line">
              <a:avLst/>
            </a:prstGeom>
            <a:noFill/>
            <a:ln w="15875">
              <a:solidFill>
                <a:schemeClr val="tx1"/>
              </a:solidFill>
              <a:round/>
              <a:headEnd/>
              <a:tailEnd/>
            </a:ln>
          </p:spPr>
          <p:txBody>
            <a:bodyPr wrap="none"/>
            <a:lstStyle/>
            <a:p>
              <a:endParaRPr lang="en-US"/>
            </a:p>
          </p:txBody>
        </p:sp>
        <p:sp>
          <p:nvSpPr>
            <p:cNvPr id="75834" name="Line 62"/>
            <p:cNvSpPr>
              <a:spLocks noChangeShapeType="1"/>
            </p:cNvSpPr>
            <p:nvPr/>
          </p:nvSpPr>
          <p:spPr bwMode="auto">
            <a:xfrm>
              <a:off x="2208" y="1296"/>
              <a:ext cx="0" cy="144"/>
            </a:xfrm>
            <a:prstGeom prst="line">
              <a:avLst/>
            </a:prstGeom>
            <a:noFill/>
            <a:ln w="15875">
              <a:solidFill>
                <a:schemeClr val="tx1"/>
              </a:solidFill>
              <a:round/>
              <a:headEnd/>
              <a:tailEnd/>
            </a:ln>
          </p:spPr>
          <p:txBody>
            <a:bodyPr wrap="none"/>
            <a:lstStyle/>
            <a:p>
              <a:endParaRPr lang="en-US"/>
            </a:p>
          </p:txBody>
        </p:sp>
        <p:sp>
          <p:nvSpPr>
            <p:cNvPr id="75835" name="Line 63"/>
            <p:cNvSpPr>
              <a:spLocks noChangeShapeType="1"/>
            </p:cNvSpPr>
            <p:nvPr/>
          </p:nvSpPr>
          <p:spPr bwMode="auto">
            <a:xfrm>
              <a:off x="2208" y="1296"/>
              <a:ext cx="144" cy="48"/>
            </a:xfrm>
            <a:prstGeom prst="line">
              <a:avLst/>
            </a:prstGeom>
            <a:noFill/>
            <a:ln w="15875">
              <a:solidFill>
                <a:schemeClr val="tx1"/>
              </a:solidFill>
              <a:round/>
              <a:headEnd/>
              <a:tailEnd/>
            </a:ln>
          </p:spPr>
          <p:txBody>
            <a:bodyPr wrap="none"/>
            <a:lstStyle/>
            <a:p>
              <a:endParaRPr lang="en-US"/>
            </a:p>
          </p:txBody>
        </p:sp>
        <p:sp>
          <p:nvSpPr>
            <p:cNvPr id="75836" name="Line 64"/>
            <p:cNvSpPr>
              <a:spLocks noChangeShapeType="1"/>
            </p:cNvSpPr>
            <p:nvPr/>
          </p:nvSpPr>
          <p:spPr bwMode="auto">
            <a:xfrm>
              <a:off x="2304" y="1344"/>
              <a:ext cx="144" cy="0"/>
            </a:xfrm>
            <a:prstGeom prst="line">
              <a:avLst/>
            </a:prstGeom>
            <a:noFill/>
            <a:ln w="15875">
              <a:solidFill>
                <a:schemeClr val="tx1"/>
              </a:solidFill>
              <a:round/>
              <a:headEnd/>
              <a:tailEnd/>
            </a:ln>
          </p:spPr>
          <p:txBody>
            <a:bodyPr wrap="none"/>
            <a:lstStyle/>
            <a:p>
              <a:endParaRPr lang="en-US"/>
            </a:p>
          </p:txBody>
        </p:sp>
        <p:sp>
          <p:nvSpPr>
            <p:cNvPr id="75837" name="Line 65"/>
            <p:cNvSpPr>
              <a:spLocks noChangeShapeType="1"/>
            </p:cNvSpPr>
            <p:nvPr/>
          </p:nvSpPr>
          <p:spPr bwMode="auto">
            <a:xfrm>
              <a:off x="2352" y="1392"/>
              <a:ext cx="48" cy="0"/>
            </a:xfrm>
            <a:prstGeom prst="line">
              <a:avLst/>
            </a:prstGeom>
            <a:noFill/>
            <a:ln w="15875">
              <a:solidFill>
                <a:schemeClr val="tx1"/>
              </a:solidFill>
              <a:round/>
              <a:headEnd/>
              <a:tailEnd/>
            </a:ln>
          </p:spPr>
          <p:txBody>
            <a:bodyPr wrap="none"/>
            <a:lstStyle/>
            <a:p>
              <a:endParaRPr lang="en-US"/>
            </a:p>
          </p:txBody>
        </p:sp>
      </p:grpSp>
      <p:grpSp>
        <p:nvGrpSpPr>
          <p:cNvPr id="10" name="Group 73"/>
          <p:cNvGrpSpPr>
            <a:grpSpLocks/>
          </p:cNvGrpSpPr>
          <p:nvPr/>
        </p:nvGrpSpPr>
        <p:grpSpPr bwMode="auto">
          <a:xfrm>
            <a:off x="4800600" y="3200400"/>
            <a:ext cx="4044950" cy="1069975"/>
            <a:chOff x="3024" y="2016"/>
            <a:chExt cx="2548" cy="674"/>
          </a:xfrm>
        </p:grpSpPr>
        <p:grpSp>
          <p:nvGrpSpPr>
            <p:cNvPr id="75826" name="Group 70"/>
            <p:cNvGrpSpPr>
              <a:grpSpLocks/>
            </p:cNvGrpSpPr>
            <p:nvPr/>
          </p:nvGrpSpPr>
          <p:grpSpPr bwMode="auto">
            <a:xfrm>
              <a:off x="3024" y="2256"/>
              <a:ext cx="1728" cy="336"/>
              <a:chOff x="3024" y="2256"/>
              <a:chExt cx="1728" cy="336"/>
            </a:xfrm>
          </p:grpSpPr>
          <p:sp>
            <p:nvSpPr>
              <p:cNvPr id="75829" name="Oval 68"/>
              <p:cNvSpPr>
                <a:spLocks noChangeArrowheads="1"/>
              </p:cNvSpPr>
              <p:nvPr/>
            </p:nvSpPr>
            <p:spPr bwMode="auto">
              <a:xfrm>
                <a:off x="4320" y="2256"/>
                <a:ext cx="432" cy="336"/>
              </a:xfrm>
              <a:prstGeom prst="ellipse">
                <a:avLst/>
              </a:prstGeom>
              <a:solidFill>
                <a:srgbClr val="00FF00"/>
              </a:solidFill>
              <a:ln w="9525">
                <a:solidFill>
                  <a:schemeClr val="tx1"/>
                </a:solidFill>
                <a:round/>
                <a:headEnd/>
                <a:tailEnd/>
              </a:ln>
            </p:spPr>
            <p:txBody>
              <a:bodyPr wrap="none" anchor="ctr"/>
              <a:lstStyle/>
              <a:p>
                <a:pPr algn="ctr"/>
                <a:r>
                  <a:rPr lang="es-ES_tradnl" sz="1800">
                    <a:solidFill>
                      <a:srgbClr val="FF3300"/>
                    </a:solidFill>
                    <a:latin typeface="Comic Sans MS" pitchFamily="66" charset="0"/>
                  </a:rPr>
                  <a:t>51X</a:t>
                </a:r>
                <a:endParaRPr lang="es-ES" sz="1800">
                  <a:solidFill>
                    <a:srgbClr val="FF3300"/>
                  </a:solidFill>
                  <a:latin typeface="Comic Sans MS" pitchFamily="66" charset="0"/>
                </a:endParaRPr>
              </a:p>
            </p:txBody>
          </p:sp>
          <p:sp>
            <p:nvSpPr>
              <p:cNvPr id="75830" name="Line 69"/>
              <p:cNvSpPr>
                <a:spLocks noChangeShapeType="1"/>
              </p:cNvSpPr>
              <p:nvPr/>
            </p:nvSpPr>
            <p:spPr bwMode="auto">
              <a:xfrm>
                <a:off x="3024" y="2400"/>
                <a:ext cx="1296" cy="0"/>
              </a:xfrm>
              <a:prstGeom prst="line">
                <a:avLst/>
              </a:prstGeom>
              <a:noFill/>
              <a:ln w="9525">
                <a:solidFill>
                  <a:schemeClr val="tx1"/>
                </a:solidFill>
                <a:round/>
                <a:headEnd/>
                <a:tailEnd type="triangle" w="med" len="med"/>
              </a:ln>
            </p:spPr>
            <p:txBody>
              <a:bodyPr wrap="none"/>
              <a:lstStyle/>
              <a:p>
                <a:endParaRPr lang="en-US"/>
              </a:p>
            </p:txBody>
          </p:sp>
        </p:grpSp>
        <p:sp>
          <p:nvSpPr>
            <p:cNvPr id="75827" name="Text Box 71"/>
            <p:cNvSpPr txBox="1">
              <a:spLocks noChangeArrowheads="1"/>
            </p:cNvSpPr>
            <p:nvPr/>
          </p:nvSpPr>
          <p:spPr bwMode="auto">
            <a:xfrm>
              <a:off x="4896" y="2016"/>
              <a:ext cx="676" cy="674"/>
            </a:xfrm>
            <a:prstGeom prst="rect">
              <a:avLst/>
            </a:prstGeom>
            <a:noFill/>
            <a:ln w="9525">
              <a:noFill/>
              <a:miter lim="800000"/>
              <a:headEnd/>
              <a:tailEnd/>
            </a:ln>
          </p:spPr>
          <p:txBody>
            <a:bodyPr wrap="none">
              <a:spAutoFit/>
            </a:bodyPr>
            <a:lstStyle/>
            <a:p>
              <a:r>
                <a:rPr lang="es-ES_tradnl" sz="1600"/>
                <a:t>DISPARA</a:t>
              </a:r>
            </a:p>
            <a:p>
              <a:r>
                <a:rPr lang="es-ES_tradnl" sz="1600"/>
                <a:t>52’s DE</a:t>
              </a:r>
            </a:p>
            <a:p>
              <a:r>
                <a:rPr lang="es-ES_tradnl" sz="1600"/>
                <a:t>ALTA Y</a:t>
              </a:r>
            </a:p>
            <a:p>
              <a:r>
                <a:rPr lang="es-ES_tradnl" sz="1600"/>
                <a:t>BAJA</a:t>
              </a:r>
              <a:endParaRPr lang="es-ES" sz="1600"/>
            </a:p>
          </p:txBody>
        </p:sp>
        <p:sp>
          <p:nvSpPr>
            <p:cNvPr id="75828" name="Line 72"/>
            <p:cNvSpPr>
              <a:spLocks noChangeShapeType="1"/>
            </p:cNvSpPr>
            <p:nvPr/>
          </p:nvSpPr>
          <p:spPr bwMode="auto">
            <a:xfrm>
              <a:off x="4752" y="2400"/>
              <a:ext cx="192" cy="0"/>
            </a:xfrm>
            <a:prstGeom prst="line">
              <a:avLst/>
            </a:prstGeom>
            <a:noFill/>
            <a:ln w="9525">
              <a:solidFill>
                <a:schemeClr val="tx1"/>
              </a:solidFill>
              <a:round/>
              <a:headEnd/>
              <a:tailEnd type="triangle" w="med" len="med"/>
            </a:ln>
          </p:spPr>
          <p:txBody>
            <a:bodyPr wrap="none"/>
            <a:lstStyle/>
            <a:p>
              <a:endParaRPr lang="en-US"/>
            </a:p>
          </p:txBody>
        </p:sp>
      </p:grpSp>
      <p:sp>
        <p:nvSpPr>
          <p:cNvPr id="32843" name="Text Box 75"/>
          <p:cNvSpPr txBox="1">
            <a:spLocks noChangeArrowheads="1"/>
          </p:cNvSpPr>
          <p:nvPr/>
        </p:nvSpPr>
        <p:spPr bwMode="auto">
          <a:xfrm>
            <a:off x="6994525" y="4632325"/>
            <a:ext cx="1965325" cy="1069975"/>
          </a:xfrm>
          <a:prstGeom prst="rect">
            <a:avLst/>
          </a:prstGeom>
          <a:noFill/>
          <a:ln w="9525">
            <a:noFill/>
            <a:miter lim="800000"/>
            <a:headEnd/>
            <a:tailEnd/>
          </a:ln>
        </p:spPr>
        <p:txBody>
          <a:bodyPr wrap="none">
            <a:spAutoFit/>
          </a:bodyPr>
          <a:lstStyle/>
          <a:p>
            <a:r>
              <a:rPr lang="es-ES_tradnl" sz="1600"/>
              <a:t>PROT. PRIMARIA</a:t>
            </a:r>
          </a:p>
          <a:p>
            <a:r>
              <a:rPr lang="es-ES_tradnl" sz="1600"/>
              <a:t>         </a:t>
            </a:r>
            <a:r>
              <a:rPr lang="es-ES_tradnl" sz="1600" b="1">
                <a:solidFill>
                  <a:srgbClr val="FF3300"/>
                </a:solidFill>
              </a:rPr>
              <a:t>87T</a:t>
            </a:r>
          </a:p>
          <a:p>
            <a:r>
              <a:rPr lang="es-ES_tradnl" sz="1600"/>
              <a:t>PROT. RESPALDO</a:t>
            </a:r>
          </a:p>
          <a:p>
            <a:r>
              <a:rPr lang="es-ES_tradnl" sz="1600" b="1"/>
              <a:t>     </a:t>
            </a:r>
            <a:r>
              <a:rPr lang="es-ES_tradnl" sz="1600" b="1">
                <a:solidFill>
                  <a:srgbClr val="009900"/>
                </a:solidFill>
              </a:rPr>
              <a:t>51 Y 51NT</a:t>
            </a:r>
            <a:endParaRPr lang="es-ES" sz="1600" b="1">
              <a:solidFill>
                <a:srgbClr val="009900"/>
              </a:solidFill>
            </a:endParaRPr>
          </a:p>
        </p:txBody>
      </p:sp>
      <p:sp>
        <p:nvSpPr>
          <p:cNvPr id="32844" name="Text Box 76"/>
          <p:cNvSpPr txBox="1">
            <a:spLocks noChangeArrowheads="1"/>
          </p:cNvSpPr>
          <p:nvPr/>
        </p:nvSpPr>
        <p:spPr bwMode="auto">
          <a:xfrm>
            <a:off x="6019800" y="2432050"/>
            <a:ext cx="369888" cy="457200"/>
          </a:xfrm>
          <a:prstGeom prst="rect">
            <a:avLst/>
          </a:prstGeom>
          <a:noFill/>
          <a:ln w="9525">
            <a:noFill/>
            <a:miter lim="800000"/>
            <a:headEnd/>
            <a:tailEnd/>
          </a:ln>
        </p:spPr>
        <p:txBody>
          <a:bodyPr wrap="none">
            <a:spAutoFit/>
          </a:bodyPr>
          <a:lstStyle/>
          <a:p>
            <a:r>
              <a:rPr lang="es-ES" b="1">
                <a:latin typeface="Times New Roman" pitchFamily="18" charset="0"/>
                <a:sym typeface="Symbol" pitchFamily="18" charset="2"/>
              </a:rPr>
              <a:t></a:t>
            </a:r>
            <a:endParaRPr lang="es-ES" b="1">
              <a:latin typeface="Times New Roman" pitchFamily="18" charset="0"/>
            </a:endParaRPr>
          </a:p>
        </p:txBody>
      </p:sp>
      <p:sp>
        <p:nvSpPr>
          <p:cNvPr id="32845" name="Text Box 77"/>
          <p:cNvSpPr txBox="1">
            <a:spLocks noChangeArrowheads="1"/>
          </p:cNvSpPr>
          <p:nvPr/>
        </p:nvSpPr>
        <p:spPr bwMode="auto">
          <a:xfrm>
            <a:off x="1752600" y="2362200"/>
            <a:ext cx="387350" cy="457200"/>
          </a:xfrm>
          <a:prstGeom prst="rect">
            <a:avLst/>
          </a:prstGeom>
          <a:noFill/>
          <a:ln w="9525">
            <a:noFill/>
            <a:miter lim="800000"/>
            <a:headEnd/>
            <a:tailEnd/>
          </a:ln>
        </p:spPr>
        <p:txBody>
          <a:bodyPr wrap="none">
            <a:spAutoFit/>
          </a:bodyPr>
          <a:lstStyle/>
          <a:p>
            <a:r>
              <a:rPr lang="es-ES_tradnl">
                <a:sym typeface="Arial Narrow Special G2" pitchFamily="34" charset="2"/>
              </a:rPr>
              <a:t>Y</a:t>
            </a:r>
            <a:endParaRPr lang="es-ES"/>
          </a:p>
        </p:txBody>
      </p:sp>
      <p:grpSp>
        <p:nvGrpSpPr>
          <p:cNvPr id="75793" name="Group 92"/>
          <p:cNvGrpSpPr>
            <a:grpSpLocks/>
          </p:cNvGrpSpPr>
          <p:nvPr/>
        </p:nvGrpSpPr>
        <p:grpSpPr bwMode="auto">
          <a:xfrm>
            <a:off x="457200" y="2386013"/>
            <a:ext cx="6096000" cy="1957387"/>
            <a:chOff x="288" y="1503"/>
            <a:chExt cx="3840" cy="1233"/>
          </a:xfrm>
        </p:grpSpPr>
        <p:grpSp>
          <p:nvGrpSpPr>
            <p:cNvPr id="75807" name="Group 88"/>
            <p:cNvGrpSpPr>
              <a:grpSpLocks/>
            </p:cNvGrpSpPr>
            <p:nvPr/>
          </p:nvGrpSpPr>
          <p:grpSpPr bwMode="auto">
            <a:xfrm>
              <a:off x="2160" y="2160"/>
              <a:ext cx="480" cy="576"/>
              <a:chOff x="2160" y="2160"/>
              <a:chExt cx="480" cy="576"/>
            </a:xfrm>
          </p:grpSpPr>
          <p:sp>
            <p:nvSpPr>
              <p:cNvPr id="75822" name="Line 10"/>
              <p:cNvSpPr>
                <a:spLocks noChangeShapeType="1"/>
              </p:cNvSpPr>
              <p:nvPr/>
            </p:nvSpPr>
            <p:spPr bwMode="auto">
              <a:xfrm>
                <a:off x="2400" y="2160"/>
                <a:ext cx="0" cy="480"/>
              </a:xfrm>
              <a:prstGeom prst="line">
                <a:avLst/>
              </a:prstGeom>
              <a:noFill/>
              <a:ln w="12700">
                <a:solidFill>
                  <a:schemeClr val="tx1"/>
                </a:solidFill>
                <a:round/>
                <a:headEnd/>
                <a:tailEnd/>
              </a:ln>
            </p:spPr>
            <p:txBody>
              <a:bodyPr wrap="none"/>
              <a:lstStyle/>
              <a:p>
                <a:endParaRPr lang="en-US"/>
              </a:p>
            </p:txBody>
          </p:sp>
          <p:sp>
            <p:nvSpPr>
              <p:cNvPr id="75823" name="Line 11"/>
              <p:cNvSpPr>
                <a:spLocks noChangeShapeType="1"/>
              </p:cNvSpPr>
              <p:nvPr/>
            </p:nvSpPr>
            <p:spPr bwMode="auto">
              <a:xfrm>
                <a:off x="2160" y="2640"/>
                <a:ext cx="480" cy="0"/>
              </a:xfrm>
              <a:prstGeom prst="line">
                <a:avLst/>
              </a:prstGeom>
              <a:noFill/>
              <a:ln w="38100">
                <a:solidFill>
                  <a:schemeClr val="tx1"/>
                </a:solidFill>
                <a:round/>
                <a:headEnd/>
                <a:tailEnd/>
              </a:ln>
            </p:spPr>
            <p:txBody>
              <a:bodyPr wrap="none"/>
              <a:lstStyle/>
              <a:p>
                <a:endParaRPr lang="en-US"/>
              </a:p>
            </p:txBody>
          </p:sp>
          <p:sp>
            <p:nvSpPr>
              <p:cNvPr id="75824" name="Line 12"/>
              <p:cNvSpPr>
                <a:spLocks noChangeShapeType="1"/>
              </p:cNvSpPr>
              <p:nvPr/>
            </p:nvSpPr>
            <p:spPr bwMode="auto">
              <a:xfrm>
                <a:off x="2208" y="2688"/>
                <a:ext cx="384" cy="0"/>
              </a:xfrm>
              <a:prstGeom prst="line">
                <a:avLst/>
              </a:prstGeom>
              <a:noFill/>
              <a:ln w="38100">
                <a:solidFill>
                  <a:schemeClr val="tx1"/>
                </a:solidFill>
                <a:round/>
                <a:headEnd/>
                <a:tailEnd/>
              </a:ln>
            </p:spPr>
            <p:txBody>
              <a:bodyPr wrap="none"/>
              <a:lstStyle/>
              <a:p>
                <a:endParaRPr lang="en-US"/>
              </a:p>
            </p:txBody>
          </p:sp>
          <p:sp>
            <p:nvSpPr>
              <p:cNvPr id="75825" name="Line 13"/>
              <p:cNvSpPr>
                <a:spLocks noChangeShapeType="1"/>
              </p:cNvSpPr>
              <p:nvPr/>
            </p:nvSpPr>
            <p:spPr bwMode="auto">
              <a:xfrm>
                <a:off x="2304" y="2736"/>
                <a:ext cx="192" cy="0"/>
              </a:xfrm>
              <a:prstGeom prst="line">
                <a:avLst/>
              </a:prstGeom>
              <a:noFill/>
              <a:ln w="38100">
                <a:solidFill>
                  <a:schemeClr val="tx1"/>
                </a:solidFill>
                <a:round/>
                <a:headEnd/>
                <a:tailEnd/>
              </a:ln>
            </p:spPr>
            <p:txBody>
              <a:bodyPr wrap="none"/>
              <a:lstStyle/>
              <a:p>
                <a:endParaRPr lang="en-US"/>
              </a:p>
            </p:txBody>
          </p:sp>
        </p:grpSp>
        <p:sp>
          <p:nvSpPr>
            <p:cNvPr id="75808" name="Rectangle 26"/>
            <p:cNvSpPr>
              <a:spLocks noChangeArrowheads="1"/>
            </p:cNvSpPr>
            <p:nvPr/>
          </p:nvSpPr>
          <p:spPr bwMode="auto">
            <a:xfrm>
              <a:off x="576" y="1743"/>
              <a:ext cx="240" cy="288"/>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5809" name="Rectangle 27"/>
            <p:cNvSpPr>
              <a:spLocks noChangeArrowheads="1"/>
            </p:cNvSpPr>
            <p:nvPr/>
          </p:nvSpPr>
          <p:spPr bwMode="auto">
            <a:xfrm>
              <a:off x="3456" y="1728"/>
              <a:ext cx="240" cy="288"/>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5810" name="Line 8"/>
            <p:cNvSpPr>
              <a:spLocks noChangeShapeType="1"/>
            </p:cNvSpPr>
            <p:nvPr/>
          </p:nvSpPr>
          <p:spPr bwMode="auto">
            <a:xfrm flipH="1">
              <a:off x="816" y="1887"/>
              <a:ext cx="1056" cy="0"/>
            </a:xfrm>
            <a:prstGeom prst="line">
              <a:avLst/>
            </a:prstGeom>
            <a:noFill/>
            <a:ln w="12700">
              <a:solidFill>
                <a:schemeClr val="tx1"/>
              </a:solidFill>
              <a:round/>
              <a:headEnd/>
              <a:tailEnd/>
            </a:ln>
          </p:spPr>
          <p:txBody>
            <a:bodyPr wrap="none"/>
            <a:lstStyle/>
            <a:p>
              <a:endParaRPr lang="en-US"/>
            </a:p>
          </p:txBody>
        </p:sp>
        <p:sp>
          <p:nvSpPr>
            <p:cNvPr id="75811" name="Line 9"/>
            <p:cNvSpPr>
              <a:spLocks noChangeShapeType="1"/>
            </p:cNvSpPr>
            <p:nvPr/>
          </p:nvSpPr>
          <p:spPr bwMode="auto">
            <a:xfrm>
              <a:off x="2352" y="1872"/>
              <a:ext cx="1104" cy="0"/>
            </a:xfrm>
            <a:prstGeom prst="line">
              <a:avLst/>
            </a:prstGeom>
            <a:noFill/>
            <a:ln w="12700">
              <a:solidFill>
                <a:schemeClr val="tx1"/>
              </a:solidFill>
              <a:round/>
              <a:headEnd/>
              <a:tailEnd/>
            </a:ln>
          </p:spPr>
          <p:txBody>
            <a:bodyPr wrap="none"/>
            <a:lstStyle/>
            <a:p>
              <a:endParaRPr lang="en-US"/>
            </a:p>
          </p:txBody>
        </p:sp>
        <p:sp>
          <p:nvSpPr>
            <p:cNvPr id="75812" name="Line 28"/>
            <p:cNvSpPr>
              <a:spLocks noChangeShapeType="1"/>
            </p:cNvSpPr>
            <p:nvPr/>
          </p:nvSpPr>
          <p:spPr bwMode="auto">
            <a:xfrm>
              <a:off x="3696" y="1872"/>
              <a:ext cx="432" cy="0"/>
            </a:xfrm>
            <a:prstGeom prst="line">
              <a:avLst/>
            </a:prstGeom>
            <a:noFill/>
            <a:ln w="12700">
              <a:solidFill>
                <a:schemeClr val="tx1"/>
              </a:solidFill>
              <a:round/>
              <a:headEnd/>
              <a:tailEnd/>
            </a:ln>
          </p:spPr>
          <p:txBody>
            <a:bodyPr wrap="none"/>
            <a:lstStyle/>
            <a:p>
              <a:endParaRPr lang="en-US"/>
            </a:p>
          </p:txBody>
        </p:sp>
        <p:sp>
          <p:nvSpPr>
            <p:cNvPr id="75813" name="Line 29"/>
            <p:cNvSpPr>
              <a:spLocks noChangeShapeType="1"/>
            </p:cNvSpPr>
            <p:nvPr/>
          </p:nvSpPr>
          <p:spPr bwMode="auto">
            <a:xfrm>
              <a:off x="4128" y="1536"/>
              <a:ext cx="0" cy="768"/>
            </a:xfrm>
            <a:prstGeom prst="line">
              <a:avLst/>
            </a:prstGeom>
            <a:noFill/>
            <a:ln w="28575">
              <a:solidFill>
                <a:schemeClr val="tx1"/>
              </a:solidFill>
              <a:round/>
              <a:headEnd/>
              <a:tailEnd/>
            </a:ln>
          </p:spPr>
          <p:txBody>
            <a:bodyPr wrap="none"/>
            <a:lstStyle/>
            <a:p>
              <a:endParaRPr lang="en-US"/>
            </a:p>
          </p:txBody>
        </p:sp>
        <p:sp>
          <p:nvSpPr>
            <p:cNvPr id="75814" name="Line 30"/>
            <p:cNvSpPr>
              <a:spLocks noChangeShapeType="1"/>
            </p:cNvSpPr>
            <p:nvPr/>
          </p:nvSpPr>
          <p:spPr bwMode="auto">
            <a:xfrm flipH="1">
              <a:off x="288" y="1887"/>
              <a:ext cx="288" cy="0"/>
            </a:xfrm>
            <a:prstGeom prst="line">
              <a:avLst/>
            </a:prstGeom>
            <a:noFill/>
            <a:ln w="12700">
              <a:solidFill>
                <a:schemeClr val="tx1"/>
              </a:solidFill>
              <a:round/>
              <a:headEnd/>
              <a:tailEnd/>
            </a:ln>
          </p:spPr>
          <p:txBody>
            <a:bodyPr wrap="none"/>
            <a:lstStyle/>
            <a:p>
              <a:endParaRPr lang="en-US"/>
            </a:p>
          </p:txBody>
        </p:sp>
        <p:sp>
          <p:nvSpPr>
            <p:cNvPr id="75815" name="Line 31"/>
            <p:cNvSpPr>
              <a:spLocks noChangeShapeType="1"/>
            </p:cNvSpPr>
            <p:nvPr/>
          </p:nvSpPr>
          <p:spPr bwMode="auto">
            <a:xfrm>
              <a:off x="288" y="1503"/>
              <a:ext cx="0" cy="816"/>
            </a:xfrm>
            <a:prstGeom prst="line">
              <a:avLst/>
            </a:prstGeom>
            <a:noFill/>
            <a:ln w="28575">
              <a:solidFill>
                <a:schemeClr val="tx1"/>
              </a:solidFill>
              <a:round/>
              <a:headEnd/>
              <a:tailEnd/>
            </a:ln>
          </p:spPr>
          <p:txBody>
            <a:bodyPr wrap="none"/>
            <a:lstStyle/>
            <a:p>
              <a:endParaRPr lang="en-US"/>
            </a:p>
          </p:txBody>
        </p:sp>
        <p:grpSp>
          <p:nvGrpSpPr>
            <p:cNvPr id="75816" name="Group 81"/>
            <p:cNvGrpSpPr>
              <a:grpSpLocks/>
            </p:cNvGrpSpPr>
            <p:nvPr/>
          </p:nvGrpSpPr>
          <p:grpSpPr bwMode="auto">
            <a:xfrm rot="39553">
              <a:off x="1872" y="1632"/>
              <a:ext cx="240" cy="528"/>
              <a:chOff x="3648" y="3216"/>
              <a:chExt cx="240" cy="528"/>
            </a:xfrm>
          </p:grpSpPr>
          <p:sp>
            <p:nvSpPr>
              <p:cNvPr id="75820" name="WordArt 82"/>
              <p:cNvSpPr>
                <a:spLocks noChangeArrowheads="1" noChangeShapeType="1" noTextEdit="1"/>
              </p:cNvSpPr>
              <p:nvPr/>
            </p:nvSpPr>
            <p:spPr bwMode="auto">
              <a:xfrm rot="5463918">
                <a:off x="3624" y="3240"/>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sp>
            <p:nvSpPr>
              <p:cNvPr id="75821" name="WordArt 83"/>
              <p:cNvSpPr>
                <a:spLocks noChangeArrowheads="1" noChangeShapeType="1" noTextEdit="1"/>
              </p:cNvSpPr>
              <p:nvPr/>
            </p:nvSpPr>
            <p:spPr bwMode="auto">
              <a:xfrm rot="5400000">
                <a:off x="3624" y="3480"/>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grpSp>
        <p:grpSp>
          <p:nvGrpSpPr>
            <p:cNvPr id="75817" name="Group 84"/>
            <p:cNvGrpSpPr>
              <a:grpSpLocks/>
            </p:cNvGrpSpPr>
            <p:nvPr/>
          </p:nvGrpSpPr>
          <p:grpSpPr bwMode="auto">
            <a:xfrm rot="-10760447">
              <a:off x="2160" y="1632"/>
              <a:ext cx="240" cy="528"/>
              <a:chOff x="3648" y="3216"/>
              <a:chExt cx="240" cy="528"/>
            </a:xfrm>
          </p:grpSpPr>
          <p:sp>
            <p:nvSpPr>
              <p:cNvPr id="75818" name="WordArt 85"/>
              <p:cNvSpPr>
                <a:spLocks noChangeArrowheads="1" noChangeShapeType="1" noTextEdit="1"/>
              </p:cNvSpPr>
              <p:nvPr/>
            </p:nvSpPr>
            <p:spPr bwMode="auto">
              <a:xfrm rot="5463918">
                <a:off x="3624" y="3240"/>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sp>
            <p:nvSpPr>
              <p:cNvPr id="75819" name="WordArt 86"/>
              <p:cNvSpPr>
                <a:spLocks noChangeArrowheads="1" noChangeShapeType="1" noTextEdit="1"/>
              </p:cNvSpPr>
              <p:nvPr/>
            </p:nvSpPr>
            <p:spPr bwMode="auto">
              <a:xfrm rot="5400000">
                <a:off x="3624" y="3480"/>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grpSp>
      </p:grpSp>
      <p:grpSp>
        <p:nvGrpSpPr>
          <p:cNvPr id="16" name="Group 90"/>
          <p:cNvGrpSpPr>
            <a:grpSpLocks/>
          </p:cNvGrpSpPr>
          <p:nvPr/>
        </p:nvGrpSpPr>
        <p:grpSpPr bwMode="auto">
          <a:xfrm>
            <a:off x="1752600" y="2767013"/>
            <a:ext cx="1371600" cy="2185987"/>
            <a:chOff x="1104" y="1743"/>
            <a:chExt cx="864" cy="1377"/>
          </a:xfrm>
        </p:grpSpPr>
        <p:grpSp>
          <p:nvGrpSpPr>
            <p:cNvPr id="75803" name="Group 35"/>
            <p:cNvGrpSpPr>
              <a:grpSpLocks/>
            </p:cNvGrpSpPr>
            <p:nvPr/>
          </p:nvGrpSpPr>
          <p:grpSpPr bwMode="auto">
            <a:xfrm>
              <a:off x="1200" y="1968"/>
              <a:ext cx="768" cy="1152"/>
              <a:chOff x="1200" y="1968"/>
              <a:chExt cx="768" cy="1152"/>
            </a:xfrm>
          </p:grpSpPr>
          <p:sp>
            <p:nvSpPr>
              <p:cNvPr id="75805" name="Line 19"/>
              <p:cNvSpPr>
                <a:spLocks noChangeShapeType="1"/>
              </p:cNvSpPr>
              <p:nvPr/>
            </p:nvSpPr>
            <p:spPr bwMode="auto">
              <a:xfrm>
                <a:off x="1200" y="1968"/>
                <a:ext cx="0" cy="1152"/>
              </a:xfrm>
              <a:prstGeom prst="line">
                <a:avLst/>
              </a:prstGeom>
              <a:noFill/>
              <a:ln w="9525">
                <a:solidFill>
                  <a:schemeClr val="tx1"/>
                </a:solidFill>
                <a:round/>
                <a:headEnd/>
                <a:tailEnd/>
              </a:ln>
            </p:spPr>
            <p:txBody>
              <a:bodyPr wrap="none"/>
              <a:lstStyle/>
              <a:p>
                <a:endParaRPr lang="en-US"/>
              </a:p>
            </p:txBody>
          </p:sp>
          <p:sp>
            <p:nvSpPr>
              <p:cNvPr id="75806" name="Line 23"/>
              <p:cNvSpPr>
                <a:spLocks noChangeShapeType="1"/>
              </p:cNvSpPr>
              <p:nvPr/>
            </p:nvSpPr>
            <p:spPr bwMode="auto">
              <a:xfrm>
                <a:off x="1200" y="3120"/>
                <a:ext cx="768" cy="0"/>
              </a:xfrm>
              <a:prstGeom prst="line">
                <a:avLst/>
              </a:prstGeom>
              <a:noFill/>
              <a:ln w="9525">
                <a:solidFill>
                  <a:schemeClr val="tx1"/>
                </a:solidFill>
                <a:round/>
                <a:headEnd/>
                <a:tailEnd/>
              </a:ln>
            </p:spPr>
            <p:txBody>
              <a:bodyPr wrap="none"/>
              <a:lstStyle/>
              <a:p>
                <a:endParaRPr lang="en-US"/>
              </a:p>
            </p:txBody>
          </p:sp>
        </p:grpSp>
        <p:sp>
          <p:nvSpPr>
            <p:cNvPr id="75804" name="WordArt 15"/>
            <p:cNvSpPr>
              <a:spLocks noChangeArrowheads="1" noChangeShapeType="1" noTextEdit="1"/>
            </p:cNvSpPr>
            <p:nvPr/>
          </p:nvSpPr>
          <p:spPr bwMode="auto">
            <a:xfrm rot="-10685709">
              <a:off x="1104" y="1743"/>
              <a:ext cx="228" cy="252"/>
            </a:xfrm>
            <a:prstGeom prst="rect">
              <a:avLst/>
            </a:prstGeom>
          </p:spPr>
          <p:txBody>
            <a:bodyPr wrap="none" fromWordArt="1">
              <a:prstTxWarp prst="textPlain">
                <a:avLst>
                  <a:gd name="adj" fmla="val 50000"/>
                </a:avLst>
              </a:prstTxWarp>
            </a:bodyPr>
            <a:lstStyle/>
            <a:p>
              <a:pPr algn="ctr"/>
              <a:r>
                <a:rPr lang="en-US" sz="2800" kern="10">
                  <a:ln w="9525">
                    <a:solidFill>
                      <a:srgbClr val="000000"/>
                    </a:solidFill>
                    <a:round/>
                    <a:headEnd/>
                    <a:tailEnd/>
                  </a:ln>
                  <a:solidFill>
                    <a:srgbClr val="339966"/>
                  </a:solidFill>
                  <a:latin typeface="Arial"/>
                  <a:cs typeface="Arial"/>
                </a:rPr>
                <a:t>W</a:t>
              </a:r>
            </a:p>
          </p:txBody>
        </p:sp>
      </p:grpSp>
      <p:sp>
        <p:nvSpPr>
          <p:cNvPr id="32800" name="WordArt 32"/>
          <p:cNvSpPr>
            <a:spLocks noChangeArrowheads="1" noChangeShapeType="1" noTextEdit="1"/>
          </p:cNvSpPr>
          <p:nvPr/>
        </p:nvSpPr>
        <p:spPr bwMode="auto">
          <a:xfrm rot="10785901">
            <a:off x="4876800" y="2743200"/>
            <a:ext cx="361950" cy="400050"/>
          </a:xfrm>
          <a:prstGeom prst="rect">
            <a:avLst/>
          </a:prstGeom>
        </p:spPr>
        <p:txBody>
          <a:bodyPr wrap="none" fromWordArt="1">
            <a:prstTxWarp prst="textPlain">
              <a:avLst>
                <a:gd name="adj" fmla="val 50000"/>
              </a:avLst>
            </a:prstTxWarp>
          </a:bodyPr>
          <a:lstStyle/>
          <a:p>
            <a:pPr algn="ctr"/>
            <a:r>
              <a:rPr lang="en-US" sz="2800" kern="10">
                <a:ln w="9525">
                  <a:solidFill>
                    <a:srgbClr val="000000"/>
                  </a:solidFill>
                  <a:round/>
                  <a:headEnd/>
                  <a:tailEnd/>
                </a:ln>
                <a:solidFill>
                  <a:srgbClr val="339966"/>
                </a:solidFill>
                <a:latin typeface="Arial"/>
                <a:cs typeface="Arial"/>
              </a:rPr>
              <a:t>W</a:t>
            </a:r>
          </a:p>
        </p:txBody>
      </p:sp>
      <p:grpSp>
        <p:nvGrpSpPr>
          <p:cNvPr id="18" name="Group 91"/>
          <p:cNvGrpSpPr>
            <a:grpSpLocks/>
          </p:cNvGrpSpPr>
          <p:nvPr/>
        </p:nvGrpSpPr>
        <p:grpSpPr bwMode="auto">
          <a:xfrm>
            <a:off x="3962400" y="2819400"/>
            <a:ext cx="2419350" cy="2209800"/>
            <a:chOff x="2496" y="1776"/>
            <a:chExt cx="1524" cy="1392"/>
          </a:xfrm>
        </p:grpSpPr>
        <p:grpSp>
          <p:nvGrpSpPr>
            <p:cNvPr id="75799" name="Group 34"/>
            <p:cNvGrpSpPr>
              <a:grpSpLocks/>
            </p:cNvGrpSpPr>
            <p:nvPr/>
          </p:nvGrpSpPr>
          <p:grpSpPr bwMode="auto">
            <a:xfrm>
              <a:off x="2496" y="2016"/>
              <a:ext cx="1440" cy="1152"/>
              <a:chOff x="2496" y="2016"/>
              <a:chExt cx="1440" cy="1152"/>
            </a:xfrm>
          </p:grpSpPr>
          <p:sp>
            <p:nvSpPr>
              <p:cNvPr id="75801" name="Line 20"/>
              <p:cNvSpPr>
                <a:spLocks noChangeShapeType="1"/>
              </p:cNvSpPr>
              <p:nvPr/>
            </p:nvSpPr>
            <p:spPr bwMode="auto">
              <a:xfrm>
                <a:off x="3936" y="2016"/>
                <a:ext cx="0" cy="1152"/>
              </a:xfrm>
              <a:prstGeom prst="line">
                <a:avLst/>
              </a:prstGeom>
              <a:noFill/>
              <a:ln w="9525">
                <a:solidFill>
                  <a:schemeClr val="tx1"/>
                </a:solidFill>
                <a:round/>
                <a:headEnd/>
                <a:tailEnd/>
              </a:ln>
            </p:spPr>
            <p:txBody>
              <a:bodyPr wrap="none"/>
              <a:lstStyle/>
              <a:p>
                <a:endParaRPr lang="en-US"/>
              </a:p>
            </p:txBody>
          </p:sp>
          <p:sp>
            <p:nvSpPr>
              <p:cNvPr id="75802" name="Line 22"/>
              <p:cNvSpPr>
                <a:spLocks noChangeShapeType="1"/>
              </p:cNvSpPr>
              <p:nvPr/>
            </p:nvSpPr>
            <p:spPr bwMode="auto">
              <a:xfrm flipH="1">
                <a:off x="2496" y="3168"/>
                <a:ext cx="1440" cy="0"/>
              </a:xfrm>
              <a:prstGeom prst="line">
                <a:avLst/>
              </a:prstGeom>
              <a:noFill/>
              <a:ln w="9525">
                <a:solidFill>
                  <a:schemeClr val="tx1"/>
                </a:solidFill>
                <a:round/>
                <a:headEnd/>
                <a:tailEnd/>
              </a:ln>
            </p:spPr>
            <p:txBody>
              <a:bodyPr wrap="none"/>
              <a:lstStyle/>
              <a:p>
                <a:endParaRPr lang="en-US"/>
              </a:p>
            </p:txBody>
          </p:sp>
        </p:grpSp>
        <p:sp>
          <p:nvSpPr>
            <p:cNvPr id="75800" name="WordArt 16"/>
            <p:cNvSpPr>
              <a:spLocks noChangeArrowheads="1" noChangeShapeType="1" noTextEdit="1"/>
            </p:cNvSpPr>
            <p:nvPr/>
          </p:nvSpPr>
          <p:spPr bwMode="auto">
            <a:xfrm rot="10785901">
              <a:off x="3792" y="1776"/>
              <a:ext cx="228" cy="252"/>
            </a:xfrm>
            <a:prstGeom prst="rect">
              <a:avLst/>
            </a:prstGeom>
          </p:spPr>
          <p:txBody>
            <a:bodyPr wrap="none" fromWordArt="1">
              <a:prstTxWarp prst="textPlain">
                <a:avLst>
                  <a:gd name="adj" fmla="val 50000"/>
                </a:avLst>
              </a:prstTxWarp>
            </a:bodyPr>
            <a:lstStyle/>
            <a:p>
              <a:pPr algn="ctr"/>
              <a:r>
                <a:rPr lang="en-US" sz="2800" kern="10">
                  <a:ln w="9525">
                    <a:solidFill>
                      <a:srgbClr val="000000"/>
                    </a:solidFill>
                    <a:round/>
                    <a:headEnd/>
                    <a:tailEnd/>
                  </a:ln>
                  <a:solidFill>
                    <a:srgbClr val="339966"/>
                  </a:solidFill>
                  <a:latin typeface="Arial"/>
                  <a:cs typeface="Arial"/>
                </a:rPr>
                <a:t>W</a:t>
              </a:r>
            </a:p>
          </p:txBody>
        </p:sp>
      </p:grpSp>
      <p:sp>
        <p:nvSpPr>
          <p:cNvPr id="32848" name="Rectangle 80"/>
          <p:cNvSpPr>
            <a:spLocks noChangeArrowheads="1"/>
          </p:cNvSpPr>
          <p:nvPr/>
        </p:nvSpPr>
        <p:spPr bwMode="auto">
          <a:xfrm>
            <a:off x="5486400" y="2743200"/>
            <a:ext cx="381000" cy="4572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32847" name="Rectangle 79"/>
          <p:cNvSpPr>
            <a:spLocks noChangeArrowheads="1"/>
          </p:cNvSpPr>
          <p:nvPr/>
        </p:nvSpPr>
        <p:spPr bwMode="auto">
          <a:xfrm>
            <a:off x="914400" y="2759075"/>
            <a:ext cx="381000" cy="457200"/>
          </a:xfrm>
          <a:prstGeom prst="rect">
            <a:avLst/>
          </a:prstGeom>
          <a:solidFill>
            <a:srgbClr val="33CC33"/>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additive="base">
                                        <p:cTn id="7" dur="500" fill="hold"/>
                                        <p:tgtEl>
                                          <p:spTgt spid="32771"/>
                                        </p:tgtEl>
                                        <p:attrNameLst>
                                          <p:attrName>ppt_x</p:attrName>
                                        </p:attrNameLst>
                                      </p:cBhvr>
                                      <p:tavLst>
                                        <p:tav tm="0">
                                          <p:val>
                                            <p:strVal val="0-#ppt_w/2"/>
                                          </p:val>
                                        </p:tav>
                                        <p:tav tm="100000">
                                          <p:val>
                                            <p:strVal val="#ppt_x"/>
                                          </p:val>
                                        </p:tav>
                                      </p:tavLst>
                                    </p:anim>
                                    <p:anim calcmode="lin" valueType="num">
                                      <p:cBhvr additive="base">
                                        <p:cTn id="8" dur="500" fill="hold"/>
                                        <p:tgtEl>
                                          <p:spTgt spid="3277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89"/>
                                        </p:tgtEl>
                                        <p:attrNameLst>
                                          <p:attrName>style.visibility</p:attrName>
                                        </p:attrNameLst>
                                      </p:cBhvr>
                                      <p:to>
                                        <p:strVal val="visible"/>
                                      </p:to>
                                    </p:set>
                                    <p:anim calcmode="lin" valueType="num">
                                      <p:cBhvr additive="base">
                                        <p:cTn id="19" dur="500" fill="hold"/>
                                        <p:tgtEl>
                                          <p:spTgt spid="32789"/>
                                        </p:tgtEl>
                                        <p:attrNameLst>
                                          <p:attrName>ppt_x</p:attrName>
                                        </p:attrNameLst>
                                      </p:cBhvr>
                                      <p:tavLst>
                                        <p:tav tm="0">
                                          <p:val>
                                            <p:strVal val="0-#ppt_w/2"/>
                                          </p:val>
                                        </p:tav>
                                        <p:tav tm="100000">
                                          <p:val>
                                            <p:strVal val="#ppt_x"/>
                                          </p:val>
                                        </p:tav>
                                      </p:tavLst>
                                    </p:anim>
                                    <p:anim calcmode="lin" valueType="num">
                                      <p:cBhvr additive="base">
                                        <p:cTn id="20" dur="500" fill="hold"/>
                                        <p:tgtEl>
                                          <p:spTgt spid="3278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844"/>
                                        </p:tgtEl>
                                        <p:attrNameLst>
                                          <p:attrName>style.visibility</p:attrName>
                                        </p:attrNameLst>
                                      </p:cBhvr>
                                      <p:to>
                                        <p:strVal val="visible"/>
                                      </p:to>
                                    </p:set>
                                    <p:anim calcmode="lin" valueType="num">
                                      <p:cBhvr additive="base">
                                        <p:cTn id="25" dur="500" fill="hold"/>
                                        <p:tgtEl>
                                          <p:spTgt spid="32844"/>
                                        </p:tgtEl>
                                        <p:attrNameLst>
                                          <p:attrName>ppt_x</p:attrName>
                                        </p:attrNameLst>
                                      </p:cBhvr>
                                      <p:tavLst>
                                        <p:tav tm="0">
                                          <p:val>
                                            <p:strVal val="0-#ppt_w/2"/>
                                          </p:val>
                                        </p:tav>
                                        <p:tav tm="100000">
                                          <p:val>
                                            <p:strVal val="#ppt_x"/>
                                          </p:val>
                                        </p:tav>
                                      </p:tavLst>
                                    </p:anim>
                                    <p:anim calcmode="lin" valueType="num">
                                      <p:cBhvr additive="base">
                                        <p:cTn id="26" dur="500" fill="hold"/>
                                        <p:tgtEl>
                                          <p:spTgt spid="3284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845"/>
                                        </p:tgtEl>
                                        <p:attrNameLst>
                                          <p:attrName>style.visibility</p:attrName>
                                        </p:attrNameLst>
                                      </p:cBhvr>
                                      <p:to>
                                        <p:strVal val="visible"/>
                                      </p:to>
                                    </p:set>
                                    <p:anim calcmode="lin" valueType="num">
                                      <p:cBhvr additive="base">
                                        <p:cTn id="31" dur="500" fill="hold"/>
                                        <p:tgtEl>
                                          <p:spTgt spid="32845"/>
                                        </p:tgtEl>
                                        <p:attrNameLst>
                                          <p:attrName>ppt_x</p:attrName>
                                        </p:attrNameLst>
                                      </p:cBhvr>
                                      <p:tavLst>
                                        <p:tav tm="0">
                                          <p:val>
                                            <p:strVal val="0-#ppt_w/2"/>
                                          </p:val>
                                        </p:tav>
                                        <p:tav tm="100000">
                                          <p:val>
                                            <p:strVal val="#ppt_x"/>
                                          </p:val>
                                        </p:tav>
                                      </p:tavLst>
                                    </p:anim>
                                    <p:anim calcmode="lin" valueType="num">
                                      <p:cBhvr additive="base">
                                        <p:cTn id="32" dur="500" fill="hold"/>
                                        <p:tgtEl>
                                          <p:spTgt spid="3284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0-#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499"/>
                                          </p:stCondLst>
                                        </p:cTn>
                                        <p:tgtEl>
                                          <p:spTgt spid="32847"/>
                                        </p:tgtEl>
                                        <p:attrNameLst>
                                          <p:attrName>style.visibility</p:attrName>
                                        </p:attrNameLst>
                                      </p:cBhvr>
                                      <p:to>
                                        <p:strVal val="visible"/>
                                      </p:to>
                                    </p:set>
                                  </p:childTnLst>
                                </p:cTn>
                              </p:par>
                            </p:childTnLst>
                          </p:cTn>
                        </p:par>
                        <p:par>
                          <p:cTn id="48" fill="hold">
                            <p:stCondLst>
                              <p:cond delay="1000"/>
                            </p:stCondLst>
                            <p:childTnLst>
                              <p:par>
                                <p:cTn id="49" presetID="1" presetClass="entr" presetSubtype="0" fill="hold" grpId="0" nodeType="afterEffect">
                                  <p:stCondLst>
                                    <p:cond delay="0"/>
                                  </p:stCondLst>
                                  <p:childTnLst>
                                    <p:set>
                                      <p:cBhvr>
                                        <p:cTn id="50" dur="1" fill="hold">
                                          <p:stCondLst>
                                            <p:cond delay="499"/>
                                          </p:stCondLst>
                                        </p:cTn>
                                        <p:tgtEl>
                                          <p:spTgt spid="32848"/>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2" name="gunshot.wav"/>
                                        </p:tgtEl>
                                      </p:cMediaNode>
                                    </p:audio>
                                  </p:sub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0-#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0-#ppt_w/2"/>
                                          </p:val>
                                        </p:tav>
                                        <p:tav tm="100000">
                                          <p:val>
                                            <p:strVal val="#ppt_x"/>
                                          </p:val>
                                        </p:tav>
                                      </p:tavLst>
                                    </p:anim>
                                    <p:anim calcmode="lin" valueType="num">
                                      <p:cBhvr additive="base">
                                        <p:cTn id="6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0-#ppt_w/2"/>
                                          </p:val>
                                        </p:tav>
                                        <p:tav tm="100000">
                                          <p:val>
                                            <p:strVal val="#ppt_x"/>
                                          </p:val>
                                        </p:tav>
                                      </p:tavLst>
                                    </p:anim>
                                    <p:anim calcmode="lin" valueType="num">
                                      <p:cBhvr additive="base">
                                        <p:cTn id="6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0-#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0-#ppt_w/2"/>
                                          </p:val>
                                        </p:tav>
                                        <p:tav tm="100000">
                                          <p:val>
                                            <p:strVal val="#ppt_x"/>
                                          </p:val>
                                        </p:tav>
                                      </p:tavLst>
                                    </p:anim>
                                    <p:anim calcmode="lin" valueType="num">
                                      <p:cBhvr additive="base">
                                        <p:cTn id="8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32843"/>
                                        </p:tgtEl>
                                        <p:attrNameLst>
                                          <p:attrName>style.visibility</p:attrName>
                                        </p:attrNameLst>
                                      </p:cBhvr>
                                      <p:to>
                                        <p:strVal val="visible"/>
                                      </p:to>
                                    </p:set>
                                    <p:anim calcmode="lin" valueType="num">
                                      <p:cBhvr additive="base">
                                        <p:cTn id="85" dur="500" fill="hold"/>
                                        <p:tgtEl>
                                          <p:spTgt spid="32843"/>
                                        </p:tgtEl>
                                        <p:attrNameLst>
                                          <p:attrName>ppt_x</p:attrName>
                                        </p:attrNameLst>
                                      </p:cBhvr>
                                      <p:tavLst>
                                        <p:tav tm="0">
                                          <p:val>
                                            <p:strVal val="0-#ppt_w/2"/>
                                          </p:val>
                                        </p:tav>
                                        <p:tav tm="100000">
                                          <p:val>
                                            <p:strVal val="#ppt_x"/>
                                          </p:val>
                                        </p:tav>
                                      </p:tavLst>
                                    </p:anim>
                                    <p:anim calcmode="lin" valueType="num">
                                      <p:cBhvr additive="base">
                                        <p:cTn id="86" dur="500" fill="hold"/>
                                        <p:tgtEl>
                                          <p:spTgt spid="32843"/>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additive="base">
                                        <p:cTn id="91" dur="500" fill="hold"/>
                                        <p:tgtEl>
                                          <p:spTgt spid="3"/>
                                        </p:tgtEl>
                                        <p:attrNameLst>
                                          <p:attrName>ppt_x</p:attrName>
                                        </p:attrNameLst>
                                      </p:cBhvr>
                                      <p:tavLst>
                                        <p:tav tm="0">
                                          <p:val>
                                            <p:strVal val="0-#ppt_w/2"/>
                                          </p:val>
                                        </p:tav>
                                        <p:tav tm="100000">
                                          <p:val>
                                            <p:strVal val="#ppt_x"/>
                                          </p:val>
                                        </p:tav>
                                      </p:tavLst>
                                    </p:anim>
                                    <p:anim calcmode="lin" valueType="num">
                                      <p:cBhvr additive="base">
                                        <p:cTn id="9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nodeType="click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500" fill="hold"/>
                                        <p:tgtEl>
                                          <p:spTgt spid="16"/>
                                        </p:tgtEl>
                                        <p:attrNameLst>
                                          <p:attrName>ppt_x</p:attrName>
                                        </p:attrNameLst>
                                      </p:cBhvr>
                                      <p:tavLst>
                                        <p:tav tm="0">
                                          <p:val>
                                            <p:strVal val="0-#ppt_w/2"/>
                                          </p:val>
                                        </p:tav>
                                        <p:tav tm="100000">
                                          <p:val>
                                            <p:strVal val="#ppt_x"/>
                                          </p:val>
                                        </p:tav>
                                      </p:tavLst>
                                    </p:anim>
                                    <p:anim calcmode="lin" valueType="num">
                                      <p:cBhvr additive="base">
                                        <p:cTn id="9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32800"/>
                                        </p:tgtEl>
                                        <p:attrNameLst>
                                          <p:attrName>style.visibility</p:attrName>
                                        </p:attrNameLst>
                                      </p:cBhvr>
                                      <p:to>
                                        <p:strVal val="visible"/>
                                      </p:to>
                                    </p:set>
                                    <p:anim calcmode="lin" valueType="num">
                                      <p:cBhvr additive="base">
                                        <p:cTn id="103" dur="500" fill="hold"/>
                                        <p:tgtEl>
                                          <p:spTgt spid="32800"/>
                                        </p:tgtEl>
                                        <p:attrNameLst>
                                          <p:attrName>ppt_x</p:attrName>
                                        </p:attrNameLst>
                                      </p:cBhvr>
                                      <p:tavLst>
                                        <p:tav tm="0">
                                          <p:val>
                                            <p:strVal val="0-#ppt_w/2"/>
                                          </p:val>
                                        </p:tav>
                                        <p:tav tm="100000">
                                          <p:val>
                                            <p:strVal val="#ppt_x"/>
                                          </p:val>
                                        </p:tav>
                                      </p:tavLst>
                                    </p:anim>
                                    <p:anim calcmode="lin" valueType="num">
                                      <p:cBhvr additive="base">
                                        <p:cTn id="104" dur="500" fill="hold"/>
                                        <p:tgtEl>
                                          <p:spTgt spid="32800"/>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nodeType="click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additive="base">
                                        <p:cTn id="109" dur="500" fill="hold"/>
                                        <p:tgtEl>
                                          <p:spTgt spid="18"/>
                                        </p:tgtEl>
                                        <p:attrNameLst>
                                          <p:attrName>ppt_x</p:attrName>
                                        </p:attrNameLst>
                                      </p:cBhvr>
                                      <p:tavLst>
                                        <p:tav tm="0">
                                          <p:val>
                                            <p:strVal val="0-#ppt_w/2"/>
                                          </p:val>
                                        </p:tav>
                                        <p:tav tm="100000">
                                          <p:val>
                                            <p:strVal val="#ppt_x"/>
                                          </p:val>
                                        </p:tav>
                                      </p:tavLst>
                                    </p:anim>
                                    <p:anim calcmode="lin" valueType="num">
                                      <p:cBhvr additive="base">
                                        <p:cTn id="110"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utoUpdateAnimBg="0"/>
      <p:bldP spid="32789" grpId="0" animBg="1" autoUpdateAnimBg="0"/>
      <p:bldP spid="32843" grpId="0" autoUpdateAnimBg="0"/>
      <p:bldP spid="32844" grpId="0" autoUpdateAnimBg="0"/>
      <p:bldP spid="32845" grpId="0" autoUpdateAnimBg="0"/>
      <p:bldP spid="32800" grpId="0" animBg="1"/>
      <p:bldP spid="32848" grpId="0" animBg="1"/>
      <p:bldP spid="32847"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762000" y="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33795" name="Rectangle 3"/>
          <p:cNvSpPr>
            <a:spLocks noChangeArrowheads="1"/>
          </p:cNvSpPr>
          <p:nvPr/>
        </p:nvSpPr>
        <p:spPr bwMode="auto">
          <a:xfrm>
            <a:off x="1600200" y="609600"/>
            <a:ext cx="5946775"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AUTOTRANSFORMADORES  </a:t>
            </a:r>
            <a:endParaRPr lang="es-ES" sz="2000">
              <a:latin typeface="Times New Roman" pitchFamily="18" charset="0"/>
            </a:endParaRPr>
          </a:p>
        </p:txBody>
      </p:sp>
      <p:sp>
        <p:nvSpPr>
          <p:cNvPr id="33818" name="Rectangle 26"/>
          <p:cNvSpPr>
            <a:spLocks noChangeArrowheads="1"/>
          </p:cNvSpPr>
          <p:nvPr/>
        </p:nvSpPr>
        <p:spPr bwMode="auto">
          <a:xfrm>
            <a:off x="3124200" y="4267200"/>
            <a:ext cx="838200" cy="533400"/>
          </a:xfrm>
          <a:prstGeom prst="rect">
            <a:avLst/>
          </a:prstGeom>
          <a:solidFill>
            <a:schemeClr val="accent1"/>
          </a:solidFill>
          <a:ln w="9525">
            <a:solidFill>
              <a:schemeClr val="tx1"/>
            </a:solidFill>
            <a:miter lim="800000"/>
            <a:headEnd/>
            <a:tailEnd/>
          </a:ln>
        </p:spPr>
        <p:txBody>
          <a:bodyPr wrap="none" anchor="ctr"/>
          <a:lstStyle/>
          <a:p>
            <a:pPr algn="ctr"/>
            <a:r>
              <a:rPr lang="es-ES_tradnl" b="1">
                <a:solidFill>
                  <a:srgbClr val="FF3300"/>
                </a:solidFill>
              </a:rPr>
              <a:t>87AT</a:t>
            </a:r>
            <a:endParaRPr lang="es-ES" b="1">
              <a:solidFill>
                <a:srgbClr val="FF3300"/>
              </a:solidFill>
            </a:endParaRPr>
          </a:p>
        </p:txBody>
      </p:sp>
      <p:grpSp>
        <p:nvGrpSpPr>
          <p:cNvPr id="2" name="Group 86"/>
          <p:cNvGrpSpPr>
            <a:grpSpLocks/>
          </p:cNvGrpSpPr>
          <p:nvPr/>
        </p:nvGrpSpPr>
        <p:grpSpPr bwMode="auto">
          <a:xfrm>
            <a:off x="3962400" y="3200400"/>
            <a:ext cx="1600200" cy="1143000"/>
            <a:chOff x="2496" y="2016"/>
            <a:chExt cx="1008" cy="720"/>
          </a:xfrm>
        </p:grpSpPr>
        <p:sp>
          <p:nvSpPr>
            <p:cNvPr id="76882" name="Line 19"/>
            <p:cNvSpPr>
              <a:spLocks noChangeShapeType="1"/>
            </p:cNvSpPr>
            <p:nvPr/>
          </p:nvSpPr>
          <p:spPr bwMode="auto">
            <a:xfrm>
              <a:off x="2832" y="2112"/>
              <a:ext cx="672" cy="0"/>
            </a:xfrm>
            <a:prstGeom prst="line">
              <a:avLst/>
            </a:prstGeom>
            <a:noFill/>
            <a:ln w="9525">
              <a:solidFill>
                <a:schemeClr val="tx1"/>
              </a:solidFill>
              <a:round/>
              <a:headEnd/>
              <a:tailEnd/>
            </a:ln>
          </p:spPr>
          <p:txBody>
            <a:bodyPr wrap="none"/>
            <a:lstStyle/>
            <a:p>
              <a:endParaRPr lang="en-US"/>
            </a:p>
          </p:txBody>
        </p:sp>
        <p:sp>
          <p:nvSpPr>
            <p:cNvPr id="76883" name="WordArt 22"/>
            <p:cNvSpPr>
              <a:spLocks noChangeArrowheads="1" noChangeShapeType="1" noTextEdit="1"/>
            </p:cNvSpPr>
            <p:nvPr/>
          </p:nvSpPr>
          <p:spPr bwMode="auto">
            <a:xfrm rot="10800000">
              <a:off x="2880" y="2016"/>
              <a:ext cx="288" cy="186"/>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00"/>
                  </a:solidFill>
                  <a:latin typeface="Arial"/>
                  <a:cs typeface="Arial"/>
                </a:rPr>
                <a:t>W</a:t>
              </a:r>
            </a:p>
          </p:txBody>
        </p:sp>
        <p:sp>
          <p:nvSpPr>
            <p:cNvPr id="76884" name="Line 27"/>
            <p:cNvSpPr>
              <a:spLocks noChangeShapeType="1"/>
            </p:cNvSpPr>
            <p:nvPr/>
          </p:nvSpPr>
          <p:spPr bwMode="auto">
            <a:xfrm>
              <a:off x="3024" y="2160"/>
              <a:ext cx="0" cy="576"/>
            </a:xfrm>
            <a:prstGeom prst="line">
              <a:avLst/>
            </a:prstGeom>
            <a:noFill/>
            <a:ln w="9525">
              <a:solidFill>
                <a:schemeClr val="tx1"/>
              </a:solidFill>
              <a:round/>
              <a:headEnd/>
              <a:tailEnd/>
            </a:ln>
          </p:spPr>
          <p:txBody>
            <a:bodyPr wrap="none"/>
            <a:lstStyle/>
            <a:p>
              <a:endParaRPr lang="en-US"/>
            </a:p>
          </p:txBody>
        </p:sp>
        <p:sp>
          <p:nvSpPr>
            <p:cNvPr id="76885" name="Line 28"/>
            <p:cNvSpPr>
              <a:spLocks noChangeShapeType="1"/>
            </p:cNvSpPr>
            <p:nvPr/>
          </p:nvSpPr>
          <p:spPr bwMode="auto">
            <a:xfrm flipH="1">
              <a:off x="2496" y="2736"/>
              <a:ext cx="528" cy="0"/>
            </a:xfrm>
            <a:prstGeom prst="line">
              <a:avLst/>
            </a:prstGeom>
            <a:noFill/>
            <a:ln w="9525">
              <a:solidFill>
                <a:schemeClr val="tx1"/>
              </a:solidFill>
              <a:round/>
              <a:headEnd/>
              <a:tailEnd/>
            </a:ln>
          </p:spPr>
          <p:txBody>
            <a:bodyPr wrap="none"/>
            <a:lstStyle/>
            <a:p>
              <a:endParaRPr lang="en-US"/>
            </a:p>
          </p:txBody>
        </p:sp>
      </p:grpSp>
      <p:grpSp>
        <p:nvGrpSpPr>
          <p:cNvPr id="3" name="Group 85"/>
          <p:cNvGrpSpPr>
            <a:grpSpLocks/>
          </p:cNvGrpSpPr>
          <p:nvPr/>
        </p:nvGrpSpPr>
        <p:grpSpPr bwMode="auto">
          <a:xfrm>
            <a:off x="3962400" y="2133600"/>
            <a:ext cx="2438400" cy="2590800"/>
            <a:chOff x="2496" y="1344"/>
            <a:chExt cx="1536" cy="1632"/>
          </a:xfrm>
        </p:grpSpPr>
        <p:sp>
          <p:nvSpPr>
            <p:cNvPr id="76879" name="WordArt 21"/>
            <p:cNvSpPr>
              <a:spLocks noChangeArrowheads="1" noChangeShapeType="1" noTextEdit="1"/>
            </p:cNvSpPr>
            <p:nvPr/>
          </p:nvSpPr>
          <p:spPr bwMode="auto">
            <a:xfrm rot="10800000">
              <a:off x="3744" y="1344"/>
              <a:ext cx="288" cy="186"/>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00FF00"/>
                  </a:solidFill>
                  <a:latin typeface="Arial"/>
                  <a:cs typeface="Arial"/>
                </a:rPr>
                <a:t>W</a:t>
              </a:r>
            </a:p>
          </p:txBody>
        </p:sp>
        <p:sp>
          <p:nvSpPr>
            <p:cNvPr id="76880" name="Line 29"/>
            <p:cNvSpPr>
              <a:spLocks noChangeShapeType="1"/>
            </p:cNvSpPr>
            <p:nvPr/>
          </p:nvSpPr>
          <p:spPr bwMode="auto">
            <a:xfrm>
              <a:off x="3888" y="1488"/>
              <a:ext cx="0" cy="1488"/>
            </a:xfrm>
            <a:prstGeom prst="line">
              <a:avLst/>
            </a:prstGeom>
            <a:noFill/>
            <a:ln w="9525">
              <a:solidFill>
                <a:schemeClr val="tx1"/>
              </a:solidFill>
              <a:round/>
              <a:headEnd/>
              <a:tailEnd/>
            </a:ln>
          </p:spPr>
          <p:txBody>
            <a:bodyPr wrap="none"/>
            <a:lstStyle/>
            <a:p>
              <a:endParaRPr lang="en-US"/>
            </a:p>
          </p:txBody>
        </p:sp>
        <p:sp>
          <p:nvSpPr>
            <p:cNvPr id="76881" name="Line 30"/>
            <p:cNvSpPr>
              <a:spLocks noChangeShapeType="1"/>
            </p:cNvSpPr>
            <p:nvPr/>
          </p:nvSpPr>
          <p:spPr bwMode="auto">
            <a:xfrm flipH="1">
              <a:off x="2496" y="2976"/>
              <a:ext cx="1392" cy="0"/>
            </a:xfrm>
            <a:prstGeom prst="line">
              <a:avLst/>
            </a:prstGeom>
            <a:noFill/>
            <a:ln w="9525">
              <a:solidFill>
                <a:schemeClr val="tx1"/>
              </a:solidFill>
              <a:round/>
              <a:headEnd/>
              <a:tailEnd/>
            </a:ln>
          </p:spPr>
          <p:txBody>
            <a:bodyPr wrap="none"/>
            <a:lstStyle/>
            <a:p>
              <a:endParaRPr lang="en-US"/>
            </a:p>
          </p:txBody>
        </p:sp>
      </p:grpSp>
      <p:grpSp>
        <p:nvGrpSpPr>
          <p:cNvPr id="4" name="Group 84"/>
          <p:cNvGrpSpPr>
            <a:grpSpLocks/>
          </p:cNvGrpSpPr>
          <p:nvPr/>
        </p:nvGrpSpPr>
        <p:grpSpPr bwMode="auto">
          <a:xfrm>
            <a:off x="1066800" y="1600200"/>
            <a:ext cx="2057400" cy="2895600"/>
            <a:chOff x="672" y="1008"/>
            <a:chExt cx="1296" cy="1824"/>
          </a:xfrm>
        </p:grpSpPr>
        <p:sp>
          <p:nvSpPr>
            <p:cNvPr id="76876" name="WordArt 20"/>
            <p:cNvSpPr>
              <a:spLocks noChangeArrowheads="1" noChangeShapeType="1" noTextEdit="1"/>
            </p:cNvSpPr>
            <p:nvPr/>
          </p:nvSpPr>
          <p:spPr bwMode="auto">
            <a:xfrm rot="10800000">
              <a:off x="672" y="1008"/>
              <a:ext cx="288" cy="186"/>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CC99FF"/>
                  </a:solidFill>
                  <a:latin typeface="Arial"/>
                  <a:cs typeface="Arial"/>
                </a:rPr>
                <a:t>W</a:t>
              </a:r>
            </a:p>
          </p:txBody>
        </p:sp>
        <p:sp>
          <p:nvSpPr>
            <p:cNvPr id="76877" name="Line 31"/>
            <p:cNvSpPr>
              <a:spLocks noChangeShapeType="1"/>
            </p:cNvSpPr>
            <p:nvPr/>
          </p:nvSpPr>
          <p:spPr bwMode="auto">
            <a:xfrm>
              <a:off x="816" y="1152"/>
              <a:ext cx="0" cy="1680"/>
            </a:xfrm>
            <a:prstGeom prst="line">
              <a:avLst/>
            </a:prstGeom>
            <a:noFill/>
            <a:ln w="9525">
              <a:solidFill>
                <a:schemeClr val="tx1"/>
              </a:solidFill>
              <a:round/>
              <a:headEnd/>
              <a:tailEnd/>
            </a:ln>
          </p:spPr>
          <p:txBody>
            <a:bodyPr wrap="none"/>
            <a:lstStyle/>
            <a:p>
              <a:endParaRPr lang="en-US"/>
            </a:p>
          </p:txBody>
        </p:sp>
        <p:sp>
          <p:nvSpPr>
            <p:cNvPr id="76878" name="Line 32"/>
            <p:cNvSpPr>
              <a:spLocks noChangeShapeType="1"/>
            </p:cNvSpPr>
            <p:nvPr/>
          </p:nvSpPr>
          <p:spPr bwMode="auto">
            <a:xfrm>
              <a:off x="816" y="2832"/>
              <a:ext cx="1152" cy="0"/>
            </a:xfrm>
            <a:prstGeom prst="line">
              <a:avLst/>
            </a:prstGeom>
            <a:noFill/>
            <a:ln w="9525">
              <a:solidFill>
                <a:schemeClr val="tx1"/>
              </a:solidFill>
              <a:round/>
              <a:headEnd/>
              <a:tailEnd/>
            </a:ln>
          </p:spPr>
          <p:txBody>
            <a:bodyPr wrap="none"/>
            <a:lstStyle/>
            <a:p>
              <a:endParaRPr lang="en-US"/>
            </a:p>
          </p:txBody>
        </p:sp>
      </p:grpSp>
      <p:grpSp>
        <p:nvGrpSpPr>
          <p:cNvPr id="5" name="Group 87"/>
          <p:cNvGrpSpPr>
            <a:grpSpLocks/>
          </p:cNvGrpSpPr>
          <p:nvPr/>
        </p:nvGrpSpPr>
        <p:grpSpPr bwMode="auto">
          <a:xfrm>
            <a:off x="3124200" y="4800600"/>
            <a:ext cx="838200" cy="762000"/>
            <a:chOff x="1968" y="3024"/>
            <a:chExt cx="528" cy="480"/>
          </a:xfrm>
        </p:grpSpPr>
        <p:sp>
          <p:nvSpPr>
            <p:cNvPr id="76874" name="Line 33"/>
            <p:cNvSpPr>
              <a:spLocks noChangeShapeType="1"/>
            </p:cNvSpPr>
            <p:nvPr/>
          </p:nvSpPr>
          <p:spPr bwMode="auto">
            <a:xfrm>
              <a:off x="2208" y="3024"/>
              <a:ext cx="0" cy="144"/>
            </a:xfrm>
            <a:prstGeom prst="line">
              <a:avLst/>
            </a:prstGeom>
            <a:noFill/>
            <a:ln w="9525">
              <a:solidFill>
                <a:schemeClr val="tx1"/>
              </a:solidFill>
              <a:round/>
              <a:headEnd/>
              <a:tailEnd type="triangle" w="med" len="med"/>
            </a:ln>
          </p:spPr>
          <p:txBody>
            <a:bodyPr wrap="none"/>
            <a:lstStyle/>
            <a:p>
              <a:endParaRPr lang="en-US"/>
            </a:p>
          </p:txBody>
        </p:sp>
        <p:sp>
          <p:nvSpPr>
            <p:cNvPr id="76875" name="Rectangle 35"/>
            <p:cNvSpPr>
              <a:spLocks noChangeArrowheads="1"/>
            </p:cNvSpPr>
            <p:nvPr/>
          </p:nvSpPr>
          <p:spPr bwMode="auto">
            <a:xfrm>
              <a:off x="1968" y="3168"/>
              <a:ext cx="528" cy="336"/>
            </a:xfrm>
            <a:prstGeom prst="rect">
              <a:avLst/>
            </a:prstGeom>
            <a:solidFill>
              <a:srgbClr val="FFFF99"/>
            </a:solidFill>
            <a:ln w="9525">
              <a:solidFill>
                <a:schemeClr val="tx1"/>
              </a:solidFill>
              <a:miter lim="800000"/>
              <a:headEnd/>
              <a:tailEnd/>
            </a:ln>
          </p:spPr>
          <p:txBody>
            <a:bodyPr wrap="none" anchor="ctr"/>
            <a:lstStyle/>
            <a:p>
              <a:pPr algn="ctr"/>
              <a:r>
                <a:rPr lang="es-ES_tradnl" b="1">
                  <a:solidFill>
                    <a:srgbClr val="FF3300"/>
                  </a:solidFill>
                </a:rPr>
                <a:t>86AT</a:t>
              </a:r>
              <a:endParaRPr lang="es-ES" b="1">
                <a:solidFill>
                  <a:srgbClr val="FF3300"/>
                </a:solidFill>
              </a:endParaRPr>
            </a:p>
          </p:txBody>
        </p:sp>
      </p:grpSp>
      <p:grpSp>
        <p:nvGrpSpPr>
          <p:cNvPr id="6" name="Group 105"/>
          <p:cNvGrpSpPr>
            <a:grpSpLocks/>
          </p:cNvGrpSpPr>
          <p:nvPr/>
        </p:nvGrpSpPr>
        <p:grpSpPr bwMode="auto">
          <a:xfrm>
            <a:off x="1524000" y="1600200"/>
            <a:ext cx="990600" cy="990600"/>
            <a:chOff x="960" y="1008"/>
            <a:chExt cx="624" cy="624"/>
          </a:xfrm>
        </p:grpSpPr>
        <p:sp>
          <p:nvSpPr>
            <p:cNvPr id="76871" name="WordArt 37"/>
            <p:cNvSpPr>
              <a:spLocks noChangeArrowheads="1" noChangeShapeType="1" noTextEdit="1"/>
            </p:cNvSpPr>
            <p:nvPr/>
          </p:nvSpPr>
          <p:spPr bwMode="auto">
            <a:xfrm rot="10800000">
              <a:off x="1104" y="1008"/>
              <a:ext cx="288" cy="186"/>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CC99FF"/>
                  </a:solidFill>
                  <a:latin typeface="Arial"/>
                  <a:cs typeface="Arial"/>
                </a:rPr>
                <a:t>W</a:t>
              </a:r>
            </a:p>
          </p:txBody>
        </p:sp>
        <p:sp>
          <p:nvSpPr>
            <p:cNvPr id="76872" name="Line 62"/>
            <p:cNvSpPr>
              <a:spLocks noChangeShapeType="1"/>
            </p:cNvSpPr>
            <p:nvPr/>
          </p:nvSpPr>
          <p:spPr bwMode="auto">
            <a:xfrm>
              <a:off x="1248" y="1152"/>
              <a:ext cx="0" cy="144"/>
            </a:xfrm>
            <a:prstGeom prst="line">
              <a:avLst/>
            </a:prstGeom>
            <a:noFill/>
            <a:ln w="9525">
              <a:solidFill>
                <a:schemeClr val="tx1"/>
              </a:solidFill>
              <a:round/>
              <a:headEnd/>
              <a:tailEnd/>
            </a:ln>
          </p:spPr>
          <p:txBody>
            <a:bodyPr wrap="none"/>
            <a:lstStyle/>
            <a:p>
              <a:endParaRPr lang="en-US"/>
            </a:p>
          </p:txBody>
        </p:sp>
        <p:sp>
          <p:nvSpPr>
            <p:cNvPr id="76873" name="Oval 63"/>
            <p:cNvSpPr>
              <a:spLocks noChangeArrowheads="1"/>
            </p:cNvSpPr>
            <p:nvPr/>
          </p:nvSpPr>
          <p:spPr bwMode="auto">
            <a:xfrm>
              <a:off x="960" y="1296"/>
              <a:ext cx="624" cy="336"/>
            </a:xfrm>
            <a:prstGeom prst="ellipse">
              <a:avLst/>
            </a:prstGeom>
            <a:solidFill>
              <a:schemeClr val="accent1"/>
            </a:solidFill>
            <a:ln w="9525">
              <a:solidFill>
                <a:schemeClr val="tx1"/>
              </a:solidFill>
              <a:round/>
              <a:headEnd/>
              <a:tailEnd/>
            </a:ln>
          </p:spPr>
          <p:txBody>
            <a:bodyPr wrap="none" anchor="ctr"/>
            <a:lstStyle/>
            <a:p>
              <a:pPr algn="ctr"/>
              <a:r>
                <a:rPr lang="es-ES_tradnl" sz="1800" b="1"/>
                <a:t>51/51NH</a:t>
              </a:r>
              <a:endParaRPr lang="es-ES" sz="1800" b="1"/>
            </a:p>
          </p:txBody>
        </p:sp>
      </p:grpSp>
      <p:grpSp>
        <p:nvGrpSpPr>
          <p:cNvPr id="7" name="Group 104"/>
          <p:cNvGrpSpPr>
            <a:grpSpLocks/>
          </p:cNvGrpSpPr>
          <p:nvPr/>
        </p:nvGrpSpPr>
        <p:grpSpPr bwMode="auto">
          <a:xfrm>
            <a:off x="4876800" y="2133600"/>
            <a:ext cx="1066800" cy="990600"/>
            <a:chOff x="3072" y="1344"/>
            <a:chExt cx="672" cy="624"/>
          </a:xfrm>
        </p:grpSpPr>
        <p:sp>
          <p:nvSpPr>
            <p:cNvPr id="76868" name="WordArt 36"/>
            <p:cNvSpPr>
              <a:spLocks noChangeArrowheads="1" noChangeShapeType="1" noTextEdit="1"/>
            </p:cNvSpPr>
            <p:nvPr/>
          </p:nvSpPr>
          <p:spPr bwMode="auto">
            <a:xfrm rot="10800000">
              <a:off x="3312" y="1344"/>
              <a:ext cx="288" cy="186"/>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00FF00"/>
                  </a:solidFill>
                  <a:latin typeface="Arial"/>
                  <a:cs typeface="Arial"/>
                </a:rPr>
                <a:t>W</a:t>
              </a:r>
            </a:p>
          </p:txBody>
        </p:sp>
        <p:sp>
          <p:nvSpPr>
            <p:cNvPr id="76869" name="Line 61"/>
            <p:cNvSpPr>
              <a:spLocks noChangeShapeType="1"/>
            </p:cNvSpPr>
            <p:nvPr/>
          </p:nvSpPr>
          <p:spPr bwMode="auto">
            <a:xfrm>
              <a:off x="3456" y="1488"/>
              <a:ext cx="0" cy="144"/>
            </a:xfrm>
            <a:prstGeom prst="line">
              <a:avLst/>
            </a:prstGeom>
            <a:noFill/>
            <a:ln w="9525">
              <a:solidFill>
                <a:schemeClr val="tx1"/>
              </a:solidFill>
              <a:round/>
              <a:headEnd/>
              <a:tailEnd/>
            </a:ln>
          </p:spPr>
          <p:txBody>
            <a:bodyPr wrap="none"/>
            <a:lstStyle/>
            <a:p>
              <a:endParaRPr lang="en-US"/>
            </a:p>
          </p:txBody>
        </p:sp>
        <p:sp>
          <p:nvSpPr>
            <p:cNvPr id="76870" name="Oval 64"/>
            <p:cNvSpPr>
              <a:spLocks noChangeArrowheads="1"/>
            </p:cNvSpPr>
            <p:nvPr/>
          </p:nvSpPr>
          <p:spPr bwMode="auto">
            <a:xfrm>
              <a:off x="3072" y="1632"/>
              <a:ext cx="672" cy="336"/>
            </a:xfrm>
            <a:prstGeom prst="ellipse">
              <a:avLst/>
            </a:prstGeom>
            <a:solidFill>
              <a:schemeClr val="accent1"/>
            </a:solidFill>
            <a:ln w="9525">
              <a:solidFill>
                <a:schemeClr val="tx1"/>
              </a:solidFill>
              <a:round/>
              <a:headEnd/>
              <a:tailEnd/>
            </a:ln>
          </p:spPr>
          <p:txBody>
            <a:bodyPr wrap="none" anchor="ctr"/>
            <a:lstStyle/>
            <a:p>
              <a:pPr algn="ctr"/>
              <a:r>
                <a:rPr lang="es-ES_tradnl" sz="1800" b="1"/>
                <a:t>51/51NX</a:t>
              </a:r>
              <a:endParaRPr lang="es-ES" sz="1800" b="1"/>
            </a:p>
          </p:txBody>
        </p:sp>
      </p:grpSp>
      <p:sp>
        <p:nvSpPr>
          <p:cNvPr id="33863" name="Text Box 71"/>
          <p:cNvSpPr txBox="1">
            <a:spLocks noChangeArrowheads="1"/>
          </p:cNvSpPr>
          <p:nvPr/>
        </p:nvSpPr>
        <p:spPr bwMode="auto">
          <a:xfrm>
            <a:off x="1127125" y="1204913"/>
            <a:ext cx="403225" cy="457200"/>
          </a:xfrm>
          <a:prstGeom prst="rect">
            <a:avLst/>
          </a:prstGeom>
          <a:noFill/>
          <a:ln w="9525">
            <a:noFill/>
            <a:miter lim="800000"/>
            <a:headEnd/>
            <a:tailEnd/>
          </a:ln>
        </p:spPr>
        <p:txBody>
          <a:bodyPr wrap="none">
            <a:spAutoFit/>
          </a:bodyPr>
          <a:lstStyle/>
          <a:p>
            <a:r>
              <a:rPr lang="es-ES" b="1">
                <a:latin typeface="Times New Roman" pitchFamily="18" charset="0"/>
                <a:sym typeface="Arial Special G2" pitchFamily="34" charset="2"/>
              </a:rPr>
              <a:t></a:t>
            </a:r>
            <a:endParaRPr lang="es-ES" b="1">
              <a:latin typeface="Times New Roman" pitchFamily="18" charset="0"/>
            </a:endParaRPr>
          </a:p>
        </p:txBody>
      </p:sp>
      <p:sp>
        <p:nvSpPr>
          <p:cNvPr id="33864" name="Text Box 72"/>
          <p:cNvSpPr txBox="1">
            <a:spLocks noChangeArrowheads="1"/>
          </p:cNvSpPr>
          <p:nvPr/>
        </p:nvSpPr>
        <p:spPr bwMode="auto">
          <a:xfrm>
            <a:off x="5943600" y="1752600"/>
            <a:ext cx="403225" cy="457200"/>
          </a:xfrm>
          <a:prstGeom prst="rect">
            <a:avLst/>
          </a:prstGeom>
          <a:noFill/>
          <a:ln w="9525">
            <a:noFill/>
            <a:miter lim="800000"/>
            <a:headEnd/>
            <a:tailEnd/>
          </a:ln>
        </p:spPr>
        <p:txBody>
          <a:bodyPr wrap="none">
            <a:spAutoFit/>
          </a:bodyPr>
          <a:lstStyle/>
          <a:p>
            <a:r>
              <a:rPr lang="es-ES" b="1">
                <a:latin typeface="Times New Roman" pitchFamily="18" charset="0"/>
                <a:sym typeface="Arial Special G2" pitchFamily="34" charset="2"/>
              </a:rPr>
              <a:t></a:t>
            </a:r>
            <a:endParaRPr lang="es-ES" b="1">
              <a:latin typeface="Times New Roman" pitchFamily="18" charset="0"/>
            </a:endParaRPr>
          </a:p>
        </p:txBody>
      </p:sp>
      <p:sp>
        <p:nvSpPr>
          <p:cNvPr id="33866" name="Text Box 74"/>
          <p:cNvSpPr txBox="1">
            <a:spLocks noChangeArrowheads="1"/>
          </p:cNvSpPr>
          <p:nvPr/>
        </p:nvSpPr>
        <p:spPr bwMode="auto">
          <a:xfrm>
            <a:off x="4572000" y="2895600"/>
            <a:ext cx="387350" cy="457200"/>
          </a:xfrm>
          <a:prstGeom prst="rect">
            <a:avLst/>
          </a:prstGeom>
          <a:noFill/>
          <a:ln w="9525">
            <a:noFill/>
            <a:miter lim="800000"/>
            <a:headEnd/>
            <a:tailEnd/>
          </a:ln>
        </p:spPr>
        <p:txBody>
          <a:bodyPr wrap="none">
            <a:spAutoFit/>
          </a:bodyPr>
          <a:lstStyle/>
          <a:p>
            <a:r>
              <a:rPr lang="es-ES_tradnl" b="1">
                <a:sym typeface="Arial Special G2" pitchFamily="34" charset="2"/>
              </a:rPr>
              <a:t>Y</a:t>
            </a:r>
            <a:endParaRPr lang="es-ES" b="1"/>
          </a:p>
        </p:txBody>
      </p:sp>
      <p:grpSp>
        <p:nvGrpSpPr>
          <p:cNvPr id="8" name="Group 88"/>
          <p:cNvGrpSpPr>
            <a:grpSpLocks/>
          </p:cNvGrpSpPr>
          <p:nvPr/>
        </p:nvGrpSpPr>
        <p:grpSpPr bwMode="auto">
          <a:xfrm>
            <a:off x="2514600" y="1600200"/>
            <a:ext cx="1600200" cy="533400"/>
            <a:chOff x="1584" y="1008"/>
            <a:chExt cx="1008" cy="336"/>
          </a:xfrm>
        </p:grpSpPr>
        <p:sp>
          <p:nvSpPr>
            <p:cNvPr id="76865" name="Rectangle 75"/>
            <p:cNvSpPr>
              <a:spLocks noChangeArrowheads="1"/>
            </p:cNvSpPr>
            <p:nvPr/>
          </p:nvSpPr>
          <p:spPr bwMode="auto">
            <a:xfrm>
              <a:off x="1584" y="1296"/>
              <a:ext cx="192" cy="48"/>
            </a:xfrm>
            <a:prstGeom prst="rect">
              <a:avLst/>
            </a:prstGeom>
            <a:solidFill>
              <a:srgbClr val="FF6600"/>
            </a:solidFill>
            <a:ln w="9525">
              <a:solidFill>
                <a:schemeClr val="tx1"/>
              </a:solidFill>
              <a:miter lim="800000"/>
              <a:headEnd/>
              <a:tailEnd/>
            </a:ln>
          </p:spPr>
          <p:txBody>
            <a:bodyPr wrap="none" anchor="ctr"/>
            <a:lstStyle/>
            <a:p>
              <a:endParaRPr lang="en-US"/>
            </a:p>
          </p:txBody>
        </p:sp>
        <p:sp>
          <p:nvSpPr>
            <p:cNvPr id="76866" name="Line 76"/>
            <p:cNvSpPr>
              <a:spLocks noChangeShapeType="1"/>
            </p:cNvSpPr>
            <p:nvPr/>
          </p:nvSpPr>
          <p:spPr bwMode="auto">
            <a:xfrm flipV="1">
              <a:off x="1728" y="1200"/>
              <a:ext cx="432" cy="96"/>
            </a:xfrm>
            <a:prstGeom prst="line">
              <a:avLst/>
            </a:prstGeom>
            <a:noFill/>
            <a:ln w="9525">
              <a:solidFill>
                <a:schemeClr val="tx1"/>
              </a:solidFill>
              <a:round/>
              <a:headEnd/>
              <a:tailEnd/>
            </a:ln>
          </p:spPr>
          <p:txBody>
            <a:bodyPr wrap="none"/>
            <a:lstStyle/>
            <a:p>
              <a:endParaRPr lang="en-US"/>
            </a:p>
          </p:txBody>
        </p:sp>
        <p:sp>
          <p:nvSpPr>
            <p:cNvPr id="76867" name="Oval 77"/>
            <p:cNvSpPr>
              <a:spLocks noChangeArrowheads="1"/>
            </p:cNvSpPr>
            <p:nvPr/>
          </p:nvSpPr>
          <p:spPr bwMode="auto">
            <a:xfrm>
              <a:off x="2160" y="1008"/>
              <a:ext cx="432" cy="288"/>
            </a:xfrm>
            <a:prstGeom prst="ellipse">
              <a:avLst/>
            </a:prstGeom>
            <a:solidFill>
              <a:srgbClr val="FF6600"/>
            </a:solidFill>
            <a:ln w="9525">
              <a:solidFill>
                <a:schemeClr val="tx1"/>
              </a:solidFill>
              <a:round/>
              <a:headEnd/>
              <a:tailEnd/>
            </a:ln>
          </p:spPr>
          <p:txBody>
            <a:bodyPr wrap="none" anchor="ctr"/>
            <a:lstStyle/>
            <a:p>
              <a:pPr algn="ctr"/>
              <a:r>
                <a:rPr lang="es-ES_tradnl" sz="1800" b="1"/>
                <a:t>49AT</a:t>
              </a:r>
              <a:endParaRPr lang="es-ES" sz="1800" b="1"/>
            </a:p>
          </p:txBody>
        </p:sp>
      </p:grpSp>
      <p:grpSp>
        <p:nvGrpSpPr>
          <p:cNvPr id="9" name="Group 94"/>
          <p:cNvGrpSpPr>
            <a:grpSpLocks/>
          </p:cNvGrpSpPr>
          <p:nvPr/>
        </p:nvGrpSpPr>
        <p:grpSpPr bwMode="auto">
          <a:xfrm>
            <a:off x="304800" y="2819400"/>
            <a:ext cx="2819400" cy="2590800"/>
            <a:chOff x="192" y="1776"/>
            <a:chExt cx="1776" cy="1632"/>
          </a:xfrm>
        </p:grpSpPr>
        <p:sp>
          <p:nvSpPr>
            <p:cNvPr id="76860" name="Rectangle 78"/>
            <p:cNvSpPr>
              <a:spLocks noChangeArrowheads="1"/>
            </p:cNvSpPr>
            <p:nvPr/>
          </p:nvSpPr>
          <p:spPr bwMode="auto">
            <a:xfrm>
              <a:off x="1536" y="1872"/>
              <a:ext cx="240" cy="48"/>
            </a:xfrm>
            <a:prstGeom prst="rect">
              <a:avLst/>
            </a:prstGeom>
            <a:solidFill>
              <a:srgbClr val="FFFF99"/>
            </a:solidFill>
            <a:ln w="9525">
              <a:solidFill>
                <a:schemeClr val="tx1"/>
              </a:solidFill>
              <a:miter lim="800000"/>
              <a:headEnd/>
              <a:tailEnd/>
            </a:ln>
          </p:spPr>
          <p:txBody>
            <a:bodyPr wrap="none" anchor="ctr"/>
            <a:lstStyle/>
            <a:p>
              <a:endParaRPr lang="en-US"/>
            </a:p>
          </p:txBody>
        </p:sp>
        <p:sp>
          <p:nvSpPr>
            <p:cNvPr id="76861" name="Line 79"/>
            <p:cNvSpPr>
              <a:spLocks noChangeShapeType="1"/>
            </p:cNvSpPr>
            <p:nvPr/>
          </p:nvSpPr>
          <p:spPr bwMode="auto">
            <a:xfrm flipH="1">
              <a:off x="528" y="1872"/>
              <a:ext cx="1008" cy="0"/>
            </a:xfrm>
            <a:prstGeom prst="line">
              <a:avLst/>
            </a:prstGeom>
            <a:noFill/>
            <a:ln w="9525">
              <a:solidFill>
                <a:schemeClr val="tx1"/>
              </a:solidFill>
              <a:round/>
              <a:headEnd/>
              <a:tailEnd/>
            </a:ln>
          </p:spPr>
          <p:txBody>
            <a:bodyPr wrap="none"/>
            <a:lstStyle/>
            <a:p>
              <a:endParaRPr lang="en-US"/>
            </a:p>
          </p:txBody>
        </p:sp>
        <p:sp>
          <p:nvSpPr>
            <p:cNvPr id="76862" name="Oval 80"/>
            <p:cNvSpPr>
              <a:spLocks noChangeArrowheads="1"/>
            </p:cNvSpPr>
            <p:nvPr/>
          </p:nvSpPr>
          <p:spPr bwMode="auto">
            <a:xfrm>
              <a:off x="192" y="1776"/>
              <a:ext cx="432" cy="288"/>
            </a:xfrm>
            <a:prstGeom prst="ellipse">
              <a:avLst/>
            </a:prstGeom>
            <a:solidFill>
              <a:srgbClr val="FFFF99"/>
            </a:solidFill>
            <a:ln w="9525">
              <a:solidFill>
                <a:schemeClr val="tx1"/>
              </a:solidFill>
              <a:round/>
              <a:headEnd/>
              <a:tailEnd/>
            </a:ln>
          </p:spPr>
          <p:txBody>
            <a:bodyPr wrap="none" anchor="ctr"/>
            <a:lstStyle/>
            <a:p>
              <a:pPr algn="ctr"/>
              <a:r>
                <a:rPr lang="es-ES_tradnl" sz="1800" b="1">
                  <a:solidFill>
                    <a:srgbClr val="009900"/>
                  </a:solidFill>
                </a:rPr>
                <a:t>63AT</a:t>
              </a:r>
              <a:endParaRPr lang="es-ES" sz="1800" b="1">
                <a:solidFill>
                  <a:srgbClr val="009900"/>
                </a:solidFill>
              </a:endParaRPr>
            </a:p>
          </p:txBody>
        </p:sp>
        <p:sp>
          <p:nvSpPr>
            <p:cNvPr id="76863" name="Line 81"/>
            <p:cNvSpPr>
              <a:spLocks noChangeShapeType="1"/>
            </p:cNvSpPr>
            <p:nvPr/>
          </p:nvSpPr>
          <p:spPr bwMode="auto">
            <a:xfrm>
              <a:off x="384" y="2064"/>
              <a:ext cx="0" cy="1344"/>
            </a:xfrm>
            <a:prstGeom prst="line">
              <a:avLst/>
            </a:prstGeom>
            <a:noFill/>
            <a:ln w="9525">
              <a:solidFill>
                <a:schemeClr val="tx1"/>
              </a:solidFill>
              <a:round/>
              <a:headEnd/>
              <a:tailEnd/>
            </a:ln>
          </p:spPr>
          <p:txBody>
            <a:bodyPr wrap="none"/>
            <a:lstStyle/>
            <a:p>
              <a:endParaRPr lang="en-US"/>
            </a:p>
          </p:txBody>
        </p:sp>
        <p:sp>
          <p:nvSpPr>
            <p:cNvPr id="76864" name="Line 82"/>
            <p:cNvSpPr>
              <a:spLocks noChangeShapeType="1"/>
            </p:cNvSpPr>
            <p:nvPr/>
          </p:nvSpPr>
          <p:spPr bwMode="auto">
            <a:xfrm>
              <a:off x="384" y="3408"/>
              <a:ext cx="1584" cy="0"/>
            </a:xfrm>
            <a:prstGeom prst="line">
              <a:avLst/>
            </a:prstGeom>
            <a:noFill/>
            <a:ln w="9525">
              <a:solidFill>
                <a:schemeClr val="tx1"/>
              </a:solidFill>
              <a:round/>
              <a:headEnd/>
              <a:tailEnd/>
            </a:ln>
          </p:spPr>
          <p:txBody>
            <a:bodyPr wrap="none"/>
            <a:lstStyle/>
            <a:p>
              <a:endParaRPr lang="en-US"/>
            </a:p>
          </p:txBody>
        </p:sp>
      </p:grpSp>
      <p:grpSp>
        <p:nvGrpSpPr>
          <p:cNvPr id="10" name="Group 95"/>
          <p:cNvGrpSpPr>
            <a:grpSpLocks/>
          </p:cNvGrpSpPr>
          <p:nvPr/>
        </p:nvGrpSpPr>
        <p:grpSpPr bwMode="auto">
          <a:xfrm>
            <a:off x="1447800" y="3124200"/>
            <a:ext cx="1676400" cy="2057400"/>
            <a:chOff x="912" y="1968"/>
            <a:chExt cx="1056" cy="1296"/>
          </a:xfrm>
        </p:grpSpPr>
        <p:sp>
          <p:nvSpPr>
            <p:cNvPr id="76854" name="WordArt 38"/>
            <p:cNvSpPr>
              <a:spLocks noChangeArrowheads="1" noChangeShapeType="1"/>
            </p:cNvSpPr>
            <p:nvPr/>
          </p:nvSpPr>
          <p:spPr bwMode="auto">
            <a:xfrm rot="-5156429">
              <a:off x="1651" y="2045"/>
              <a:ext cx="243" cy="186"/>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808080"/>
                  </a:solidFill>
                  <a:latin typeface="Arial"/>
                  <a:cs typeface="Arial"/>
                </a:rPr>
                <a:t>W</a:t>
              </a:r>
            </a:p>
          </p:txBody>
        </p:sp>
        <p:grpSp>
          <p:nvGrpSpPr>
            <p:cNvPr id="76855" name="Group 93"/>
            <p:cNvGrpSpPr>
              <a:grpSpLocks/>
            </p:cNvGrpSpPr>
            <p:nvPr/>
          </p:nvGrpSpPr>
          <p:grpSpPr bwMode="auto">
            <a:xfrm>
              <a:off x="912" y="1968"/>
              <a:ext cx="1056" cy="1296"/>
              <a:chOff x="912" y="1968"/>
              <a:chExt cx="1056" cy="1296"/>
            </a:xfrm>
          </p:grpSpPr>
          <p:sp>
            <p:nvSpPr>
              <p:cNvPr id="76856" name="Oval 65"/>
              <p:cNvSpPr>
                <a:spLocks noChangeArrowheads="1"/>
              </p:cNvSpPr>
              <p:nvPr/>
            </p:nvSpPr>
            <p:spPr bwMode="auto">
              <a:xfrm>
                <a:off x="912" y="1968"/>
                <a:ext cx="624" cy="336"/>
              </a:xfrm>
              <a:prstGeom prst="ellipse">
                <a:avLst/>
              </a:prstGeom>
              <a:solidFill>
                <a:schemeClr val="accent1"/>
              </a:solidFill>
              <a:ln w="9525">
                <a:solidFill>
                  <a:schemeClr val="tx1"/>
                </a:solidFill>
                <a:round/>
                <a:headEnd/>
                <a:tailEnd/>
              </a:ln>
            </p:spPr>
            <p:txBody>
              <a:bodyPr wrap="none" anchor="ctr"/>
              <a:lstStyle/>
              <a:p>
                <a:pPr algn="ctr"/>
                <a:r>
                  <a:rPr lang="es-ES_tradnl" sz="1800" b="1"/>
                  <a:t>51NAT</a:t>
                </a:r>
                <a:endParaRPr lang="es-ES" sz="1800" b="1"/>
              </a:p>
            </p:txBody>
          </p:sp>
          <p:sp>
            <p:nvSpPr>
              <p:cNvPr id="76857" name="Line 66"/>
              <p:cNvSpPr>
                <a:spLocks noChangeShapeType="1"/>
              </p:cNvSpPr>
              <p:nvPr/>
            </p:nvSpPr>
            <p:spPr bwMode="auto">
              <a:xfrm flipH="1">
                <a:off x="1536" y="2112"/>
                <a:ext cx="192" cy="0"/>
              </a:xfrm>
              <a:prstGeom prst="line">
                <a:avLst/>
              </a:prstGeom>
              <a:noFill/>
              <a:ln w="9525">
                <a:solidFill>
                  <a:schemeClr val="tx1"/>
                </a:solidFill>
                <a:round/>
                <a:headEnd/>
                <a:tailEnd/>
              </a:ln>
            </p:spPr>
            <p:txBody>
              <a:bodyPr wrap="none"/>
              <a:lstStyle/>
              <a:p>
                <a:endParaRPr lang="en-US"/>
              </a:p>
            </p:txBody>
          </p:sp>
          <p:sp>
            <p:nvSpPr>
              <p:cNvPr id="76858" name="Line 91"/>
              <p:cNvSpPr>
                <a:spLocks noChangeShapeType="1"/>
              </p:cNvSpPr>
              <p:nvPr/>
            </p:nvSpPr>
            <p:spPr bwMode="auto">
              <a:xfrm>
                <a:off x="1248" y="2304"/>
                <a:ext cx="0" cy="960"/>
              </a:xfrm>
              <a:prstGeom prst="line">
                <a:avLst/>
              </a:prstGeom>
              <a:noFill/>
              <a:ln w="9525">
                <a:solidFill>
                  <a:schemeClr val="tx1"/>
                </a:solidFill>
                <a:round/>
                <a:headEnd/>
                <a:tailEnd/>
              </a:ln>
            </p:spPr>
            <p:txBody>
              <a:bodyPr wrap="none"/>
              <a:lstStyle/>
              <a:p>
                <a:endParaRPr lang="en-US"/>
              </a:p>
            </p:txBody>
          </p:sp>
          <p:sp>
            <p:nvSpPr>
              <p:cNvPr id="76859" name="Line 92"/>
              <p:cNvSpPr>
                <a:spLocks noChangeShapeType="1"/>
              </p:cNvSpPr>
              <p:nvPr/>
            </p:nvSpPr>
            <p:spPr bwMode="auto">
              <a:xfrm>
                <a:off x="1248" y="3264"/>
                <a:ext cx="720" cy="0"/>
              </a:xfrm>
              <a:prstGeom prst="line">
                <a:avLst/>
              </a:prstGeom>
              <a:noFill/>
              <a:ln w="9525">
                <a:solidFill>
                  <a:schemeClr val="tx1"/>
                </a:solidFill>
                <a:round/>
                <a:headEnd/>
                <a:tailEnd/>
              </a:ln>
            </p:spPr>
            <p:txBody>
              <a:bodyPr wrap="none"/>
              <a:lstStyle/>
              <a:p>
                <a:endParaRPr lang="en-US"/>
              </a:p>
            </p:txBody>
          </p:sp>
        </p:grpSp>
      </p:grpSp>
      <p:sp>
        <p:nvSpPr>
          <p:cNvPr id="33888" name="Text Box 96"/>
          <p:cNvSpPr txBox="1">
            <a:spLocks noChangeArrowheads="1"/>
          </p:cNvSpPr>
          <p:nvPr/>
        </p:nvSpPr>
        <p:spPr bwMode="auto">
          <a:xfrm>
            <a:off x="6477000" y="3505200"/>
            <a:ext cx="2432050" cy="1190625"/>
          </a:xfrm>
          <a:prstGeom prst="rect">
            <a:avLst/>
          </a:prstGeom>
          <a:noFill/>
          <a:ln w="9525">
            <a:noFill/>
            <a:miter lim="800000"/>
            <a:headEnd/>
            <a:tailEnd/>
          </a:ln>
        </p:spPr>
        <p:txBody>
          <a:bodyPr wrap="none">
            <a:spAutoFit/>
          </a:bodyPr>
          <a:lstStyle/>
          <a:p>
            <a:r>
              <a:rPr lang="es-ES_tradnl" sz="1800" b="1">
                <a:solidFill>
                  <a:srgbClr val="FFFF00"/>
                </a:solidFill>
              </a:rPr>
              <a:t>CUANDO SE TIENE</a:t>
            </a:r>
          </a:p>
          <a:p>
            <a:r>
              <a:rPr lang="es-ES_tradnl" sz="1800" b="1">
                <a:solidFill>
                  <a:srgbClr val="FFFF00"/>
                </a:solidFill>
              </a:rPr>
              <a:t>51NAT SOLO SE </a:t>
            </a:r>
          </a:p>
          <a:p>
            <a:r>
              <a:rPr lang="es-ES_tradnl" sz="1800" b="1">
                <a:solidFill>
                  <a:srgbClr val="FFFF00"/>
                </a:solidFill>
              </a:rPr>
              <a:t>USA 51 EN EL LADO</a:t>
            </a:r>
          </a:p>
          <a:p>
            <a:r>
              <a:rPr lang="es-ES_tradnl" sz="1800" b="1">
                <a:solidFill>
                  <a:srgbClr val="FFFF00"/>
                </a:solidFill>
              </a:rPr>
              <a:t>DE BAJA</a:t>
            </a:r>
            <a:endParaRPr lang="es-ES" sz="1800" b="1">
              <a:solidFill>
                <a:srgbClr val="FFFF00"/>
              </a:solidFill>
            </a:endParaRPr>
          </a:p>
        </p:txBody>
      </p:sp>
      <p:sp>
        <p:nvSpPr>
          <p:cNvPr id="33889" name="Text Box 97"/>
          <p:cNvSpPr txBox="1">
            <a:spLocks noChangeArrowheads="1"/>
          </p:cNvSpPr>
          <p:nvPr/>
        </p:nvSpPr>
        <p:spPr bwMode="auto">
          <a:xfrm>
            <a:off x="6521450" y="5181600"/>
            <a:ext cx="2622550" cy="1465263"/>
          </a:xfrm>
          <a:prstGeom prst="rect">
            <a:avLst/>
          </a:prstGeom>
          <a:noFill/>
          <a:ln w="9525">
            <a:noFill/>
            <a:miter lim="800000"/>
            <a:headEnd/>
            <a:tailEnd/>
          </a:ln>
        </p:spPr>
        <p:txBody>
          <a:bodyPr wrap="none">
            <a:spAutoFit/>
          </a:bodyPr>
          <a:lstStyle/>
          <a:p>
            <a:r>
              <a:rPr lang="es-ES_tradnl" sz="1800" b="1">
                <a:solidFill>
                  <a:srgbClr val="FF3300"/>
                </a:solidFill>
              </a:rPr>
              <a:t>CUANDO NO SE</a:t>
            </a:r>
          </a:p>
          <a:p>
            <a:r>
              <a:rPr lang="es-ES_tradnl" sz="1800" b="1">
                <a:solidFill>
                  <a:srgbClr val="FF3300"/>
                </a:solidFill>
              </a:rPr>
              <a:t>QUIERE USAR 51NAT </a:t>
            </a:r>
          </a:p>
          <a:p>
            <a:r>
              <a:rPr lang="es-ES_tradnl" sz="1800" b="1">
                <a:solidFill>
                  <a:srgbClr val="FF3300"/>
                </a:solidFill>
              </a:rPr>
              <a:t>SE USA 51/51N </a:t>
            </a:r>
          </a:p>
          <a:p>
            <a:r>
              <a:rPr lang="es-ES_tradnl" sz="1800" b="1">
                <a:solidFill>
                  <a:srgbClr val="FF3300"/>
                </a:solidFill>
              </a:rPr>
              <a:t>EN EL LADO DE</a:t>
            </a:r>
          </a:p>
          <a:p>
            <a:r>
              <a:rPr lang="es-ES_tradnl" sz="1800" b="1">
                <a:solidFill>
                  <a:srgbClr val="FF3300"/>
                </a:solidFill>
              </a:rPr>
              <a:t> BAJA Y DE ALTA</a:t>
            </a:r>
            <a:endParaRPr lang="es-ES" sz="1800" b="1">
              <a:solidFill>
                <a:srgbClr val="FF3300"/>
              </a:solidFill>
            </a:endParaRPr>
          </a:p>
        </p:txBody>
      </p:sp>
      <p:grpSp>
        <p:nvGrpSpPr>
          <p:cNvPr id="12" name="Group 98"/>
          <p:cNvGrpSpPr>
            <a:grpSpLocks/>
          </p:cNvGrpSpPr>
          <p:nvPr/>
        </p:nvGrpSpPr>
        <p:grpSpPr bwMode="auto">
          <a:xfrm>
            <a:off x="3962400" y="4876800"/>
            <a:ext cx="2665413" cy="825500"/>
            <a:chOff x="2592" y="3504"/>
            <a:chExt cx="1679" cy="520"/>
          </a:xfrm>
        </p:grpSpPr>
        <p:sp>
          <p:nvSpPr>
            <p:cNvPr id="76852" name="Text Box 99"/>
            <p:cNvSpPr txBox="1">
              <a:spLocks noChangeArrowheads="1"/>
            </p:cNvSpPr>
            <p:nvPr/>
          </p:nvSpPr>
          <p:spPr bwMode="auto">
            <a:xfrm>
              <a:off x="2784" y="3504"/>
              <a:ext cx="1487" cy="520"/>
            </a:xfrm>
            <a:prstGeom prst="rect">
              <a:avLst/>
            </a:prstGeom>
            <a:noFill/>
            <a:ln w="9525">
              <a:noFill/>
              <a:miter lim="800000"/>
              <a:headEnd/>
              <a:tailEnd/>
            </a:ln>
          </p:spPr>
          <p:txBody>
            <a:bodyPr wrap="none">
              <a:spAutoFit/>
            </a:bodyPr>
            <a:lstStyle/>
            <a:p>
              <a:r>
                <a:rPr lang="es-ES_tradnl" sz="1600"/>
                <a:t>DISPARA Y BLOQUEA </a:t>
              </a:r>
            </a:p>
            <a:p>
              <a:r>
                <a:rPr lang="es-ES_tradnl" sz="1600"/>
                <a:t>CIERRE DE 52’S </a:t>
              </a:r>
            </a:p>
            <a:p>
              <a:r>
                <a:rPr lang="es-ES_tradnl" sz="1600"/>
                <a:t>DE ALTA Y BAJA</a:t>
              </a:r>
              <a:endParaRPr lang="es-ES" sz="1600"/>
            </a:p>
          </p:txBody>
        </p:sp>
        <p:sp>
          <p:nvSpPr>
            <p:cNvPr id="76853" name="Line 100"/>
            <p:cNvSpPr>
              <a:spLocks noChangeShapeType="1"/>
            </p:cNvSpPr>
            <p:nvPr/>
          </p:nvSpPr>
          <p:spPr bwMode="auto">
            <a:xfrm>
              <a:off x="2592" y="3792"/>
              <a:ext cx="240" cy="0"/>
            </a:xfrm>
            <a:prstGeom prst="line">
              <a:avLst/>
            </a:prstGeom>
            <a:noFill/>
            <a:ln w="9525">
              <a:solidFill>
                <a:schemeClr val="tx1"/>
              </a:solidFill>
              <a:round/>
              <a:headEnd/>
              <a:tailEnd type="triangle" w="med" len="med"/>
            </a:ln>
          </p:spPr>
          <p:txBody>
            <a:bodyPr wrap="none"/>
            <a:lstStyle/>
            <a:p>
              <a:endParaRPr lang="en-US"/>
            </a:p>
          </p:txBody>
        </p:sp>
      </p:grpSp>
      <p:grpSp>
        <p:nvGrpSpPr>
          <p:cNvPr id="13" name="Group 101"/>
          <p:cNvGrpSpPr>
            <a:grpSpLocks/>
          </p:cNvGrpSpPr>
          <p:nvPr/>
        </p:nvGrpSpPr>
        <p:grpSpPr bwMode="auto">
          <a:xfrm>
            <a:off x="3962400" y="1066800"/>
            <a:ext cx="2759075" cy="825500"/>
            <a:chOff x="3312" y="912"/>
            <a:chExt cx="1738" cy="520"/>
          </a:xfrm>
        </p:grpSpPr>
        <p:sp>
          <p:nvSpPr>
            <p:cNvPr id="76850" name="Text Box 102"/>
            <p:cNvSpPr txBox="1">
              <a:spLocks noChangeArrowheads="1"/>
            </p:cNvSpPr>
            <p:nvPr/>
          </p:nvSpPr>
          <p:spPr bwMode="auto">
            <a:xfrm>
              <a:off x="3408" y="912"/>
              <a:ext cx="1642" cy="520"/>
            </a:xfrm>
            <a:prstGeom prst="rect">
              <a:avLst/>
            </a:prstGeom>
            <a:noFill/>
            <a:ln w="9525">
              <a:noFill/>
              <a:miter lim="800000"/>
              <a:headEnd/>
              <a:tailEnd/>
            </a:ln>
          </p:spPr>
          <p:txBody>
            <a:bodyPr>
              <a:spAutoFit/>
            </a:bodyPr>
            <a:lstStyle/>
            <a:p>
              <a:r>
                <a:rPr lang="es-ES_tradnl" sz="1600"/>
                <a:t>DISPARA 52 DE BAJA,</a:t>
              </a:r>
            </a:p>
            <a:p>
              <a:r>
                <a:rPr lang="es-ES_tradnl" sz="1600"/>
                <a:t>TAMBIEN EL RELE ES</a:t>
              </a:r>
            </a:p>
            <a:p>
              <a:r>
                <a:rPr lang="es-ES_tradnl" sz="1600"/>
                <a:t>CONOCIDO COMO TRO</a:t>
              </a:r>
              <a:endParaRPr lang="es-ES" sz="1600"/>
            </a:p>
          </p:txBody>
        </p:sp>
        <p:sp>
          <p:nvSpPr>
            <p:cNvPr id="76851" name="Line 103"/>
            <p:cNvSpPr>
              <a:spLocks noChangeShapeType="1"/>
            </p:cNvSpPr>
            <p:nvPr/>
          </p:nvSpPr>
          <p:spPr bwMode="auto">
            <a:xfrm flipV="1">
              <a:off x="3312" y="1152"/>
              <a:ext cx="144" cy="96"/>
            </a:xfrm>
            <a:prstGeom prst="line">
              <a:avLst/>
            </a:prstGeom>
            <a:noFill/>
            <a:ln w="9525">
              <a:solidFill>
                <a:schemeClr val="tx1"/>
              </a:solidFill>
              <a:round/>
              <a:headEnd/>
              <a:tailEnd type="triangle" w="med" len="med"/>
            </a:ln>
          </p:spPr>
          <p:txBody>
            <a:bodyPr wrap="none"/>
            <a:lstStyle/>
            <a:p>
              <a:endParaRPr lang="en-US"/>
            </a:p>
          </p:txBody>
        </p:sp>
      </p:grpSp>
      <p:sp>
        <p:nvSpPr>
          <p:cNvPr id="33898" name="Rectangle 106"/>
          <p:cNvSpPr>
            <a:spLocks noChangeArrowheads="1"/>
          </p:cNvSpPr>
          <p:nvPr/>
        </p:nvSpPr>
        <p:spPr bwMode="auto">
          <a:xfrm>
            <a:off x="685800" y="1600200"/>
            <a:ext cx="304800" cy="3048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33899" name="Rectangle 107"/>
          <p:cNvSpPr>
            <a:spLocks noChangeArrowheads="1"/>
          </p:cNvSpPr>
          <p:nvPr/>
        </p:nvSpPr>
        <p:spPr bwMode="auto">
          <a:xfrm>
            <a:off x="6629400" y="2133600"/>
            <a:ext cx="304800" cy="304800"/>
          </a:xfrm>
          <a:prstGeom prst="rect">
            <a:avLst/>
          </a:prstGeom>
          <a:solidFill>
            <a:srgbClr val="33CC33"/>
          </a:solidFill>
          <a:ln w="9525">
            <a:solidFill>
              <a:schemeClr val="tx1"/>
            </a:solidFill>
            <a:miter lim="800000"/>
            <a:headEnd/>
            <a:tailEnd/>
          </a:ln>
        </p:spPr>
        <p:txBody>
          <a:bodyPr wrap="none" anchor="ctr"/>
          <a:lstStyle/>
          <a:p>
            <a:endParaRPr lang="en-US"/>
          </a:p>
        </p:txBody>
      </p:sp>
      <p:grpSp>
        <p:nvGrpSpPr>
          <p:cNvPr id="14" name="Group 109"/>
          <p:cNvGrpSpPr>
            <a:grpSpLocks/>
          </p:cNvGrpSpPr>
          <p:nvPr/>
        </p:nvGrpSpPr>
        <p:grpSpPr bwMode="auto">
          <a:xfrm>
            <a:off x="304800" y="1143000"/>
            <a:ext cx="7086600" cy="2743200"/>
            <a:chOff x="192" y="720"/>
            <a:chExt cx="4464" cy="1728"/>
          </a:xfrm>
        </p:grpSpPr>
        <p:grpSp>
          <p:nvGrpSpPr>
            <p:cNvPr id="76824" name="Group 83"/>
            <p:cNvGrpSpPr>
              <a:grpSpLocks/>
            </p:cNvGrpSpPr>
            <p:nvPr/>
          </p:nvGrpSpPr>
          <p:grpSpPr bwMode="auto">
            <a:xfrm>
              <a:off x="192" y="864"/>
              <a:ext cx="4464" cy="1584"/>
              <a:chOff x="192" y="864"/>
              <a:chExt cx="4464" cy="1584"/>
            </a:xfrm>
          </p:grpSpPr>
          <p:sp>
            <p:nvSpPr>
              <p:cNvPr id="76826" name="Line 7"/>
              <p:cNvSpPr>
                <a:spLocks noChangeShapeType="1"/>
              </p:cNvSpPr>
              <p:nvPr/>
            </p:nvSpPr>
            <p:spPr bwMode="auto">
              <a:xfrm>
                <a:off x="1776" y="1968"/>
                <a:ext cx="0" cy="384"/>
              </a:xfrm>
              <a:prstGeom prst="line">
                <a:avLst/>
              </a:prstGeom>
              <a:noFill/>
              <a:ln w="9525">
                <a:solidFill>
                  <a:schemeClr val="tx1"/>
                </a:solidFill>
                <a:round/>
                <a:headEnd/>
                <a:tailEnd/>
              </a:ln>
            </p:spPr>
            <p:txBody>
              <a:bodyPr wrap="none"/>
              <a:lstStyle/>
              <a:p>
                <a:endParaRPr lang="en-US"/>
              </a:p>
            </p:txBody>
          </p:sp>
          <p:sp>
            <p:nvSpPr>
              <p:cNvPr id="76827" name="Line 8"/>
              <p:cNvSpPr>
                <a:spLocks noChangeShapeType="1"/>
              </p:cNvSpPr>
              <p:nvPr/>
            </p:nvSpPr>
            <p:spPr bwMode="auto">
              <a:xfrm>
                <a:off x="1584" y="2352"/>
                <a:ext cx="432" cy="0"/>
              </a:xfrm>
              <a:prstGeom prst="line">
                <a:avLst/>
              </a:prstGeom>
              <a:noFill/>
              <a:ln w="38100">
                <a:solidFill>
                  <a:schemeClr val="tx1"/>
                </a:solidFill>
                <a:round/>
                <a:headEnd/>
                <a:tailEnd/>
              </a:ln>
            </p:spPr>
            <p:txBody>
              <a:bodyPr wrap="none"/>
              <a:lstStyle/>
              <a:p>
                <a:endParaRPr lang="en-US"/>
              </a:p>
            </p:txBody>
          </p:sp>
          <p:sp>
            <p:nvSpPr>
              <p:cNvPr id="76828" name="Line 9"/>
              <p:cNvSpPr>
                <a:spLocks noChangeShapeType="1"/>
              </p:cNvSpPr>
              <p:nvPr/>
            </p:nvSpPr>
            <p:spPr bwMode="auto">
              <a:xfrm>
                <a:off x="1680" y="2400"/>
                <a:ext cx="240" cy="0"/>
              </a:xfrm>
              <a:prstGeom prst="line">
                <a:avLst/>
              </a:prstGeom>
              <a:noFill/>
              <a:ln w="38100">
                <a:solidFill>
                  <a:schemeClr val="tx1"/>
                </a:solidFill>
                <a:round/>
                <a:headEnd/>
                <a:tailEnd/>
              </a:ln>
            </p:spPr>
            <p:txBody>
              <a:bodyPr wrap="none"/>
              <a:lstStyle/>
              <a:p>
                <a:endParaRPr lang="en-US"/>
              </a:p>
            </p:txBody>
          </p:sp>
          <p:sp>
            <p:nvSpPr>
              <p:cNvPr id="76829" name="Line 10"/>
              <p:cNvSpPr>
                <a:spLocks noChangeShapeType="1"/>
              </p:cNvSpPr>
              <p:nvPr/>
            </p:nvSpPr>
            <p:spPr bwMode="auto">
              <a:xfrm>
                <a:off x="1728" y="2448"/>
                <a:ext cx="96" cy="0"/>
              </a:xfrm>
              <a:prstGeom prst="line">
                <a:avLst/>
              </a:prstGeom>
              <a:noFill/>
              <a:ln w="38100">
                <a:solidFill>
                  <a:schemeClr val="tx1"/>
                </a:solidFill>
                <a:round/>
                <a:headEnd/>
                <a:tailEnd/>
              </a:ln>
            </p:spPr>
            <p:txBody>
              <a:bodyPr wrap="none"/>
              <a:lstStyle/>
              <a:p>
                <a:endParaRPr lang="en-US"/>
              </a:p>
            </p:txBody>
          </p:sp>
          <p:sp>
            <p:nvSpPr>
              <p:cNvPr id="76830" name="Line 11"/>
              <p:cNvSpPr>
                <a:spLocks noChangeShapeType="1"/>
              </p:cNvSpPr>
              <p:nvPr/>
            </p:nvSpPr>
            <p:spPr bwMode="auto">
              <a:xfrm>
                <a:off x="1824" y="1440"/>
                <a:ext cx="2832" cy="0"/>
              </a:xfrm>
              <a:prstGeom prst="line">
                <a:avLst/>
              </a:prstGeom>
              <a:noFill/>
              <a:ln w="9525">
                <a:solidFill>
                  <a:schemeClr val="tx1"/>
                </a:solidFill>
                <a:round/>
                <a:headEnd/>
                <a:tailEnd/>
              </a:ln>
            </p:spPr>
            <p:txBody>
              <a:bodyPr wrap="none"/>
              <a:lstStyle/>
              <a:p>
                <a:endParaRPr lang="en-US"/>
              </a:p>
            </p:txBody>
          </p:sp>
          <p:sp>
            <p:nvSpPr>
              <p:cNvPr id="76831" name="Line 12"/>
              <p:cNvSpPr>
                <a:spLocks noChangeShapeType="1"/>
              </p:cNvSpPr>
              <p:nvPr/>
            </p:nvSpPr>
            <p:spPr bwMode="auto">
              <a:xfrm flipH="1">
                <a:off x="192" y="1104"/>
                <a:ext cx="1536" cy="0"/>
              </a:xfrm>
              <a:prstGeom prst="line">
                <a:avLst/>
              </a:prstGeom>
              <a:noFill/>
              <a:ln w="9525">
                <a:solidFill>
                  <a:schemeClr val="tx1"/>
                </a:solidFill>
                <a:round/>
                <a:headEnd/>
                <a:tailEnd/>
              </a:ln>
            </p:spPr>
            <p:txBody>
              <a:bodyPr wrap="none"/>
              <a:lstStyle/>
              <a:p>
                <a:endParaRPr lang="en-US"/>
              </a:p>
            </p:txBody>
          </p:sp>
          <p:grpSp>
            <p:nvGrpSpPr>
              <p:cNvPr id="76832" name="Group 46"/>
              <p:cNvGrpSpPr>
                <a:grpSpLocks/>
              </p:cNvGrpSpPr>
              <p:nvPr/>
            </p:nvGrpSpPr>
            <p:grpSpPr bwMode="auto">
              <a:xfrm>
                <a:off x="1632" y="1104"/>
                <a:ext cx="240" cy="864"/>
                <a:chOff x="4703" y="2975"/>
                <a:chExt cx="240" cy="864"/>
              </a:xfrm>
            </p:grpSpPr>
            <p:sp>
              <p:nvSpPr>
                <p:cNvPr id="76847" name="WordArt 41"/>
                <p:cNvSpPr>
                  <a:spLocks noChangeArrowheads="1" noChangeShapeType="1" noTextEdit="1"/>
                </p:cNvSpPr>
                <p:nvPr/>
              </p:nvSpPr>
              <p:spPr bwMode="auto">
                <a:xfrm rot="5400000">
                  <a:off x="4679" y="3575"/>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sp>
              <p:nvSpPr>
                <p:cNvPr id="76848" name="WordArt 43"/>
                <p:cNvSpPr>
                  <a:spLocks noChangeArrowheads="1" noChangeShapeType="1" noTextEdit="1"/>
                </p:cNvSpPr>
                <p:nvPr/>
              </p:nvSpPr>
              <p:spPr bwMode="auto">
                <a:xfrm rot="5400000">
                  <a:off x="4679" y="2999"/>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sp>
              <p:nvSpPr>
                <p:cNvPr id="76849" name="WordArt 44"/>
                <p:cNvSpPr>
                  <a:spLocks noChangeArrowheads="1" noChangeShapeType="1" noTextEdit="1"/>
                </p:cNvSpPr>
                <p:nvPr/>
              </p:nvSpPr>
              <p:spPr bwMode="auto">
                <a:xfrm rot="5400000">
                  <a:off x="4679" y="3287"/>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grpSp>
          <p:grpSp>
            <p:nvGrpSpPr>
              <p:cNvPr id="76833" name="Group 60"/>
              <p:cNvGrpSpPr>
                <a:grpSpLocks/>
              </p:cNvGrpSpPr>
              <p:nvPr/>
            </p:nvGrpSpPr>
            <p:grpSpPr bwMode="auto">
              <a:xfrm>
                <a:off x="1968" y="1536"/>
                <a:ext cx="864" cy="672"/>
                <a:chOff x="3216" y="3312"/>
                <a:chExt cx="864" cy="672"/>
              </a:xfrm>
            </p:grpSpPr>
            <p:sp>
              <p:nvSpPr>
                <p:cNvPr id="76838" name="WordArt 42"/>
                <p:cNvSpPr>
                  <a:spLocks noChangeArrowheads="1" noChangeShapeType="1" noTextEdit="1"/>
                </p:cNvSpPr>
                <p:nvPr/>
              </p:nvSpPr>
              <p:spPr bwMode="auto">
                <a:xfrm rot="-3455769">
                  <a:off x="3240" y="3432"/>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sp>
              <p:nvSpPr>
                <p:cNvPr id="76839" name="WordArt 39"/>
                <p:cNvSpPr>
                  <a:spLocks noChangeArrowheads="1" noChangeShapeType="1" noTextEdit="1"/>
                </p:cNvSpPr>
                <p:nvPr/>
              </p:nvSpPr>
              <p:spPr bwMode="auto">
                <a:xfrm rot="3273462">
                  <a:off x="3693" y="3457"/>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sp>
              <p:nvSpPr>
                <p:cNvPr id="76840" name="WordArt 51"/>
                <p:cNvSpPr>
                  <a:spLocks noChangeArrowheads="1" noChangeShapeType="1" noTextEdit="1"/>
                </p:cNvSpPr>
                <p:nvPr/>
              </p:nvSpPr>
              <p:spPr bwMode="auto">
                <a:xfrm rot="169900">
                  <a:off x="3456" y="3744"/>
                  <a:ext cx="288" cy="24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m</a:t>
                  </a:r>
                </a:p>
              </p:txBody>
            </p:sp>
            <p:sp>
              <p:nvSpPr>
                <p:cNvPr id="76841" name="Line 52"/>
                <p:cNvSpPr>
                  <a:spLocks noChangeShapeType="1"/>
                </p:cNvSpPr>
                <p:nvPr/>
              </p:nvSpPr>
              <p:spPr bwMode="auto">
                <a:xfrm>
                  <a:off x="3744" y="3888"/>
                  <a:ext cx="336" cy="0"/>
                </a:xfrm>
                <a:prstGeom prst="line">
                  <a:avLst/>
                </a:prstGeom>
                <a:noFill/>
                <a:ln w="9525">
                  <a:solidFill>
                    <a:schemeClr val="tx1"/>
                  </a:solidFill>
                  <a:round/>
                  <a:headEnd/>
                  <a:tailEnd/>
                </a:ln>
              </p:spPr>
              <p:txBody>
                <a:bodyPr wrap="none"/>
                <a:lstStyle/>
                <a:p>
                  <a:endParaRPr lang="en-US"/>
                </a:p>
              </p:txBody>
            </p:sp>
            <p:sp>
              <p:nvSpPr>
                <p:cNvPr id="76842" name="Line 55"/>
                <p:cNvSpPr>
                  <a:spLocks noChangeShapeType="1"/>
                </p:cNvSpPr>
                <p:nvPr/>
              </p:nvSpPr>
              <p:spPr bwMode="auto">
                <a:xfrm>
                  <a:off x="3600" y="3312"/>
                  <a:ext cx="144" cy="144"/>
                </a:xfrm>
                <a:prstGeom prst="line">
                  <a:avLst/>
                </a:prstGeom>
                <a:noFill/>
                <a:ln w="9525">
                  <a:solidFill>
                    <a:schemeClr val="tx1"/>
                  </a:solidFill>
                  <a:round/>
                  <a:headEnd/>
                  <a:tailEnd/>
                </a:ln>
              </p:spPr>
              <p:txBody>
                <a:bodyPr wrap="none"/>
                <a:lstStyle/>
                <a:p>
                  <a:endParaRPr lang="en-US"/>
                </a:p>
              </p:txBody>
            </p:sp>
            <p:sp>
              <p:nvSpPr>
                <p:cNvPr id="76843" name="Line 56"/>
                <p:cNvSpPr>
                  <a:spLocks noChangeShapeType="1"/>
                </p:cNvSpPr>
                <p:nvPr/>
              </p:nvSpPr>
              <p:spPr bwMode="auto">
                <a:xfrm>
                  <a:off x="3936" y="3696"/>
                  <a:ext cx="144" cy="192"/>
                </a:xfrm>
                <a:prstGeom prst="line">
                  <a:avLst/>
                </a:prstGeom>
                <a:noFill/>
                <a:ln w="9525">
                  <a:solidFill>
                    <a:schemeClr val="tx1"/>
                  </a:solidFill>
                  <a:round/>
                  <a:headEnd/>
                  <a:tailEnd/>
                </a:ln>
              </p:spPr>
              <p:txBody>
                <a:bodyPr wrap="none"/>
                <a:lstStyle/>
                <a:p>
                  <a:endParaRPr lang="en-US"/>
                </a:p>
              </p:txBody>
            </p:sp>
            <p:sp>
              <p:nvSpPr>
                <p:cNvPr id="76844" name="Line 57"/>
                <p:cNvSpPr>
                  <a:spLocks noChangeShapeType="1"/>
                </p:cNvSpPr>
                <p:nvPr/>
              </p:nvSpPr>
              <p:spPr bwMode="auto">
                <a:xfrm flipH="1">
                  <a:off x="3504" y="3312"/>
                  <a:ext cx="96" cy="144"/>
                </a:xfrm>
                <a:prstGeom prst="line">
                  <a:avLst/>
                </a:prstGeom>
                <a:noFill/>
                <a:ln w="9525">
                  <a:solidFill>
                    <a:schemeClr val="tx1"/>
                  </a:solidFill>
                  <a:round/>
                  <a:headEnd/>
                  <a:tailEnd/>
                </a:ln>
              </p:spPr>
              <p:txBody>
                <a:bodyPr wrap="none"/>
                <a:lstStyle/>
                <a:p>
                  <a:endParaRPr lang="en-US"/>
                </a:p>
              </p:txBody>
            </p:sp>
            <p:sp>
              <p:nvSpPr>
                <p:cNvPr id="76845" name="Line 58"/>
                <p:cNvSpPr>
                  <a:spLocks noChangeShapeType="1"/>
                </p:cNvSpPr>
                <p:nvPr/>
              </p:nvSpPr>
              <p:spPr bwMode="auto">
                <a:xfrm flipH="1">
                  <a:off x="3216" y="3696"/>
                  <a:ext cx="144" cy="192"/>
                </a:xfrm>
                <a:prstGeom prst="line">
                  <a:avLst/>
                </a:prstGeom>
                <a:noFill/>
                <a:ln w="9525">
                  <a:solidFill>
                    <a:schemeClr val="tx1"/>
                  </a:solidFill>
                  <a:round/>
                  <a:headEnd/>
                  <a:tailEnd/>
                </a:ln>
              </p:spPr>
              <p:txBody>
                <a:bodyPr wrap="none"/>
                <a:lstStyle/>
                <a:p>
                  <a:endParaRPr lang="en-US"/>
                </a:p>
              </p:txBody>
            </p:sp>
            <p:sp>
              <p:nvSpPr>
                <p:cNvPr id="76846" name="Line 59"/>
                <p:cNvSpPr>
                  <a:spLocks noChangeShapeType="1"/>
                </p:cNvSpPr>
                <p:nvPr/>
              </p:nvSpPr>
              <p:spPr bwMode="auto">
                <a:xfrm flipH="1">
                  <a:off x="3216" y="3888"/>
                  <a:ext cx="240" cy="0"/>
                </a:xfrm>
                <a:prstGeom prst="line">
                  <a:avLst/>
                </a:prstGeom>
                <a:noFill/>
                <a:ln w="9525">
                  <a:solidFill>
                    <a:schemeClr val="tx1"/>
                  </a:solidFill>
                  <a:round/>
                  <a:headEnd/>
                  <a:tailEnd/>
                </a:ln>
              </p:spPr>
              <p:txBody>
                <a:bodyPr wrap="none"/>
                <a:lstStyle/>
                <a:p>
                  <a:endParaRPr lang="en-US"/>
                </a:p>
              </p:txBody>
            </p:sp>
          </p:grpSp>
          <p:sp>
            <p:nvSpPr>
              <p:cNvPr id="76834" name="Rectangle 67"/>
              <p:cNvSpPr>
                <a:spLocks noChangeArrowheads="1"/>
              </p:cNvSpPr>
              <p:nvPr/>
            </p:nvSpPr>
            <p:spPr bwMode="auto">
              <a:xfrm>
                <a:off x="432" y="1008"/>
                <a:ext cx="192" cy="192"/>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6835" name="Line 68"/>
              <p:cNvSpPr>
                <a:spLocks noChangeShapeType="1"/>
              </p:cNvSpPr>
              <p:nvPr/>
            </p:nvSpPr>
            <p:spPr bwMode="auto">
              <a:xfrm>
                <a:off x="192" y="864"/>
                <a:ext cx="0" cy="576"/>
              </a:xfrm>
              <a:prstGeom prst="line">
                <a:avLst/>
              </a:prstGeom>
              <a:noFill/>
              <a:ln w="28575">
                <a:solidFill>
                  <a:schemeClr val="tx1"/>
                </a:solidFill>
                <a:round/>
                <a:headEnd/>
                <a:tailEnd/>
              </a:ln>
            </p:spPr>
            <p:txBody>
              <a:bodyPr wrap="none"/>
              <a:lstStyle/>
              <a:p>
                <a:endParaRPr lang="en-US"/>
              </a:p>
            </p:txBody>
          </p:sp>
          <p:sp>
            <p:nvSpPr>
              <p:cNvPr id="76836" name="Rectangle 69"/>
              <p:cNvSpPr>
                <a:spLocks noChangeArrowheads="1"/>
              </p:cNvSpPr>
              <p:nvPr/>
            </p:nvSpPr>
            <p:spPr bwMode="auto">
              <a:xfrm>
                <a:off x="4176" y="1344"/>
                <a:ext cx="192" cy="192"/>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6837" name="Line 70"/>
              <p:cNvSpPr>
                <a:spLocks noChangeShapeType="1"/>
              </p:cNvSpPr>
              <p:nvPr/>
            </p:nvSpPr>
            <p:spPr bwMode="auto">
              <a:xfrm>
                <a:off x="4656" y="1152"/>
                <a:ext cx="0" cy="576"/>
              </a:xfrm>
              <a:prstGeom prst="line">
                <a:avLst/>
              </a:prstGeom>
              <a:noFill/>
              <a:ln w="28575">
                <a:solidFill>
                  <a:schemeClr val="tx1"/>
                </a:solidFill>
                <a:round/>
                <a:headEnd/>
                <a:tailEnd/>
              </a:ln>
            </p:spPr>
            <p:txBody>
              <a:bodyPr wrap="none"/>
              <a:lstStyle/>
              <a:p>
                <a:endParaRPr lang="en-US"/>
              </a:p>
            </p:txBody>
          </p:sp>
        </p:grpSp>
        <p:sp>
          <p:nvSpPr>
            <p:cNvPr id="76825" name="Text Box 108"/>
            <p:cNvSpPr txBox="1">
              <a:spLocks noChangeArrowheads="1"/>
            </p:cNvSpPr>
            <p:nvPr/>
          </p:nvSpPr>
          <p:spPr bwMode="auto">
            <a:xfrm>
              <a:off x="1488" y="720"/>
              <a:ext cx="616" cy="288"/>
            </a:xfrm>
            <a:prstGeom prst="rect">
              <a:avLst/>
            </a:prstGeom>
            <a:noFill/>
            <a:ln w="9525">
              <a:noFill/>
              <a:miter lim="800000"/>
              <a:headEnd/>
              <a:tailEnd/>
            </a:ln>
          </p:spPr>
          <p:txBody>
            <a:bodyPr wrap="none">
              <a:spAutoFit/>
            </a:bodyPr>
            <a:lstStyle/>
            <a:p>
              <a:r>
                <a:rPr lang="es-ES_tradnl" b="1"/>
                <a:t>Y/Y</a:t>
              </a:r>
              <a:r>
                <a:rPr lang="es-ES_tradnl"/>
                <a:t>/</a:t>
              </a:r>
              <a:r>
                <a:rPr lang="es-ES" b="1">
                  <a:latin typeface="Times New Roman" pitchFamily="18" charset="0"/>
                  <a:sym typeface="Arial Special G2" pitchFamily="34" charset="2"/>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0-#ppt_w/2"/>
                                          </p:val>
                                        </p:tav>
                                        <p:tav tm="100000">
                                          <p:val>
                                            <p:strVal val="#ppt_x"/>
                                          </p:val>
                                        </p:tav>
                                      </p:tavLst>
                                    </p:anim>
                                    <p:anim calcmode="lin" valueType="num">
                                      <p:cBhvr additive="base">
                                        <p:cTn id="8" dur="500" fill="hold"/>
                                        <p:tgtEl>
                                          <p:spTgt spid="3379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818"/>
                                        </p:tgtEl>
                                        <p:attrNameLst>
                                          <p:attrName>style.visibility</p:attrName>
                                        </p:attrNameLst>
                                      </p:cBhvr>
                                      <p:to>
                                        <p:strVal val="visible"/>
                                      </p:to>
                                    </p:set>
                                    <p:anim calcmode="lin" valueType="num">
                                      <p:cBhvr additive="base">
                                        <p:cTn id="19" dur="500" fill="hold"/>
                                        <p:tgtEl>
                                          <p:spTgt spid="33818"/>
                                        </p:tgtEl>
                                        <p:attrNameLst>
                                          <p:attrName>ppt_x</p:attrName>
                                        </p:attrNameLst>
                                      </p:cBhvr>
                                      <p:tavLst>
                                        <p:tav tm="0">
                                          <p:val>
                                            <p:strVal val="0-#ppt_w/2"/>
                                          </p:val>
                                        </p:tav>
                                        <p:tav tm="100000">
                                          <p:val>
                                            <p:strVal val="#ppt_x"/>
                                          </p:val>
                                        </p:tav>
                                      </p:tavLst>
                                    </p:anim>
                                    <p:anim calcmode="lin" valueType="num">
                                      <p:cBhvr additive="base">
                                        <p:cTn id="20" dur="500" fill="hold"/>
                                        <p:tgtEl>
                                          <p:spTgt spid="338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3866"/>
                                        </p:tgtEl>
                                        <p:attrNameLst>
                                          <p:attrName>style.visibility</p:attrName>
                                        </p:attrNameLst>
                                      </p:cBhvr>
                                      <p:to>
                                        <p:strVal val="visible"/>
                                      </p:to>
                                    </p:set>
                                    <p:anim calcmode="lin" valueType="num">
                                      <p:cBhvr additive="base">
                                        <p:cTn id="43" dur="500" fill="hold"/>
                                        <p:tgtEl>
                                          <p:spTgt spid="33866"/>
                                        </p:tgtEl>
                                        <p:attrNameLst>
                                          <p:attrName>ppt_x</p:attrName>
                                        </p:attrNameLst>
                                      </p:cBhvr>
                                      <p:tavLst>
                                        <p:tav tm="0">
                                          <p:val>
                                            <p:strVal val="0-#ppt_w/2"/>
                                          </p:val>
                                        </p:tav>
                                        <p:tav tm="100000">
                                          <p:val>
                                            <p:strVal val="#ppt_x"/>
                                          </p:val>
                                        </p:tav>
                                      </p:tavLst>
                                    </p:anim>
                                    <p:anim calcmode="lin" valueType="num">
                                      <p:cBhvr additive="base">
                                        <p:cTn id="44" dur="500" fill="hold"/>
                                        <p:tgtEl>
                                          <p:spTgt spid="3386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863"/>
                                        </p:tgtEl>
                                        <p:attrNameLst>
                                          <p:attrName>style.visibility</p:attrName>
                                        </p:attrNameLst>
                                      </p:cBhvr>
                                      <p:to>
                                        <p:strVal val="visible"/>
                                      </p:to>
                                    </p:set>
                                    <p:anim calcmode="lin" valueType="num">
                                      <p:cBhvr additive="base">
                                        <p:cTn id="49" dur="500" fill="hold"/>
                                        <p:tgtEl>
                                          <p:spTgt spid="33863"/>
                                        </p:tgtEl>
                                        <p:attrNameLst>
                                          <p:attrName>ppt_x</p:attrName>
                                        </p:attrNameLst>
                                      </p:cBhvr>
                                      <p:tavLst>
                                        <p:tav tm="0">
                                          <p:val>
                                            <p:strVal val="0-#ppt_w/2"/>
                                          </p:val>
                                        </p:tav>
                                        <p:tav tm="100000">
                                          <p:val>
                                            <p:strVal val="#ppt_x"/>
                                          </p:val>
                                        </p:tav>
                                      </p:tavLst>
                                    </p:anim>
                                    <p:anim calcmode="lin" valueType="num">
                                      <p:cBhvr additive="base">
                                        <p:cTn id="50" dur="500" fill="hold"/>
                                        <p:tgtEl>
                                          <p:spTgt spid="3386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864"/>
                                        </p:tgtEl>
                                        <p:attrNameLst>
                                          <p:attrName>style.visibility</p:attrName>
                                        </p:attrNameLst>
                                      </p:cBhvr>
                                      <p:to>
                                        <p:strVal val="visible"/>
                                      </p:to>
                                    </p:set>
                                    <p:anim calcmode="lin" valueType="num">
                                      <p:cBhvr additive="base">
                                        <p:cTn id="55" dur="500" fill="hold"/>
                                        <p:tgtEl>
                                          <p:spTgt spid="33864"/>
                                        </p:tgtEl>
                                        <p:attrNameLst>
                                          <p:attrName>ppt_x</p:attrName>
                                        </p:attrNameLst>
                                      </p:cBhvr>
                                      <p:tavLst>
                                        <p:tav tm="0">
                                          <p:val>
                                            <p:strVal val="0-#ppt_w/2"/>
                                          </p:val>
                                        </p:tav>
                                        <p:tav tm="100000">
                                          <p:val>
                                            <p:strVal val="#ppt_x"/>
                                          </p:val>
                                        </p:tav>
                                      </p:tavLst>
                                    </p:anim>
                                    <p:anim calcmode="lin" valueType="num">
                                      <p:cBhvr additive="base">
                                        <p:cTn id="56" dur="500" fill="hold"/>
                                        <p:tgtEl>
                                          <p:spTgt spid="3386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0-#ppt_w/2"/>
                                          </p:val>
                                        </p:tav>
                                        <p:tav tm="100000">
                                          <p:val>
                                            <p:strVal val="#ppt_x"/>
                                          </p:val>
                                        </p:tav>
                                      </p:tavLst>
                                    </p:anim>
                                    <p:anim calcmode="lin" valueType="num">
                                      <p:cBhvr additive="base">
                                        <p:cTn id="68" dur="500" fill="hold"/>
                                        <p:tgtEl>
                                          <p:spTgt spid="12"/>
                                        </p:tgtEl>
                                        <p:attrNameLst>
                                          <p:attrName>ppt_y</p:attrName>
                                        </p:attrNameLst>
                                      </p:cBhvr>
                                      <p:tavLst>
                                        <p:tav tm="0">
                                          <p:val>
                                            <p:strVal val="#ppt_y"/>
                                          </p:val>
                                        </p:tav>
                                        <p:tav tm="100000">
                                          <p:val>
                                            <p:strVal val="#ppt_y"/>
                                          </p:val>
                                        </p:tav>
                                      </p:tavLst>
                                    </p:anim>
                                  </p:childTnLst>
                                </p:cTn>
                              </p:par>
                            </p:childTnLst>
                          </p:cTn>
                        </p:par>
                        <p:par>
                          <p:cTn id="69" fill="hold">
                            <p:stCondLst>
                              <p:cond delay="500"/>
                            </p:stCondLst>
                            <p:childTnLst>
                              <p:par>
                                <p:cTn id="70" presetID="1" presetClass="entr" presetSubtype="0" fill="hold" grpId="0" nodeType="afterEffect">
                                  <p:stCondLst>
                                    <p:cond delay="0"/>
                                  </p:stCondLst>
                                  <p:childTnLst>
                                    <p:set>
                                      <p:cBhvr>
                                        <p:cTn id="71" dur="1" fill="hold">
                                          <p:stCondLst>
                                            <p:cond delay="499"/>
                                          </p:stCondLst>
                                        </p:cTn>
                                        <p:tgtEl>
                                          <p:spTgt spid="33898"/>
                                        </p:tgtEl>
                                        <p:attrNameLst>
                                          <p:attrName>style.visibility</p:attrName>
                                        </p:attrNameLst>
                                      </p:cBhvr>
                                      <p:to>
                                        <p:strVal val="visible"/>
                                      </p:to>
                                    </p:set>
                                  </p:childTnLst>
                                </p:cTn>
                              </p:par>
                            </p:childTnLst>
                          </p:cTn>
                        </p:par>
                        <p:par>
                          <p:cTn id="72" fill="hold">
                            <p:stCondLst>
                              <p:cond delay="1000"/>
                            </p:stCondLst>
                            <p:childTnLst>
                              <p:par>
                                <p:cTn id="73" presetID="1" presetClass="entr" presetSubtype="0" fill="hold" grpId="0" nodeType="afterEffect">
                                  <p:stCondLst>
                                    <p:cond delay="0"/>
                                  </p:stCondLst>
                                  <p:childTnLst>
                                    <p:set>
                                      <p:cBhvr>
                                        <p:cTn id="74" dur="1" fill="hold">
                                          <p:stCondLst>
                                            <p:cond delay="499"/>
                                          </p:stCondLst>
                                        </p:cTn>
                                        <p:tgtEl>
                                          <p:spTgt spid="33899"/>
                                        </p:tgtEl>
                                        <p:attrNameLst>
                                          <p:attrName>style.visibility</p:attrName>
                                        </p:attrNameLst>
                                      </p:cBhvr>
                                      <p:to>
                                        <p:strVal val="visible"/>
                                      </p:to>
                                    </p:set>
                                  </p:childTnLst>
                                  <p:subTnLst>
                                    <p:audio>
                                      <p:cMediaNode>
                                        <p:cTn display="0" masterRel="sameClick">
                                          <p:stCondLst>
                                            <p:cond evt="begin" delay="0">
                                              <p:tn val="73"/>
                                            </p:cond>
                                          </p:stCondLst>
                                          <p:endCondLst>
                                            <p:cond evt="onStopAudio" delay="0">
                                              <p:tgtEl>
                                                <p:sldTgt/>
                                              </p:tgtEl>
                                            </p:cond>
                                          </p:endCondLst>
                                        </p:cTn>
                                        <p:tgtEl>
                                          <p:sndTgt r:embed="rId2" name="gunshot.wav"/>
                                        </p:tgtEl>
                                      </p:cMediaNode>
                                    </p:audio>
                                  </p:sub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0-#ppt_w/2"/>
                                          </p:val>
                                        </p:tav>
                                        <p:tav tm="100000">
                                          <p:val>
                                            <p:strVal val="#ppt_x"/>
                                          </p:val>
                                        </p:tav>
                                      </p:tavLst>
                                    </p:anim>
                                    <p:anim calcmode="lin" valueType="num">
                                      <p:cBhvr additive="base">
                                        <p:cTn id="8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nodeType="click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additive="base">
                                        <p:cTn id="85" dur="500" fill="hold"/>
                                        <p:tgtEl>
                                          <p:spTgt spid="6"/>
                                        </p:tgtEl>
                                        <p:attrNameLst>
                                          <p:attrName>ppt_x</p:attrName>
                                        </p:attrNameLst>
                                      </p:cBhvr>
                                      <p:tavLst>
                                        <p:tav tm="0">
                                          <p:val>
                                            <p:strVal val="0-#ppt_w/2"/>
                                          </p:val>
                                        </p:tav>
                                        <p:tav tm="100000">
                                          <p:val>
                                            <p:strVal val="#ppt_x"/>
                                          </p:val>
                                        </p:tav>
                                      </p:tavLst>
                                    </p:anim>
                                    <p:anim calcmode="lin" valueType="num">
                                      <p:cBhvr additive="base">
                                        <p:cTn id="8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additive="base">
                                        <p:cTn id="91" dur="500" fill="hold"/>
                                        <p:tgtEl>
                                          <p:spTgt spid="10"/>
                                        </p:tgtEl>
                                        <p:attrNameLst>
                                          <p:attrName>ppt_x</p:attrName>
                                        </p:attrNameLst>
                                      </p:cBhvr>
                                      <p:tavLst>
                                        <p:tav tm="0">
                                          <p:val>
                                            <p:strVal val="0-#ppt_w/2"/>
                                          </p:val>
                                        </p:tav>
                                        <p:tav tm="100000">
                                          <p:val>
                                            <p:strVal val="#ppt_x"/>
                                          </p:val>
                                        </p:tav>
                                      </p:tavLst>
                                    </p:anim>
                                    <p:anim calcmode="lin" valueType="num">
                                      <p:cBhvr additive="base">
                                        <p:cTn id="9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nodeType="click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500" fill="hold"/>
                                        <p:tgtEl>
                                          <p:spTgt spid="9"/>
                                        </p:tgtEl>
                                        <p:attrNameLst>
                                          <p:attrName>ppt_x</p:attrName>
                                        </p:attrNameLst>
                                      </p:cBhvr>
                                      <p:tavLst>
                                        <p:tav tm="0">
                                          <p:val>
                                            <p:strVal val="0-#ppt_w/2"/>
                                          </p:val>
                                        </p:tav>
                                        <p:tav tm="100000">
                                          <p:val>
                                            <p:strVal val="#ppt_x"/>
                                          </p:val>
                                        </p:tav>
                                      </p:tavLst>
                                    </p:anim>
                                    <p:anim calcmode="lin" valueType="num">
                                      <p:cBhvr additive="base">
                                        <p:cTn id="9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nodeType="click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0-#ppt_w/2"/>
                                          </p:val>
                                        </p:tav>
                                        <p:tav tm="100000">
                                          <p:val>
                                            <p:strVal val="#ppt_x"/>
                                          </p:val>
                                        </p:tav>
                                      </p:tavLst>
                                    </p:anim>
                                    <p:anim calcmode="lin" valueType="num">
                                      <p:cBhvr additive="base">
                                        <p:cTn id="104" dur="500" fill="hold"/>
                                        <p:tgtEl>
                                          <p:spTgt spid="8"/>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8"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 calcmode="lin" valueType="num">
                                      <p:cBhvr additive="base">
                                        <p:cTn id="108" dur="500" fill="hold"/>
                                        <p:tgtEl>
                                          <p:spTgt spid="13"/>
                                        </p:tgtEl>
                                        <p:attrNameLst>
                                          <p:attrName>ppt_x</p:attrName>
                                        </p:attrNameLst>
                                      </p:cBhvr>
                                      <p:tavLst>
                                        <p:tav tm="0">
                                          <p:val>
                                            <p:strVal val="0-#ppt_w/2"/>
                                          </p:val>
                                        </p:tav>
                                        <p:tav tm="100000">
                                          <p:val>
                                            <p:strVal val="#ppt_x"/>
                                          </p:val>
                                        </p:tav>
                                      </p:tavLst>
                                    </p:anim>
                                    <p:anim calcmode="lin" valueType="num">
                                      <p:cBhvr additive="base">
                                        <p:cTn id="10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8" fill="hold" grpId="0" nodeType="clickEffect">
                                  <p:stCondLst>
                                    <p:cond delay="0"/>
                                  </p:stCondLst>
                                  <p:childTnLst>
                                    <p:set>
                                      <p:cBhvr>
                                        <p:cTn id="113" dur="1" fill="hold">
                                          <p:stCondLst>
                                            <p:cond delay="0"/>
                                          </p:stCondLst>
                                        </p:cTn>
                                        <p:tgtEl>
                                          <p:spTgt spid="33888"/>
                                        </p:tgtEl>
                                        <p:attrNameLst>
                                          <p:attrName>style.visibility</p:attrName>
                                        </p:attrNameLst>
                                      </p:cBhvr>
                                      <p:to>
                                        <p:strVal val="visible"/>
                                      </p:to>
                                    </p:set>
                                    <p:anim calcmode="lin" valueType="num">
                                      <p:cBhvr additive="base">
                                        <p:cTn id="114" dur="500" fill="hold"/>
                                        <p:tgtEl>
                                          <p:spTgt spid="33888"/>
                                        </p:tgtEl>
                                        <p:attrNameLst>
                                          <p:attrName>ppt_x</p:attrName>
                                        </p:attrNameLst>
                                      </p:cBhvr>
                                      <p:tavLst>
                                        <p:tav tm="0">
                                          <p:val>
                                            <p:strVal val="0-#ppt_w/2"/>
                                          </p:val>
                                        </p:tav>
                                        <p:tav tm="100000">
                                          <p:val>
                                            <p:strVal val="#ppt_x"/>
                                          </p:val>
                                        </p:tav>
                                      </p:tavLst>
                                    </p:anim>
                                    <p:anim calcmode="lin" valueType="num">
                                      <p:cBhvr additive="base">
                                        <p:cTn id="115" dur="500" fill="hold"/>
                                        <p:tgtEl>
                                          <p:spTgt spid="33888"/>
                                        </p:tgtEl>
                                        <p:attrNameLst>
                                          <p:attrName>ppt_y</p:attrName>
                                        </p:attrNameLst>
                                      </p:cBhvr>
                                      <p:tavLst>
                                        <p:tav tm="0">
                                          <p:val>
                                            <p:strVal val="#ppt_y"/>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8" fill="hold" grpId="0" nodeType="clickEffect">
                                  <p:stCondLst>
                                    <p:cond delay="0"/>
                                  </p:stCondLst>
                                  <p:childTnLst>
                                    <p:set>
                                      <p:cBhvr>
                                        <p:cTn id="119" dur="1" fill="hold">
                                          <p:stCondLst>
                                            <p:cond delay="0"/>
                                          </p:stCondLst>
                                        </p:cTn>
                                        <p:tgtEl>
                                          <p:spTgt spid="33889"/>
                                        </p:tgtEl>
                                        <p:attrNameLst>
                                          <p:attrName>style.visibility</p:attrName>
                                        </p:attrNameLst>
                                      </p:cBhvr>
                                      <p:to>
                                        <p:strVal val="visible"/>
                                      </p:to>
                                    </p:set>
                                    <p:anim calcmode="lin" valueType="num">
                                      <p:cBhvr additive="base">
                                        <p:cTn id="120" dur="500" fill="hold"/>
                                        <p:tgtEl>
                                          <p:spTgt spid="33889"/>
                                        </p:tgtEl>
                                        <p:attrNameLst>
                                          <p:attrName>ppt_x</p:attrName>
                                        </p:attrNameLst>
                                      </p:cBhvr>
                                      <p:tavLst>
                                        <p:tav tm="0">
                                          <p:val>
                                            <p:strVal val="0-#ppt_w/2"/>
                                          </p:val>
                                        </p:tav>
                                        <p:tav tm="100000">
                                          <p:val>
                                            <p:strVal val="#ppt_x"/>
                                          </p:val>
                                        </p:tav>
                                      </p:tavLst>
                                    </p:anim>
                                    <p:anim calcmode="lin" valueType="num">
                                      <p:cBhvr additive="base">
                                        <p:cTn id="121" dur="500" fill="hold"/>
                                        <p:tgtEl>
                                          <p:spTgt spid="338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utoUpdateAnimBg="0"/>
      <p:bldP spid="33818" grpId="0" animBg="1" autoUpdateAnimBg="0"/>
      <p:bldP spid="33863" grpId="0" autoUpdateAnimBg="0"/>
      <p:bldP spid="33864" grpId="0" autoUpdateAnimBg="0"/>
      <p:bldP spid="33866" grpId="0" autoUpdateAnimBg="0"/>
      <p:bldP spid="33888" grpId="0" autoUpdateAnimBg="0"/>
      <p:bldP spid="33889" grpId="0" autoUpdateAnimBg="0"/>
      <p:bldP spid="33898" grpId="0" animBg="1"/>
      <p:bldP spid="33899"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762000" y="22860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6083"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40964" name="Text Box 4"/>
          <p:cNvSpPr txBox="1">
            <a:spLocks noChangeArrowheads="1"/>
          </p:cNvSpPr>
          <p:nvPr/>
        </p:nvSpPr>
        <p:spPr bwMode="auto">
          <a:xfrm>
            <a:off x="2819400" y="1371600"/>
            <a:ext cx="3346450" cy="366713"/>
          </a:xfrm>
          <a:prstGeom prst="rect">
            <a:avLst/>
          </a:prstGeom>
          <a:noFill/>
          <a:ln w="9525">
            <a:noFill/>
            <a:miter lim="800000"/>
            <a:headEnd/>
            <a:tailEnd/>
          </a:ln>
        </p:spPr>
        <p:txBody>
          <a:bodyPr wrap="none">
            <a:spAutoFit/>
          </a:bodyPr>
          <a:lstStyle/>
          <a:p>
            <a:r>
              <a:rPr lang="en-US" sz="1800" dirty="0">
                <a:solidFill>
                  <a:srgbClr val="FF3300"/>
                </a:solidFill>
              </a:rPr>
              <a:t>PROTECCION DIFERENCIAL </a:t>
            </a:r>
            <a:endParaRPr lang="es-ES" sz="1800" dirty="0">
              <a:solidFill>
                <a:srgbClr val="FF3300"/>
              </a:solidFill>
            </a:endParaRPr>
          </a:p>
        </p:txBody>
      </p:sp>
      <p:sp>
        <p:nvSpPr>
          <p:cNvPr id="40965" name="Text Box 91"/>
          <p:cNvSpPr txBox="1">
            <a:spLocks noChangeArrowheads="1"/>
          </p:cNvSpPr>
          <p:nvPr/>
        </p:nvSpPr>
        <p:spPr bwMode="auto">
          <a:xfrm>
            <a:off x="457200" y="1828800"/>
            <a:ext cx="8305800" cy="1006475"/>
          </a:xfrm>
          <a:prstGeom prst="rect">
            <a:avLst/>
          </a:prstGeom>
          <a:noFill/>
          <a:ln w="9525">
            <a:noFill/>
            <a:miter lim="800000"/>
            <a:headEnd/>
            <a:tailEnd/>
          </a:ln>
        </p:spPr>
        <p:txBody>
          <a:bodyPr>
            <a:spAutoFit/>
          </a:bodyPr>
          <a:lstStyle/>
          <a:p>
            <a:r>
              <a:rPr lang="en-US" sz="2000"/>
              <a:t>Otro problema para la diferencial se presenta con la relacion de transformacion de los TC’s; y para resolver lo anterior se tiene dos metodos:</a:t>
            </a:r>
            <a:endParaRPr lang="es-ES" sz="2000"/>
          </a:p>
        </p:txBody>
      </p:sp>
      <p:grpSp>
        <p:nvGrpSpPr>
          <p:cNvPr id="40966" name="Group 92"/>
          <p:cNvGrpSpPr>
            <a:grpSpLocks/>
          </p:cNvGrpSpPr>
          <p:nvPr/>
        </p:nvGrpSpPr>
        <p:grpSpPr bwMode="auto">
          <a:xfrm>
            <a:off x="381000" y="3581400"/>
            <a:ext cx="3733800" cy="1600200"/>
            <a:chOff x="3456" y="2041"/>
            <a:chExt cx="1848" cy="763"/>
          </a:xfrm>
        </p:grpSpPr>
        <p:sp>
          <p:nvSpPr>
            <p:cNvPr id="41017" name="Text Box 93"/>
            <p:cNvSpPr txBox="1">
              <a:spLocks noChangeArrowheads="1"/>
            </p:cNvSpPr>
            <p:nvPr/>
          </p:nvSpPr>
          <p:spPr bwMode="auto">
            <a:xfrm>
              <a:off x="4704" y="2041"/>
              <a:ext cx="600" cy="288"/>
            </a:xfrm>
            <a:prstGeom prst="rect">
              <a:avLst/>
            </a:prstGeom>
            <a:noFill/>
            <a:ln w="9525">
              <a:noFill/>
              <a:miter lim="800000"/>
              <a:headEnd/>
              <a:tailEnd/>
            </a:ln>
          </p:spPr>
          <p:txBody>
            <a:bodyPr/>
            <a:lstStyle/>
            <a:p>
              <a:pPr eaLnBrk="0" hangingPunct="0"/>
              <a:r>
                <a:rPr lang="es-ES" sz="1200">
                  <a:latin typeface="Times New Roman" pitchFamily="18" charset="0"/>
                </a:rPr>
                <a:t>Bobinas de restricción</a:t>
              </a:r>
            </a:p>
          </p:txBody>
        </p:sp>
        <p:grpSp>
          <p:nvGrpSpPr>
            <p:cNvPr id="41018" name="Group 94"/>
            <p:cNvGrpSpPr>
              <a:grpSpLocks/>
            </p:cNvGrpSpPr>
            <p:nvPr/>
          </p:nvGrpSpPr>
          <p:grpSpPr bwMode="auto">
            <a:xfrm>
              <a:off x="3456" y="2136"/>
              <a:ext cx="1368" cy="668"/>
              <a:chOff x="3456" y="2136"/>
              <a:chExt cx="1368" cy="668"/>
            </a:xfrm>
          </p:grpSpPr>
          <p:grpSp>
            <p:nvGrpSpPr>
              <p:cNvPr id="41020" name="Group 95"/>
              <p:cNvGrpSpPr>
                <a:grpSpLocks/>
              </p:cNvGrpSpPr>
              <p:nvPr/>
            </p:nvGrpSpPr>
            <p:grpSpPr bwMode="auto">
              <a:xfrm rot="6110585">
                <a:off x="4150" y="2331"/>
                <a:ext cx="165" cy="84"/>
                <a:chOff x="3861" y="5044"/>
                <a:chExt cx="540" cy="540"/>
              </a:xfrm>
            </p:grpSpPr>
            <p:sp>
              <p:nvSpPr>
                <p:cNvPr id="41039" name="Line 96"/>
                <p:cNvSpPr>
                  <a:spLocks noChangeShapeType="1"/>
                </p:cNvSpPr>
                <p:nvPr/>
              </p:nvSpPr>
              <p:spPr bwMode="auto">
                <a:xfrm>
                  <a:off x="4041" y="5044"/>
                  <a:ext cx="360" cy="180"/>
                </a:xfrm>
                <a:prstGeom prst="line">
                  <a:avLst/>
                </a:prstGeom>
                <a:noFill/>
                <a:ln w="19050">
                  <a:solidFill>
                    <a:schemeClr val="tx1"/>
                  </a:solidFill>
                  <a:round/>
                  <a:headEnd/>
                  <a:tailEnd/>
                </a:ln>
              </p:spPr>
              <p:txBody>
                <a:bodyPr/>
                <a:lstStyle/>
                <a:p>
                  <a:endParaRPr lang="en-US"/>
                </a:p>
              </p:txBody>
            </p:sp>
            <p:sp>
              <p:nvSpPr>
                <p:cNvPr id="41040" name="Line 97"/>
                <p:cNvSpPr>
                  <a:spLocks noChangeShapeType="1"/>
                </p:cNvSpPr>
                <p:nvPr/>
              </p:nvSpPr>
              <p:spPr bwMode="auto">
                <a:xfrm flipH="1">
                  <a:off x="3861" y="5224"/>
                  <a:ext cx="540" cy="180"/>
                </a:xfrm>
                <a:prstGeom prst="line">
                  <a:avLst/>
                </a:prstGeom>
                <a:noFill/>
                <a:ln w="19050">
                  <a:solidFill>
                    <a:schemeClr val="tx1"/>
                  </a:solidFill>
                  <a:round/>
                  <a:headEnd/>
                  <a:tailEnd/>
                </a:ln>
              </p:spPr>
              <p:txBody>
                <a:bodyPr/>
                <a:lstStyle/>
                <a:p>
                  <a:endParaRPr lang="en-US"/>
                </a:p>
              </p:txBody>
            </p:sp>
            <p:sp>
              <p:nvSpPr>
                <p:cNvPr id="41041" name="Line 98"/>
                <p:cNvSpPr>
                  <a:spLocks noChangeShapeType="1"/>
                </p:cNvSpPr>
                <p:nvPr/>
              </p:nvSpPr>
              <p:spPr bwMode="auto">
                <a:xfrm>
                  <a:off x="3861" y="5404"/>
                  <a:ext cx="360" cy="180"/>
                </a:xfrm>
                <a:prstGeom prst="line">
                  <a:avLst/>
                </a:prstGeom>
                <a:noFill/>
                <a:ln w="19050">
                  <a:solidFill>
                    <a:schemeClr val="tx1"/>
                  </a:solidFill>
                  <a:round/>
                  <a:headEnd/>
                  <a:tailEnd/>
                </a:ln>
              </p:spPr>
              <p:txBody>
                <a:bodyPr/>
                <a:lstStyle/>
                <a:p>
                  <a:endParaRPr lang="en-US"/>
                </a:p>
              </p:txBody>
            </p:sp>
          </p:grpSp>
          <p:grpSp>
            <p:nvGrpSpPr>
              <p:cNvPr id="41021" name="Group 99"/>
              <p:cNvGrpSpPr>
                <a:grpSpLocks/>
              </p:cNvGrpSpPr>
              <p:nvPr/>
            </p:nvGrpSpPr>
            <p:grpSpPr bwMode="auto">
              <a:xfrm>
                <a:off x="3939" y="2454"/>
                <a:ext cx="168" cy="83"/>
                <a:chOff x="3861" y="5044"/>
                <a:chExt cx="540" cy="540"/>
              </a:xfrm>
            </p:grpSpPr>
            <p:sp>
              <p:nvSpPr>
                <p:cNvPr id="41036" name="Line 100"/>
                <p:cNvSpPr>
                  <a:spLocks noChangeShapeType="1"/>
                </p:cNvSpPr>
                <p:nvPr/>
              </p:nvSpPr>
              <p:spPr bwMode="auto">
                <a:xfrm>
                  <a:off x="4041" y="5044"/>
                  <a:ext cx="360" cy="180"/>
                </a:xfrm>
                <a:prstGeom prst="line">
                  <a:avLst/>
                </a:prstGeom>
                <a:noFill/>
                <a:ln w="28575">
                  <a:solidFill>
                    <a:schemeClr val="tx1"/>
                  </a:solidFill>
                  <a:round/>
                  <a:headEnd/>
                  <a:tailEnd/>
                </a:ln>
              </p:spPr>
              <p:txBody>
                <a:bodyPr/>
                <a:lstStyle/>
                <a:p>
                  <a:endParaRPr lang="en-US"/>
                </a:p>
              </p:txBody>
            </p:sp>
            <p:sp>
              <p:nvSpPr>
                <p:cNvPr id="41037" name="Line 101"/>
                <p:cNvSpPr>
                  <a:spLocks noChangeShapeType="1"/>
                </p:cNvSpPr>
                <p:nvPr/>
              </p:nvSpPr>
              <p:spPr bwMode="auto">
                <a:xfrm flipH="1">
                  <a:off x="3861" y="5224"/>
                  <a:ext cx="540" cy="180"/>
                </a:xfrm>
                <a:prstGeom prst="line">
                  <a:avLst/>
                </a:prstGeom>
                <a:noFill/>
                <a:ln w="28575">
                  <a:solidFill>
                    <a:schemeClr val="tx1"/>
                  </a:solidFill>
                  <a:round/>
                  <a:headEnd/>
                  <a:tailEnd/>
                </a:ln>
              </p:spPr>
              <p:txBody>
                <a:bodyPr/>
                <a:lstStyle/>
                <a:p>
                  <a:endParaRPr lang="en-US"/>
                </a:p>
              </p:txBody>
            </p:sp>
            <p:sp>
              <p:nvSpPr>
                <p:cNvPr id="41038" name="Line 102"/>
                <p:cNvSpPr>
                  <a:spLocks noChangeShapeType="1"/>
                </p:cNvSpPr>
                <p:nvPr/>
              </p:nvSpPr>
              <p:spPr bwMode="auto">
                <a:xfrm>
                  <a:off x="3861" y="5404"/>
                  <a:ext cx="360" cy="180"/>
                </a:xfrm>
                <a:prstGeom prst="line">
                  <a:avLst/>
                </a:prstGeom>
                <a:noFill/>
                <a:ln w="28575">
                  <a:solidFill>
                    <a:schemeClr val="tx1"/>
                  </a:solidFill>
                  <a:round/>
                  <a:headEnd/>
                  <a:tailEnd/>
                </a:ln>
              </p:spPr>
              <p:txBody>
                <a:bodyPr/>
                <a:lstStyle/>
                <a:p>
                  <a:endParaRPr lang="en-US"/>
                </a:p>
              </p:txBody>
            </p:sp>
          </p:grpSp>
          <p:grpSp>
            <p:nvGrpSpPr>
              <p:cNvPr id="41022" name="Group 103"/>
              <p:cNvGrpSpPr>
                <a:grpSpLocks/>
              </p:cNvGrpSpPr>
              <p:nvPr/>
            </p:nvGrpSpPr>
            <p:grpSpPr bwMode="auto">
              <a:xfrm rot="6309894">
                <a:off x="3646" y="2331"/>
                <a:ext cx="165" cy="84"/>
                <a:chOff x="3861" y="5044"/>
                <a:chExt cx="540" cy="540"/>
              </a:xfrm>
            </p:grpSpPr>
            <p:sp>
              <p:nvSpPr>
                <p:cNvPr id="41033" name="Line 104"/>
                <p:cNvSpPr>
                  <a:spLocks noChangeShapeType="1"/>
                </p:cNvSpPr>
                <p:nvPr/>
              </p:nvSpPr>
              <p:spPr bwMode="auto">
                <a:xfrm>
                  <a:off x="4041" y="5044"/>
                  <a:ext cx="360" cy="180"/>
                </a:xfrm>
                <a:prstGeom prst="line">
                  <a:avLst/>
                </a:prstGeom>
                <a:noFill/>
                <a:ln w="19050">
                  <a:solidFill>
                    <a:schemeClr val="tx1"/>
                  </a:solidFill>
                  <a:round/>
                  <a:headEnd/>
                  <a:tailEnd/>
                </a:ln>
              </p:spPr>
              <p:txBody>
                <a:bodyPr/>
                <a:lstStyle/>
                <a:p>
                  <a:endParaRPr lang="en-US"/>
                </a:p>
              </p:txBody>
            </p:sp>
            <p:sp>
              <p:nvSpPr>
                <p:cNvPr id="41034" name="Line 105"/>
                <p:cNvSpPr>
                  <a:spLocks noChangeShapeType="1"/>
                </p:cNvSpPr>
                <p:nvPr/>
              </p:nvSpPr>
              <p:spPr bwMode="auto">
                <a:xfrm flipH="1">
                  <a:off x="3861" y="5224"/>
                  <a:ext cx="540" cy="180"/>
                </a:xfrm>
                <a:prstGeom prst="line">
                  <a:avLst/>
                </a:prstGeom>
                <a:noFill/>
                <a:ln w="19050">
                  <a:solidFill>
                    <a:schemeClr val="tx1"/>
                  </a:solidFill>
                  <a:round/>
                  <a:headEnd/>
                  <a:tailEnd/>
                </a:ln>
              </p:spPr>
              <p:txBody>
                <a:bodyPr/>
                <a:lstStyle/>
                <a:p>
                  <a:endParaRPr lang="en-US"/>
                </a:p>
              </p:txBody>
            </p:sp>
            <p:sp>
              <p:nvSpPr>
                <p:cNvPr id="41035" name="Line 106"/>
                <p:cNvSpPr>
                  <a:spLocks noChangeShapeType="1"/>
                </p:cNvSpPr>
                <p:nvPr/>
              </p:nvSpPr>
              <p:spPr bwMode="auto">
                <a:xfrm>
                  <a:off x="3861" y="5404"/>
                  <a:ext cx="360" cy="180"/>
                </a:xfrm>
                <a:prstGeom prst="line">
                  <a:avLst/>
                </a:prstGeom>
                <a:noFill/>
                <a:ln w="19050">
                  <a:solidFill>
                    <a:schemeClr val="tx1"/>
                  </a:solidFill>
                  <a:round/>
                  <a:headEnd/>
                  <a:tailEnd/>
                </a:ln>
              </p:spPr>
              <p:txBody>
                <a:bodyPr/>
                <a:lstStyle/>
                <a:p>
                  <a:endParaRPr lang="en-US"/>
                </a:p>
              </p:txBody>
            </p:sp>
          </p:grpSp>
          <p:sp>
            <p:nvSpPr>
              <p:cNvPr id="41023" name="Line 107"/>
              <p:cNvSpPr>
                <a:spLocks noChangeShapeType="1"/>
              </p:cNvSpPr>
              <p:nvPr/>
            </p:nvSpPr>
            <p:spPr bwMode="auto">
              <a:xfrm>
                <a:off x="3771" y="2372"/>
                <a:ext cx="420" cy="0"/>
              </a:xfrm>
              <a:prstGeom prst="line">
                <a:avLst/>
              </a:prstGeom>
              <a:noFill/>
              <a:ln w="9525">
                <a:solidFill>
                  <a:schemeClr val="tx1"/>
                </a:solidFill>
                <a:round/>
                <a:headEnd/>
                <a:tailEnd/>
              </a:ln>
            </p:spPr>
            <p:txBody>
              <a:bodyPr/>
              <a:lstStyle/>
              <a:p>
                <a:endParaRPr lang="en-US"/>
              </a:p>
            </p:txBody>
          </p:sp>
          <p:sp>
            <p:nvSpPr>
              <p:cNvPr id="41024" name="Line 108"/>
              <p:cNvSpPr>
                <a:spLocks noChangeShapeType="1"/>
              </p:cNvSpPr>
              <p:nvPr/>
            </p:nvSpPr>
            <p:spPr bwMode="auto">
              <a:xfrm>
                <a:off x="4023" y="2372"/>
                <a:ext cx="0" cy="83"/>
              </a:xfrm>
              <a:prstGeom prst="line">
                <a:avLst/>
              </a:prstGeom>
              <a:noFill/>
              <a:ln w="9525">
                <a:solidFill>
                  <a:schemeClr val="tx1"/>
                </a:solidFill>
                <a:round/>
                <a:headEnd/>
                <a:tailEnd/>
              </a:ln>
            </p:spPr>
            <p:txBody>
              <a:bodyPr/>
              <a:lstStyle/>
              <a:p>
                <a:endParaRPr lang="en-US"/>
              </a:p>
            </p:txBody>
          </p:sp>
          <p:sp>
            <p:nvSpPr>
              <p:cNvPr id="41025" name="Line 109"/>
              <p:cNvSpPr>
                <a:spLocks noChangeShapeType="1"/>
              </p:cNvSpPr>
              <p:nvPr/>
            </p:nvSpPr>
            <p:spPr bwMode="auto">
              <a:xfrm>
                <a:off x="4023" y="2537"/>
                <a:ext cx="21" cy="164"/>
              </a:xfrm>
              <a:prstGeom prst="line">
                <a:avLst/>
              </a:prstGeom>
              <a:noFill/>
              <a:ln w="9525">
                <a:solidFill>
                  <a:schemeClr val="tx1"/>
                </a:solidFill>
                <a:round/>
                <a:headEnd/>
                <a:tailEnd/>
              </a:ln>
            </p:spPr>
            <p:txBody>
              <a:bodyPr/>
              <a:lstStyle/>
              <a:p>
                <a:endParaRPr lang="en-US"/>
              </a:p>
            </p:txBody>
          </p:sp>
          <p:sp>
            <p:nvSpPr>
              <p:cNvPr id="41026" name="Rectangle 110"/>
              <p:cNvSpPr>
                <a:spLocks noChangeArrowheads="1"/>
              </p:cNvSpPr>
              <p:nvPr/>
            </p:nvSpPr>
            <p:spPr bwMode="auto">
              <a:xfrm>
                <a:off x="3456" y="2208"/>
                <a:ext cx="1008" cy="576"/>
              </a:xfrm>
              <a:prstGeom prst="rect">
                <a:avLst/>
              </a:prstGeom>
              <a:noFill/>
              <a:ln w="9525">
                <a:solidFill>
                  <a:schemeClr val="tx1"/>
                </a:solidFill>
                <a:prstDash val="dash"/>
                <a:miter lim="800000"/>
                <a:headEnd/>
                <a:tailEnd/>
              </a:ln>
            </p:spPr>
            <p:txBody>
              <a:bodyPr/>
              <a:lstStyle/>
              <a:p>
                <a:endParaRPr lang="en-US"/>
              </a:p>
            </p:txBody>
          </p:sp>
          <p:sp>
            <p:nvSpPr>
              <p:cNvPr id="41027" name="Text Box 111"/>
              <p:cNvSpPr txBox="1">
                <a:spLocks noChangeArrowheads="1"/>
              </p:cNvSpPr>
              <p:nvPr/>
            </p:nvSpPr>
            <p:spPr bwMode="auto">
              <a:xfrm>
                <a:off x="4080" y="2640"/>
                <a:ext cx="336" cy="164"/>
              </a:xfrm>
              <a:prstGeom prst="rect">
                <a:avLst/>
              </a:prstGeom>
              <a:noFill/>
              <a:ln w="9525">
                <a:noFill/>
                <a:miter lim="800000"/>
                <a:headEnd/>
                <a:tailEnd/>
              </a:ln>
            </p:spPr>
            <p:txBody>
              <a:bodyPr/>
              <a:lstStyle/>
              <a:p>
                <a:pPr eaLnBrk="0" hangingPunct="0"/>
                <a:r>
                  <a:rPr lang="es-ES" sz="1200" b="1">
                    <a:latin typeface="Times New Roman" pitchFamily="18" charset="0"/>
                  </a:rPr>
                  <a:t>87B</a:t>
                </a:r>
              </a:p>
            </p:txBody>
          </p:sp>
          <p:sp>
            <p:nvSpPr>
              <p:cNvPr id="41028" name="Line 112"/>
              <p:cNvSpPr>
                <a:spLocks noChangeShapeType="1"/>
              </p:cNvSpPr>
              <p:nvPr/>
            </p:nvSpPr>
            <p:spPr bwMode="auto">
              <a:xfrm>
                <a:off x="4296" y="2372"/>
                <a:ext cx="84" cy="0"/>
              </a:xfrm>
              <a:prstGeom prst="line">
                <a:avLst/>
              </a:prstGeom>
              <a:noFill/>
              <a:ln w="9525">
                <a:solidFill>
                  <a:schemeClr val="tx1"/>
                </a:solidFill>
                <a:round/>
                <a:headEnd/>
                <a:tailEnd/>
              </a:ln>
            </p:spPr>
            <p:txBody>
              <a:bodyPr/>
              <a:lstStyle/>
              <a:p>
                <a:endParaRPr lang="en-US"/>
              </a:p>
            </p:txBody>
          </p:sp>
          <p:sp>
            <p:nvSpPr>
              <p:cNvPr id="41029" name="Line 113"/>
              <p:cNvSpPr>
                <a:spLocks noChangeShapeType="1"/>
              </p:cNvSpPr>
              <p:nvPr/>
            </p:nvSpPr>
            <p:spPr bwMode="auto">
              <a:xfrm flipH="1">
                <a:off x="3540" y="2372"/>
                <a:ext cx="168" cy="0"/>
              </a:xfrm>
              <a:prstGeom prst="line">
                <a:avLst/>
              </a:prstGeom>
              <a:noFill/>
              <a:ln w="9525">
                <a:solidFill>
                  <a:schemeClr val="tx1"/>
                </a:solidFill>
                <a:round/>
                <a:headEnd/>
                <a:tailEnd/>
              </a:ln>
            </p:spPr>
            <p:txBody>
              <a:bodyPr/>
              <a:lstStyle/>
              <a:p>
                <a:endParaRPr lang="en-US"/>
              </a:p>
            </p:txBody>
          </p:sp>
          <p:sp>
            <p:nvSpPr>
              <p:cNvPr id="41030" name="Line 114"/>
              <p:cNvSpPr>
                <a:spLocks noChangeShapeType="1"/>
              </p:cNvSpPr>
              <p:nvPr/>
            </p:nvSpPr>
            <p:spPr bwMode="auto">
              <a:xfrm flipH="1">
                <a:off x="4320" y="2208"/>
                <a:ext cx="504" cy="72"/>
              </a:xfrm>
              <a:prstGeom prst="line">
                <a:avLst/>
              </a:prstGeom>
              <a:noFill/>
              <a:ln w="9525">
                <a:solidFill>
                  <a:schemeClr val="tx1"/>
                </a:solidFill>
                <a:round/>
                <a:headEnd/>
                <a:tailEnd type="triangle" w="med" len="med"/>
              </a:ln>
            </p:spPr>
            <p:txBody>
              <a:bodyPr/>
              <a:lstStyle/>
              <a:p>
                <a:endParaRPr lang="en-US"/>
              </a:p>
            </p:txBody>
          </p:sp>
          <p:sp>
            <p:nvSpPr>
              <p:cNvPr id="41031" name="Line 115"/>
              <p:cNvSpPr>
                <a:spLocks noChangeShapeType="1"/>
              </p:cNvSpPr>
              <p:nvPr/>
            </p:nvSpPr>
            <p:spPr bwMode="auto">
              <a:xfrm flipH="1">
                <a:off x="3816" y="2136"/>
                <a:ext cx="864" cy="144"/>
              </a:xfrm>
              <a:prstGeom prst="line">
                <a:avLst/>
              </a:prstGeom>
              <a:noFill/>
              <a:ln w="9525">
                <a:solidFill>
                  <a:schemeClr val="tx1"/>
                </a:solidFill>
                <a:round/>
                <a:headEnd/>
                <a:tailEnd type="triangle" w="med" len="med"/>
              </a:ln>
            </p:spPr>
            <p:txBody>
              <a:bodyPr/>
              <a:lstStyle/>
              <a:p>
                <a:endParaRPr lang="en-US"/>
              </a:p>
            </p:txBody>
          </p:sp>
          <p:sp>
            <p:nvSpPr>
              <p:cNvPr id="41032" name="Line 116"/>
              <p:cNvSpPr>
                <a:spLocks noChangeShapeType="1"/>
              </p:cNvSpPr>
              <p:nvPr/>
            </p:nvSpPr>
            <p:spPr bwMode="auto">
              <a:xfrm flipH="1">
                <a:off x="4176" y="2496"/>
                <a:ext cx="504" cy="0"/>
              </a:xfrm>
              <a:prstGeom prst="line">
                <a:avLst/>
              </a:prstGeom>
              <a:noFill/>
              <a:ln w="9525">
                <a:solidFill>
                  <a:schemeClr val="tx1"/>
                </a:solidFill>
                <a:round/>
                <a:headEnd/>
                <a:tailEnd type="triangle" w="med" len="med"/>
              </a:ln>
            </p:spPr>
            <p:txBody>
              <a:bodyPr/>
              <a:lstStyle/>
              <a:p>
                <a:endParaRPr lang="en-US"/>
              </a:p>
            </p:txBody>
          </p:sp>
        </p:grpSp>
        <p:sp>
          <p:nvSpPr>
            <p:cNvPr id="41019" name="Text Box 117"/>
            <p:cNvSpPr txBox="1">
              <a:spLocks noChangeArrowheads="1"/>
            </p:cNvSpPr>
            <p:nvPr/>
          </p:nvSpPr>
          <p:spPr bwMode="auto">
            <a:xfrm>
              <a:off x="4656" y="2352"/>
              <a:ext cx="552" cy="264"/>
            </a:xfrm>
            <a:prstGeom prst="rect">
              <a:avLst/>
            </a:prstGeom>
            <a:noFill/>
            <a:ln w="9525">
              <a:noFill/>
              <a:miter lim="800000"/>
              <a:headEnd/>
              <a:tailEnd/>
            </a:ln>
          </p:spPr>
          <p:txBody>
            <a:bodyPr/>
            <a:lstStyle/>
            <a:p>
              <a:pPr eaLnBrk="0" hangingPunct="0"/>
              <a:r>
                <a:rPr lang="es-ES" sz="1200">
                  <a:latin typeface="Times New Roman" pitchFamily="18" charset="0"/>
                </a:rPr>
                <a:t>Bobina de operación</a:t>
              </a:r>
            </a:p>
          </p:txBody>
        </p:sp>
      </p:grpSp>
      <p:sp>
        <p:nvSpPr>
          <p:cNvPr id="40967" name="Text Box 118"/>
          <p:cNvSpPr txBox="1">
            <a:spLocks noChangeArrowheads="1"/>
          </p:cNvSpPr>
          <p:nvPr/>
        </p:nvSpPr>
        <p:spPr bwMode="auto">
          <a:xfrm>
            <a:off x="228600" y="2895600"/>
            <a:ext cx="2922588" cy="581025"/>
          </a:xfrm>
          <a:prstGeom prst="rect">
            <a:avLst/>
          </a:prstGeom>
          <a:noFill/>
          <a:ln w="9525">
            <a:noFill/>
            <a:miter lim="800000"/>
            <a:headEnd/>
            <a:tailEnd/>
          </a:ln>
        </p:spPr>
        <p:txBody>
          <a:bodyPr wrap="none">
            <a:spAutoFit/>
          </a:bodyPr>
          <a:lstStyle/>
          <a:p>
            <a:r>
              <a:rPr lang="en-US" sz="1600">
                <a:solidFill>
                  <a:srgbClr val="33CC33"/>
                </a:solidFill>
                <a:latin typeface="Times New Roman" pitchFamily="18" charset="0"/>
              </a:rPr>
              <a:t>Relevador de porcentaje variable </a:t>
            </a:r>
          </a:p>
          <a:p>
            <a:r>
              <a:rPr lang="en-US" sz="1600">
                <a:solidFill>
                  <a:srgbClr val="33CC33"/>
                </a:solidFill>
                <a:latin typeface="Times New Roman" pitchFamily="18" charset="0"/>
              </a:rPr>
              <a:t>con restriccion multiple</a:t>
            </a:r>
            <a:endParaRPr lang="es-ES" sz="1600">
              <a:solidFill>
                <a:srgbClr val="33CC33"/>
              </a:solidFill>
              <a:latin typeface="Times New Roman" pitchFamily="18" charset="0"/>
            </a:endParaRPr>
          </a:p>
        </p:txBody>
      </p:sp>
      <p:grpSp>
        <p:nvGrpSpPr>
          <p:cNvPr id="40968" name="Group 167"/>
          <p:cNvGrpSpPr>
            <a:grpSpLocks/>
          </p:cNvGrpSpPr>
          <p:nvPr/>
        </p:nvGrpSpPr>
        <p:grpSpPr bwMode="auto">
          <a:xfrm>
            <a:off x="4648200" y="3352800"/>
            <a:ext cx="4419600" cy="2628900"/>
            <a:chOff x="2880" y="2808"/>
            <a:chExt cx="2640" cy="1512"/>
          </a:xfrm>
        </p:grpSpPr>
        <p:sp>
          <p:nvSpPr>
            <p:cNvPr id="40971" name="Line 119"/>
            <p:cNvSpPr>
              <a:spLocks noChangeShapeType="1"/>
            </p:cNvSpPr>
            <p:nvPr/>
          </p:nvSpPr>
          <p:spPr bwMode="auto">
            <a:xfrm>
              <a:off x="2952" y="2952"/>
              <a:ext cx="864" cy="0"/>
            </a:xfrm>
            <a:prstGeom prst="line">
              <a:avLst/>
            </a:prstGeom>
            <a:noFill/>
            <a:ln w="9525">
              <a:solidFill>
                <a:schemeClr val="tx1"/>
              </a:solidFill>
              <a:round/>
              <a:headEnd/>
              <a:tailEnd/>
            </a:ln>
          </p:spPr>
          <p:txBody>
            <a:bodyPr/>
            <a:lstStyle/>
            <a:p>
              <a:endParaRPr lang="en-US"/>
            </a:p>
          </p:txBody>
        </p:sp>
        <p:sp>
          <p:nvSpPr>
            <p:cNvPr id="40972" name="Line 120"/>
            <p:cNvSpPr>
              <a:spLocks noChangeShapeType="1"/>
            </p:cNvSpPr>
            <p:nvPr/>
          </p:nvSpPr>
          <p:spPr bwMode="auto">
            <a:xfrm>
              <a:off x="3816" y="2952"/>
              <a:ext cx="0" cy="72"/>
            </a:xfrm>
            <a:prstGeom prst="line">
              <a:avLst/>
            </a:prstGeom>
            <a:noFill/>
            <a:ln w="9525">
              <a:solidFill>
                <a:schemeClr val="tx1"/>
              </a:solidFill>
              <a:round/>
              <a:headEnd/>
              <a:tailEnd/>
            </a:ln>
          </p:spPr>
          <p:txBody>
            <a:bodyPr/>
            <a:lstStyle/>
            <a:p>
              <a:endParaRPr lang="en-US"/>
            </a:p>
          </p:txBody>
        </p:sp>
        <p:sp>
          <p:nvSpPr>
            <p:cNvPr id="40973" name="Line 121"/>
            <p:cNvSpPr>
              <a:spLocks noChangeShapeType="1"/>
            </p:cNvSpPr>
            <p:nvPr/>
          </p:nvSpPr>
          <p:spPr bwMode="auto">
            <a:xfrm>
              <a:off x="3744" y="3024"/>
              <a:ext cx="144" cy="0"/>
            </a:xfrm>
            <a:prstGeom prst="line">
              <a:avLst/>
            </a:prstGeom>
            <a:noFill/>
            <a:ln w="19050">
              <a:solidFill>
                <a:schemeClr val="tx1"/>
              </a:solidFill>
              <a:round/>
              <a:headEnd/>
              <a:tailEnd/>
            </a:ln>
          </p:spPr>
          <p:txBody>
            <a:bodyPr/>
            <a:lstStyle/>
            <a:p>
              <a:endParaRPr lang="en-US"/>
            </a:p>
          </p:txBody>
        </p:sp>
        <p:sp>
          <p:nvSpPr>
            <p:cNvPr id="40974" name="AutoShape 122"/>
            <p:cNvSpPr>
              <a:spLocks noChangeArrowheads="1"/>
            </p:cNvSpPr>
            <p:nvPr/>
          </p:nvSpPr>
          <p:spPr bwMode="auto">
            <a:xfrm>
              <a:off x="3744" y="3036"/>
              <a:ext cx="144" cy="72"/>
            </a:xfrm>
            <a:custGeom>
              <a:avLst/>
              <a:gdLst>
                <a:gd name="T0" fmla="*/ 72 w 21600"/>
                <a:gd name="T1" fmla="*/ 0 h 21600"/>
                <a:gd name="T2" fmla="*/ 18 w 21600"/>
                <a:gd name="T3" fmla="*/ 36 h 21600"/>
                <a:gd name="T4" fmla="*/ 72 w 21600"/>
                <a:gd name="T5" fmla="*/ 18 h 21600"/>
                <a:gd name="T6" fmla="*/ 126 w 21600"/>
                <a:gd name="T7" fmla="*/ 36 h 21600"/>
                <a:gd name="T8" fmla="*/ 0 60000 65536"/>
                <a:gd name="T9" fmla="*/ 0 60000 65536"/>
                <a:gd name="T10" fmla="*/ 0 60000 65536"/>
                <a:gd name="T11" fmla="*/ 0 60000 65536"/>
                <a:gd name="T12" fmla="*/ 0 w 21600"/>
                <a:gd name="T13" fmla="*/ 0 h 21600"/>
                <a:gd name="T14" fmla="*/ 21600 w 21600"/>
                <a:gd name="T15" fmla="*/ 780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00"/>
            </a:solidFill>
            <a:ln w="9525">
              <a:solidFill>
                <a:schemeClr val="tx1"/>
              </a:solidFill>
              <a:miter lim="800000"/>
              <a:headEnd/>
              <a:tailEnd/>
            </a:ln>
          </p:spPr>
          <p:txBody>
            <a:bodyPr/>
            <a:lstStyle/>
            <a:p>
              <a:endParaRPr lang="en-US"/>
            </a:p>
          </p:txBody>
        </p:sp>
        <p:sp>
          <p:nvSpPr>
            <p:cNvPr id="40975" name="Freeform 123"/>
            <p:cNvSpPr>
              <a:spLocks/>
            </p:cNvSpPr>
            <p:nvPr/>
          </p:nvSpPr>
          <p:spPr bwMode="auto">
            <a:xfrm>
              <a:off x="3749" y="3124"/>
              <a:ext cx="78" cy="156"/>
            </a:xfrm>
            <a:custGeom>
              <a:avLst/>
              <a:gdLst>
                <a:gd name="T0" fmla="*/ 176 w 194"/>
                <a:gd name="T1" fmla="*/ 0 h 390"/>
                <a:gd name="T2" fmla="*/ 86 w 194"/>
                <a:gd name="T3" fmla="*/ 15 h 390"/>
                <a:gd name="T4" fmla="*/ 176 w 194"/>
                <a:gd name="T5" fmla="*/ 105 h 390"/>
                <a:gd name="T6" fmla="*/ 71 w 194"/>
                <a:gd name="T7" fmla="*/ 180 h 390"/>
                <a:gd name="T8" fmla="*/ 86 w 194"/>
                <a:gd name="T9" fmla="*/ 225 h 390"/>
                <a:gd name="T10" fmla="*/ 101 w 194"/>
                <a:gd name="T11" fmla="*/ 255 h 390"/>
                <a:gd name="T12" fmla="*/ 56 w 194"/>
                <a:gd name="T13" fmla="*/ 300 h 390"/>
                <a:gd name="T14" fmla="*/ 176 w 194"/>
                <a:gd name="T15" fmla="*/ 390 h 390"/>
                <a:gd name="T16" fmla="*/ 0 60000 65536"/>
                <a:gd name="T17" fmla="*/ 0 60000 65536"/>
                <a:gd name="T18" fmla="*/ 0 60000 65536"/>
                <a:gd name="T19" fmla="*/ 0 60000 65536"/>
                <a:gd name="T20" fmla="*/ 0 60000 65536"/>
                <a:gd name="T21" fmla="*/ 0 60000 65536"/>
                <a:gd name="T22" fmla="*/ 0 60000 65536"/>
                <a:gd name="T23" fmla="*/ 0 60000 65536"/>
                <a:gd name="T24" fmla="*/ 0 w 194"/>
                <a:gd name="T25" fmla="*/ 0 h 390"/>
                <a:gd name="T26" fmla="*/ 194 w 194"/>
                <a:gd name="T27" fmla="*/ 390 h 3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4" h="390">
                  <a:moveTo>
                    <a:pt x="176" y="0"/>
                  </a:moveTo>
                  <a:cubicBezTo>
                    <a:pt x="146" y="5"/>
                    <a:pt x="112" y="0"/>
                    <a:pt x="86" y="15"/>
                  </a:cubicBezTo>
                  <a:cubicBezTo>
                    <a:pt x="0" y="64"/>
                    <a:pt x="164" y="102"/>
                    <a:pt x="176" y="105"/>
                  </a:cubicBezTo>
                  <a:cubicBezTo>
                    <a:pt x="71" y="140"/>
                    <a:pt x="96" y="105"/>
                    <a:pt x="71" y="180"/>
                  </a:cubicBezTo>
                  <a:cubicBezTo>
                    <a:pt x="76" y="195"/>
                    <a:pt x="74" y="215"/>
                    <a:pt x="86" y="225"/>
                  </a:cubicBezTo>
                  <a:cubicBezTo>
                    <a:pt x="125" y="256"/>
                    <a:pt x="194" y="224"/>
                    <a:pt x="101" y="255"/>
                  </a:cubicBezTo>
                  <a:cubicBezTo>
                    <a:pt x="86" y="270"/>
                    <a:pt x="62" y="280"/>
                    <a:pt x="56" y="300"/>
                  </a:cubicBezTo>
                  <a:cubicBezTo>
                    <a:pt x="32" y="383"/>
                    <a:pt x="129" y="390"/>
                    <a:pt x="176" y="390"/>
                  </a:cubicBezTo>
                </a:path>
              </a:pathLst>
            </a:custGeom>
            <a:noFill/>
            <a:ln w="12700">
              <a:solidFill>
                <a:schemeClr val="tx1"/>
              </a:solidFill>
              <a:round/>
              <a:headEnd/>
              <a:tailEnd/>
            </a:ln>
          </p:spPr>
          <p:txBody>
            <a:bodyPr/>
            <a:lstStyle/>
            <a:p>
              <a:endParaRPr lang="en-US"/>
            </a:p>
          </p:txBody>
        </p:sp>
        <p:sp>
          <p:nvSpPr>
            <p:cNvPr id="40976" name="Line 124"/>
            <p:cNvSpPr>
              <a:spLocks noChangeShapeType="1"/>
            </p:cNvSpPr>
            <p:nvPr/>
          </p:nvSpPr>
          <p:spPr bwMode="auto">
            <a:xfrm flipV="1">
              <a:off x="3816" y="3048"/>
              <a:ext cx="0" cy="72"/>
            </a:xfrm>
            <a:prstGeom prst="line">
              <a:avLst/>
            </a:prstGeom>
            <a:noFill/>
            <a:ln w="9525">
              <a:solidFill>
                <a:schemeClr val="tx1"/>
              </a:solidFill>
              <a:round/>
              <a:headEnd/>
              <a:tailEnd/>
            </a:ln>
          </p:spPr>
          <p:txBody>
            <a:bodyPr/>
            <a:lstStyle/>
            <a:p>
              <a:endParaRPr lang="en-US"/>
            </a:p>
          </p:txBody>
        </p:sp>
        <p:sp>
          <p:nvSpPr>
            <p:cNvPr id="40977" name="Line 125"/>
            <p:cNvSpPr>
              <a:spLocks noChangeShapeType="1"/>
            </p:cNvSpPr>
            <p:nvPr/>
          </p:nvSpPr>
          <p:spPr bwMode="auto">
            <a:xfrm>
              <a:off x="2952" y="2952"/>
              <a:ext cx="0" cy="144"/>
            </a:xfrm>
            <a:prstGeom prst="line">
              <a:avLst/>
            </a:prstGeom>
            <a:noFill/>
            <a:ln w="9525">
              <a:solidFill>
                <a:schemeClr val="tx1"/>
              </a:solidFill>
              <a:round/>
              <a:headEnd/>
              <a:tailEnd/>
            </a:ln>
          </p:spPr>
          <p:txBody>
            <a:bodyPr/>
            <a:lstStyle/>
            <a:p>
              <a:endParaRPr lang="en-US"/>
            </a:p>
          </p:txBody>
        </p:sp>
        <p:sp>
          <p:nvSpPr>
            <p:cNvPr id="40978" name="Rectangle 126"/>
            <p:cNvSpPr>
              <a:spLocks noChangeArrowheads="1"/>
            </p:cNvSpPr>
            <p:nvPr/>
          </p:nvSpPr>
          <p:spPr bwMode="auto">
            <a:xfrm>
              <a:off x="2880" y="3096"/>
              <a:ext cx="144" cy="216"/>
            </a:xfrm>
            <a:prstGeom prst="rect">
              <a:avLst/>
            </a:prstGeom>
            <a:solidFill>
              <a:schemeClr val="accent2"/>
            </a:solidFill>
            <a:ln w="9525">
              <a:solidFill>
                <a:schemeClr val="tx1"/>
              </a:solidFill>
              <a:miter lim="800000"/>
              <a:headEnd/>
              <a:tailEnd/>
            </a:ln>
          </p:spPr>
          <p:txBody>
            <a:bodyPr/>
            <a:lstStyle/>
            <a:p>
              <a:endParaRPr lang="en-US"/>
            </a:p>
          </p:txBody>
        </p:sp>
        <p:sp>
          <p:nvSpPr>
            <p:cNvPr id="40979" name="Line 127"/>
            <p:cNvSpPr>
              <a:spLocks noChangeShapeType="1"/>
            </p:cNvSpPr>
            <p:nvPr/>
          </p:nvSpPr>
          <p:spPr bwMode="auto">
            <a:xfrm>
              <a:off x="2952" y="3312"/>
              <a:ext cx="0" cy="216"/>
            </a:xfrm>
            <a:prstGeom prst="line">
              <a:avLst/>
            </a:prstGeom>
            <a:noFill/>
            <a:ln w="9525">
              <a:solidFill>
                <a:schemeClr val="tx1"/>
              </a:solidFill>
              <a:round/>
              <a:headEnd/>
              <a:tailEnd/>
            </a:ln>
          </p:spPr>
          <p:txBody>
            <a:bodyPr/>
            <a:lstStyle/>
            <a:p>
              <a:endParaRPr lang="en-US"/>
            </a:p>
          </p:txBody>
        </p:sp>
        <p:sp>
          <p:nvSpPr>
            <p:cNvPr id="40980" name="Line 128"/>
            <p:cNvSpPr>
              <a:spLocks noChangeShapeType="1"/>
            </p:cNvSpPr>
            <p:nvPr/>
          </p:nvSpPr>
          <p:spPr bwMode="auto">
            <a:xfrm flipV="1">
              <a:off x="3384" y="2808"/>
              <a:ext cx="0" cy="144"/>
            </a:xfrm>
            <a:prstGeom prst="line">
              <a:avLst/>
            </a:prstGeom>
            <a:noFill/>
            <a:ln w="9525">
              <a:solidFill>
                <a:schemeClr val="tx1"/>
              </a:solidFill>
              <a:round/>
              <a:headEnd/>
              <a:tailEnd/>
            </a:ln>
          </p:spPr>
          <p:txBody>
            <a:bodyPr/>
            <a:lstStyle/>
            <a:p>
              <a:endParaRPr lang="en-US"/>
            </a:p>
          </p:txBody>
        </p:sp>
        <p:grpSp>
          <p:nvGrpSpPr>
            <p:cNvPr id="40981" name="Group 129"/>
            <p:cNvGrpSpPr>
              <a:grpSpLocks/>
            </p:cNvGrpSpPr>
            <p:nvPr/>
          </p:nvGrpSpPr>
          <p:grpSpPr bwMode="auto">
            <a:xfrm>
              <a:off x="3372" y="3300"/>
              <a:ext cx="864" cy="792"/>
              <a:chOff x="5301" y="10624"/>
              <a:chExt cx="2160" cy="1980"/>
            </a:xfrm>
          </p:grpSpPr>
          <p:grpSp>
            <p:nvGrpSpPr>
              <p:cNvPr id="40997" name="Group 130"/>
              <p:cNvGrpSpPr>
                <a:grpSpLocks/>
              </p:cNvGrpSpPr>
              <p:nvPr/>
            </p:nvGrpSpPr>
            <p:grpSpPr bwMode="auto">
              <a:xfrm rot="1552072">
                <a:off x="6831" y="10984"/>
                <a:ext cx="270" cy="420"/>
                <a:chOff x="7641" y="10474"/>
                <a:chExt cx="270" cy="420"/>
              </a:xfrm>
            </p:grpSpPr>
            <p:sp>
              <p:nvSpPr>
                <p:cNvPr id="41015" name="AutoShape 131"/>
                <p:cNvSpPr>
                  <a:spLocks noChangeArrowheads="1"/>
                </p:cNvSpPr>
                <p:nvPr/>
              </p:nvSpPr>
              <p:spPr bwMode="auto">
                <a:xfrm rot="-4255421">
                  <a:off x="7551" y="10564"/>
                  <a:ext cx="360" cy="180"/>
                </a:xfrm>
                <a:prstGeom prst="flowChartMerge">
                  <a:avLst/>
                </a:prstGeom>
                <a:solidFill>
                  <a:srgbClr val="000000"/>
                </a:solidFill>
                <a:ln w="9525">
                  <a:solidFill>
                    <a:schemeClr val="tx1"/>
                  </a:solidFill>
                  <a:miter lim="800000"/>
                  <a:headEnd/>
                  <a:tailEnd/>
                </a:ln>
              </p:spPr>
              <p:txBody>
                <a:bodyPr/>
                <a:lstStyle/>
                <a:p>
                  <a:endParaRPr lang="en-US"/>
                </a:p>
              </p:txBody>
            </p:sp>
            <p:sp>
              <p:nvSpPr>
                <p:cNvPr id="41016" name="Line 132"/>
                <p:cNvSpPr>
                  <a:spLocks noChangeShapeType="1"/>
                </p:cNvSpPr>
                <p:nvPr/>
              </p:nvSpPr>
              <p:spPr bwMode="auto">
                <a:xfrm flipH="1">
                  <a:off x="7731" y="10534"/>
                  <a:ext cx="180" cy="360"/>
                </a:xfrm>
                <a:prstGeom prst="line">
                  <a:avLst/>
                </a:prstGeom>
                <a:noFill/>
                <a:ln w="28575">
                  <a:solidFill>
                    <a:schemeClr val="tx1"/>
                  </a:solidFill>
                  <a:round/>
                  <a:headEnd/>
                  <a:tailEnd/>
                </a:ln>
              </p:spPr>
              <p:txBody>
                <a:bodyPr/>
                <a:lstStyle/>
                <a:p>
                  <a:endParaRPr lang="en-US"/>
                </a:p>
              </p:txBody>
            </p:sp>
          </p:grpSp>
          <p:grpSp>
            <p:nvGrpSpPr>
              <p:cNvPr id="40998" name="Group 133"/>
              <p:cNvGrpSpPr>
                <a:grpSpLocks/>
              </p:cNvGrpSpPr>
              <p:nvPr/>
            </p:nvGrpSpPr>
            <p:grpSpPr bwMode="auto">
              <a:xfrm>
                <a:off x="6801" y="11884"/>
                <a:ext cx="432" cy="261"/>
                <a:chOff x="7870" y="11532"/>
                <a:chExt cx="432" cy="261"/>
              </a:xfrm>
            </p:grpSpPr>
            <p:sp>
              <p:nvSpPr>
                <p:cNvPr id="41013" name="AutoShape 134"/>
                <p:cNvSpPr>
                  <a:spLocks noChangeArrowheads="1"/>
                </p:cNvSpPr>
                <p:nvPr/>
              </p:nvSpPr>
              <p:spPr bwMode="auto">
                <a:xfrm rot="-9166902">
                  <a:off x="7870" y="11613"/>
                  <a:ext cx="360" cy="180"/>
                </a:xfrm>
                <a:prstGeom prst="flowChartMerge">
                  <a:avLst/>
                </a:prstGeom>
                <a:solidFill>
                  <a:srgbClr val="000000"/>
                </a:solidFill>
                <a:ln w="9525">
                  <a:solidFill>
                    <a:schemeClr val="tx1"/>
                  </a:solidFill>
                  <a:miter lim="800000"/>
                  <a:headEnd/>
                  <a:tailEnd/>
                </a:ln>
              </p:spPr>
              <p:txBody>
                <a:bodyPr/>
                <a:lstStyle/>
                <a:p>
                  <a:endParaRPr lang="en-US"/>
                </a:p>
              </p:txBody>
            </p:sp>
            <p:sp>
              <p:nvSpPr>
                <p:cNvPr id="41014" name="Line 135"/>
                <p:cNvSpPr>
                  <a:spLocks noChangeShapeType="1"/>
                </p:cNvSpPr>
                <p:nvPr/>
              </p:nvSpPr>
              <p:spPr bwMode="auto">
                <a:xfrm rot="16688518" flipH="1">
                  <a:off x="8032" y="11442"/>
                  <a:ext cx="180" cy="360"/>
                </a:xfrm>
                <a:prstGeom prst="line">
                  <a:avLst/>
                </a:prstGeom>
                <a:noFill/>
                <a:ln w="28575">
                  <a:solidFill>
                    <a:schemeClr val="tx1"/>
                  </a:solidFill>
                  <a:round/>
                  <a:headEnd/>
                  <a:tailEnd/>
                </a:ln>
              </p:spPr>
              <p:txBody>
                <a:bodyPr/>
                <a:lstStyle/>
                <a:p>
                  <a:endParaRPr lang="en-US"/>
                </a:p>
              </p:txBody>
            </p:sp>
          </p:grpSp>
          <p:sp>
            <p:nvSpPr>
              <p:cNvPr id="40999" name="AutoShape 136"/>
              <p:cNvSpPr>
                <a:spLocks noChangeArrowheads="1"/>
              </p:cNvSpPr>
              <p:nvPr/>
            </p:nvSpPr>
            <p:spPr bwMode="auto">
              <a:xfrm>
                <a:off x="5301" y="10624"/>
                <a:ext cx="2160" cy="1980"/>
              </a:xfrm>
              <a:prstGeom prst="flowChartDecision">
                <a:avLst/>
              </a:prstGeom>
              <a:noFill/>
              <a:ln w="9525">
                <a:solidFill>
                  <a:schemeClr val="tx1"/>
                </a:solidFill>
                <a:miter lim="800000"/>
                <a:headEnd/>
                <a:tailEnd/>
              </a:ln>
            </p:spPr>
            <p:txBody>
              <a:bodyPr/>
              <a:lstStyle/>
              <a:p>
                <a:endParaRPr lang="en-US"/>
              </a:p>
            </p:txBody>
          </p:sp>
          <p:grpSp>
            <p:nvGrpSpPr>
              <p:cNvPr id="41000" name="Group 137"/>
              <p:cNvGrpSpPr>
                <a:grpSpLocks/>
              </p:cNvGrpSpPr>
              <p:nvPr/>
            </p:nvGrpSpPr>
            <p:grpSpPr bwMode="auto">
              <a:xfrm rot="1302680">
                <a:off x="5661" y="11884"/>
                <a:ext cx="270" cy="420"/>
                <a:chOff x="2961" y="11014"/>
                <a:chExt cx="270" cy="420"/>
              </a:xfrm>
            </p:grpSpPr>
            <p:sp>
              <p:nvSpPr>
                <p:cNvPr id="41011" name="AutoShape 138"/>
                <p:cNvSpPr>
                  <a:spLocks noChangeArrowheads="1"/>
                </p:cNvSpPr>
                <p:nvPr/>
              </p:nvSpPr>
              <p:spPr bwMode="auto">
                <a:xfrm rot="-4255421">
                  <a:off x="2871" y="11104"/>
                  <a:ext cx="360" cy="180"/>
                </a:xfrm>
                <a:prstGeom prst="flowChartMerge">
                  <a:avLst/>
                </a:prstGeom>
                <a:solidFill>
                  <a:srgbClr val="000000"/>
                </a:solidFill>
                <a:ln w="9525">
                  <a:solidFill>
                    <a:schemeClr val="tx1"/>
                  </a:solidFill>
                  <a:miter lim="800000"/>
                  <a:headEnd/>
                  <a:tailEnd/>
                </a:ln>
              </p:spPr>
              <p:txBody>
                <a:bodyPr/>
                <a:lstStyle/>
                <a:p>
                  <a:endParaRPr lang="en-US"/>
                </a:p>
              </p:txBody>
            </p:sp>
            <p:sp>
              <p:nvSpPr>
                <p:cNvPr id="41012" name="Line 139"/>
                <p:cNvSpPr>
                  <a:spLocks noChangeShapeType="1"/>
                </p:cNvSpPr>
                <p:nvPr/>
              </p:nvSpPr>
              <p:spPr bwMode="auto">
                <a:xfrm flipH="1">
                  <a:off x="3051" y="11074"/>
                  <a:ext cx="180" cy="360"/>
                </a:xfrm>
                <a:prstGeom prst="line">
                  <a:avLst/>
                </a:prstGeom>
                <a:noFill/>
                <a:ln w="28575">
                  <a:solidFill>
                    <a:schemeClr val="tx1"/>
                  </a:solidFill>
                  <a:round/>
                  <a:headEnd/>
                  <a:tailEnd/>
                </a:ln>
              </p:spPr>
              <p:txBody>
                <a:bodyPr/>
                <a:lstStyle/>
                <a:p>
                  <a:endParaRPr lang="en-US"/>
                </a:p>
              </p:txBody>
            </p:sp>
          </p:grpSp>
          <p:grpSp>
            <p:nvGrpSpPr>
              <p:cNvPr id="41001" name="Group 140"/>
              <p:cNvGrpSpPr>
                <a:grpSpLocks/>
              </p:cNvGrpSpPr>
              <p:nvPr/>
            </p:nvGrpSpPr>
            <p:grpSpPr bwMode="auto">
              <a:xfrm rot="-4665358">
                <a:off x="5736" y="10879"/>
                <a:ext cx="270" cy="420"/>
                <a:chOff x="4401" y="10834"/>
                <a:chExt cx="270" cy="420"/>
              </a:xfrm>
            </p:grpSpPr>
            <p:sp>
              <p:nvSpPr>
                <p:cNvPr id="41009" name="AutoShape 141"/>
                <p:cNvSpPr>
                  <a:spLocks noChangeArrowheads="1"/>
                </p:cNvSpPr>
                <p:nvPr/>
              </p:nvSpPr>
              <p:spPr bwMode="auto">
                <a:xfrm rot="-4255421">
                  <a:off x="4311" y="10924"/>
                  <a:ext cx="360" cy="180"/>
                </a:xfrm>
                <a:prstGeom prst="flowChartMerge">
                  <a:avLst/>
                </a:prstGeom>
                <a:solidFill>
                  <a:srgbClr val="000000"/>
                </a:solidFill>
                <a:ln w="9525">
                  <a:solidFill>
                    <a:schemeClr val="tx1"/>
                  </a:solidFill>
                  <a:miter lim="800000"/>
                  <a:headEnd/>
                  <a:tailEnd/>
                </a:ln>
              </p:spPr>
              <p:txBody>
                <a:bodyPr/>
                <a:lstStyle/>
                <a:p>
                  <a:endParaRPr lang="en-US"/>
                </a:p>
              </p:txBody>
            </p:sp>
            <p:sp>
              <p:nvSpPr>
                <p:cNvPr id="41010" name="Line 142"/>
                <p:cNvSpPr>
                  <a:spLocks noChangeShapeType="1"/>
                </p:cNvSpPr>
                <p:nvPr/>
              </p:nvSpPr>
              <p:spPr bwMode="auto">
                <a:xfrm flipH="1">
                  <a:off x="4491" y="10894"/>
                  <a:ext cx="180" cy="360"/>
                </a:xfrm>
                <a:prstGeom prst="line">
                  <a:avLst/>
                </a:prstGeom>
                <a:noFill/>
                <a:ln w="28575">
                  <a:solidFill>
                    <a:schemeClr val="tx1"/>
                  </a:solidFill>
                  <a:round/>
                  <a:headEnd/>
                  <a:tailEnd/>
                </a:ln>
              </p:spPr>
              <p:txBody>
                <a:bodyPr/>
                <a:lstStyle/>
                <a:p>
                  <a:endParaRPr lang="en-US"/>
                </a:p>
              </p:txBody>
            </p:sp>
          </p:grpSp>
          <p:grpSp>
            <p:nvGrpSpPr>
              <p:cNvPr id="41002" name="Group 143"/>
              <p:cNvGrpSpPr>
                <a:grpSpLocks/>
              </p:cNvGrpSpPr>
              <p:nvPr/>
            </p:nvGrpSpPr>
            <p:grpSpPr bwMode="auto">
              <a:xfrm>
                <a:off x="5301" y="11404"/>
                <a:ext cx="2160" cy="411"/>
                <a:chOff x="5301" y="11344"/>
                <a:chExt cx="2160" cy="411"/>
              </a:xfrm>
            </p:grpSpPr>
            <p:grpSp>
              <p:nvGrpSpPr>
                <p:cNvPr id="41003" name="Group 144"/>
                <p:cNvGrpSpPr>
                  <a:grpSpLocks/>
                </p:cNvGrpSpPr>
                <p:nvPr/>
              </p:nvGrpSpPr>
              <p:grpSpPr bwMode="auto">
                <a:xfrm rot="6309894">
                  <a:off x="6100" y="11445"/>
                  <a:ext cx="411" cy="210"/>
                  <a:chOff x="3861" y="5044"/>
                  <a:chExt cx="540" cy="540"/>
                </a:xfrm>
              </p:grpSpPr>
              <p:sp>
                <p:nvSpPr>
                  <p:cNvPr id="41006" name="Line 145"/>
                  <p:cNvSpPr>
                    <a:spLocks noChangeShapeType="1"/>
                  </p:cNvSpPr>
                  <p:nvPr/>
                </p:nvSpPr>
                <p:spPr bwMode="auto">
                  <a:xfrm>
                    <a:off x="4041" y="5044"/>
                    <a:ext cx="360" cy="180"/>
                  </a:xfrm>
                  <a:prstGeom prst="line">
                    <a:avLst/>
                  </a:prstGeom>
                  <a:noFill/>
                  <a:ln w="28575">
                    <a:solidFill>
                      <a:schemeClr val="tx1"/>
                    </a:solidFill>
                    <a:round/>
                    <a:headEnd/>
                    <a:tailEnd/>
                  </a:ln>
                </p:spPr>
                <p:txBody>
                  <a:bodyPr/>
                  <a:lstStyle/>
                  <a:p>
                    <a:endParaRPr lang="en-US"/>
                  </a:p>
                </p:txBody>
              </p:sp>
              <p:sp>
                <p:nvSpPr>
                  <p:cNvPr id="41007" name="Line 146"/>
                  <p:cNvSpPr>
                    <a:spLocks noChangeShapeType="1"/>
                  </p:cNvSpPr>
                  <p:nvPr/>
                </p:nvSpPr>
                <p:spPr bwMode="auto">
                  <a:xfrm flipH="1">
                    <a:off x="3861" y="5224"/>
                    <a:ext cx="540" cy="180"/>
                  </a:xfrm>
                  <a:prstGeom prst="line">
                    <a:avLst/>
                  </a:prstGeom>
                  <a:noFill/>
                  <a:ln w="28575">
                    <a:solidFill>
                      <a:schemeClr val="tx1"/>
                    </a:solidFill>
                    <a:round/>
                    <a:headEnd/>
                    <a:tailEnd/>
                  </a:ln>
                </p:spPr>
                <p:txBody>
                  <a:bodyPr/>
                  <a:lstStyle/>
                  <a:p>
                    <a:endParaRPr lang="en-US"/>
                  </a:p>
                </p:txBody>
              </p:sp>
              <p:sp>
                <p:nvSpPr>
                  <p:cNvPr id="41008" name="Line 147"/>
                  <p:cNvSpPr>
                    <a:spLocks noChangeShapeType="1"/>
                  </p:cNvSpPr>
                  <p:nvPr/>
                </p:nvSpPr>
                <p:spPr bwMode="auto">
                  <a:xfrm>
                    <a:off x="3861" y="5404"/>
                    <a:ext cx="360" cy="180"/>
                  </a:xfrm>
                  <a:prstGeom prst="line">
                    <a:avLst/>
                  </a:prstGeom>
                  <a:noFill/>
                  <a:ln w="28575">
                    <a:solidFill>
                      <a:schemeClr val="tx1"/>
                    </a:solidFill>
                    <a:round/>
                    <a:headEnd/>
                    <a:tailEnd/>
                  </a:ln>
                </p:spPr>
                <p:txBody>
                  <a:bodyPr/>
                  <a:lstStyle/>
                  <a:p>
                    <a:endParaRPr lang="en-US"/>
                  </a:p>
                </p:txBody>
              </p:sp>
            </p:grpSp>
            <p:sp>
              <p:nvSpPr>
                <p:cNvPr id="41004" name="Line 148"/>
                <p:cNvSpPr>
                  <a:spLocks noChangeShapeType="1"/>
                </p:cNvSpPr>
                <p:nvPr/>
              </p:nvSpPr>
              <p:spPr bwMode="auto">
                <a:xfrm>
                  <a:off x="6381" y="11524"/>
                  <a:ext cx="1080" cy="0"/>
                </a:xfrm>
                <a:prstGeom prst="line">
                  <a:avLst/>
                </a:prstGeom>
                <a:noFill/>
                <a:ln w="9525">
                  <a:solidFill>
                    <a:schemeClr val="tx1"/>
                  </a:solidFill>
                  <a:round/>
                  <a:headEnd/>
                  <a:tailEnd/>
                </a:ln>
              </p:spPr>
              <p:txBody>
                <a:bodyPr/>
                <a:lstStyle/>
                <a:p>
                  <a:endParaRPr lang="en-US"/>
                </a:p>
              </p:txBody>
            </p:sp>
            <p:sp>
              <p:nvSpPr>
                <p:cNvPr id="41005" name="Line 149"/>
                <p:cNvSpPr>
                  <a:spLocks noChangeShapeType="1"/>
                </p:cNvSpPr>
                <p:nvPr/>
              </p:nvSpPr>
              <p:spPr bwMode="auto">
                <a:xfrm flipH="1">
                  <a:off x="5301" y="11524"/>
                  <a:ext cx="900" cy="0"/>
                </a:xfrm>
                <a:prstGeom prst="line">
                  <a:avLst/>
                </a:prstGeom>
                <a:noFill/>
                <a:ln w="9525">
                  <a:solidFill>
                    <a:schemeClr val="tx1"/>
                  </a:solidFill>
                  <a:round/>
                  <a:headEnd/>
                  <a:tailEnd/>
                </a:ln>
              </p:spPr>
              <p:txBody>
                <a:bodyPr/>
                <a:lstStyle/>
                <a:p>
                  <a:endParaRPr lang="en-US"/>
                </a:p>
              </p:txBody>
            </p:sp>
          </p:grpSp>
        </p:grpSp>
        <p:grpSp>
          <p:nvGrpSpPr>
            <p:cNvPr id="40982" name="Group 150"/>
            <p:cNvGrpSpPr>
              <a:grpSpLocks/>
            </p:cNvGrpSpPr>
            <p:nvPr/>
          </p:nvGrpSpPr>
          <p:grpSpPr bwMode="auto">
            <a:xfrm>
              <a:off x="2880" y="3528"/>
              <a:ext cx="168" cy="82"/>
              <a:chOff x="3861" y="5044"/>
              <a:chExt cx="540" cy="540"/>
            </a:xfrm>
          </p:grpSpPr>
          <p:sp>
            <p:nvSpPr>
              <p:cNvPr id="40994" name="Line 151"/>
              <p:cNvSpPr>
                <a:spLocks noChangeShapeType="1"/>
              </p:cNvSpPr>
              <p:nvPr/>
            </p:nvSpPr>
            <p:spPr bwMode="auto">
              <a:xfrm>
                <a:off x="4041" y="5044"/>
                <a:ext cx="360" cy="180"/>
              </a:xfrm>
              <a:prstGeom prst="line">
                <a:avLst/>
              </a:prstGeom>
              <a:noFill/>
              <a:ln w="28575">
                <a:solidFill>
                  <a:schemeClr val="tx1"/>
                </a:solidFill>
                <a:round/>
                <a:headEnd/>
                <a:tailEnd/>
              </a:ln>
            </p:spPr>
            <p:txBody>
              <a:bodyPr/>
              <a:lstStyle/>
              <a:p>
                <a:endParaRPr lang="en-US"/>
              </a:p>
            </p:txBody>
          </p:sp>
          <p:sp>
            <p:nvSpPr>
              <p:cNvPr id="40995" name="Line 152"/>
              <p:cNvSpPr>
                <a:spLocks noChangeShapeType="1"/>
              </p:cNvSpPr>
              <p:nvPr/>
            </p:nvSpPr>
            <p:spPr bwMode="auto">
              <a:xfrm flipH="1">
                <a:off x="3861" y="5224"/>
                <a:ext cx="540" cy="180"/>
              </a:xfrm>
              <a:prstGeom prst="line">
                <a:avLst/>
              </a:prstGeom>
              <a:noFill/>
              <a:ln w="28575">
                <a:solidFill>
                  <a:schemeClr val="tx1"/>
                </a:solidFill>
                <a:round/>
                <a:headEnd/>
                <a:tailEnd/>
              </a:ln>
            </p:spPr>
            <p:txBody>
              <a:bodyPr/>
              <a:lstStyle/>
              <a:p>
                <a:endParaRPr lang="en-US"/>
              </a:p>
            </p:txBody>
          </p:sp>
          <p:sp>
            <p:nvSpPr>
              <p:cNvPr id="40996" name="Line 153"/>
              <p:cNvSpPr>
                <a:spLocks noChangeShapeType="1"/>
              </p:cNvSpPr>
              <p:nvPr/>
            </p:nvSpPr>
            <p:spPr bwMode="auto">
              <a:xfrm>
                <a:off x="3861" y="5404"/>
                <a:ext cx="360" cy="180"/>
              </a:xfrm>
              <a:prstGeom prst="line">
                <a:avLst/>
              </a:prstGeom>
              <a:noFill/>
              <a:ln w="28575">
                <a:solidFill>
                  <a:schemeClr val="tx1"/>
                </a:solidFill>
                <a:round/>
                <a:headEnd/>
                <a:tailEnd/>
              </a:ln>
            </p:spPr>
            <p:txBody>
              <a:bodyPr/>
              <a:lstStyle/>
              <a:p>
                <a:endParaRPr lang="en-US"/>
              </a:p>
            </p:txBody>
          </p:sp>
        </p:grpSp>
        <p:sp>
          <p:nvSpPr>
            <p:cNvPr id="40983" name="Line 154"/>
            <p:cNvSpPr>
              <a:spLocks noChangeShapeType="1"/>
            </p:cNvSpPr>
            <p:nvPr/>
          </p:nvSpPr>
          <p:spPr bwMode="auto">
            <a:xfrm>
              <a:off x="2952" y="3600"/>
              <a:ext cx="0" cy="576"/>
            </a:xfrm>
            <a:prstGeom prst="line">
              <a:avLst/>
            </a:prstGeom>
            <a:noFill/>
            <a:ln w="9525">
              <a:solidFill>
                <a:schemeClr val="tx1"/>
              </a:solidFill>
              <a:round/>
              <a:headEnd/>
              <a:tailEnd/>
            </a:ln>
          </p:spPr>
          <p:txBody>
            <a:bodyPr/>
            <a:lstStyle/>
            <a:p>
              <a:endParaRPr lang="en-US"/>
            </a:p>
          </p:txBody>
        </p:sp>
        <p:sp>
          <p:nvSpPr>
            <p:cNvPr id="40984" name="Line 155"/>
            <p:cNvSpPr>
              <a:spLocks noChangeShapeType="1"/>
            </p:cNvSpPr>
            <p:nvPr/>
          </p:nvSpPr>
          <p:spPr bwMode="auto">
            <a:xfrm>
              <a:off x="2952" y="4176"/>
              <a:ext cx="864" cy="0"/>
            </a:xfrm>
            <a:prstGeom prst="line">
              <a:avLst/>
            </a:prstGeom>
            <a:noFill/>
            <a:ln w="9525">
              <a:solidFill>
                <a:schemeClr val="tx1"/>
              </a:solidFill>
              <a:round/>
              <a:headEnd/>
              <a:tailEnd/>
            </a:ln>
          </p:spPr>
          <p:txBody>
            <a:bodyPr/>
            <a:lstStyle/>
            <a:p>
              <a:endParaRPr lang="en-US"/>
            </a:p>
          </p:txBody>
        </p:sp>
        <p:sp>
          <p:nvSpPr>
            <p:cNvPr id="40985" name="Line 156"/>
            <p:cNvSpPr>
              <a:spLocks noChangeShapeType="1"/>
            </p:cNvSpPr>
            <p:nvPr/>
          </p:nvSpPr>
          <p:spPr bwMode="auto">
            <a:xfrm flipV="1">
              <a:off x="3816" y="4104"/>
              <a:ext cx="0" cy="72"/>
            </a:xfrm>
            <a:prstGeom prst="line">
              <a:avLst/>
            </a:prstGeom>
            <a:noFill/>
            <a:ln w="9525">
              <a:solidFill>
                <a:schemeClr val="tx1"/>
              </a:solidFill>
              <a:round/>
              <a:headEnd/>
              <a:tailEnd/>
            </a:ln>
          </p:spPr>
          <p:txBody>
            <a:bodyPr/>
            <a:lstStyle/>
            <a:p>
              <a:endParaRPr lang="en-US"/>
            </a:p>
          </p:txBody>
        </p:sp>
        <p:sp>
          <p:nvSpPr>
            <p:cNvPr id="40986" name="Line 157"/>
            <p:cNvSpPr>
              <a:spLocks noChangeShapeType="1"/>
            </p:cNvSpPr>
            <p:nvPr/>
          </p:nvSpPr>
          <p:spPr bwMode="auto">
            <a:xfrm>
              <a:off x="3384" y="4176"/>
              <a:ext cx="0" cy="144"/>
            </a:xfrm>
            <a:prstGeom prst="line">
              <a:avLst/>
            </a:prstGeom>
            <a:noFill/>
            <a:ln w="9525">
              <a:solidFill>
                <a:schemeClr val="tx1"/>
              </a:solidFill>
              <a:round/>
              <a:headEnd/>
              <a:tailEnd/>
            </a:ln>
          </p:spPr>
          <p:txBody>
            <a:bodyPr/>
            <a:lstStyle/>
            <a:p>
              <a:endParaRPr lang="en-US"/>
            </a:p>
          </p:txBody>
        </p:sp>
        <p:sp>
          <p:nvSpPr>
            <p:cNvPr id="40987" name="Text Box 158"/>
            <p:cNvSpPr txBox="1">
              <a:spLocks noChangeArrowheads="1"/>
            </p:cNvSpPr>
            <p:nvPr/>
          </p:nvSpPr>
          <p:spPr bwMode="auto">
            <a:xfrm>
              <a:off x="3024" y="3096"/>
              <a:ext cx="360" cy="144"/>
            </a:xfrm>
            <a:prstGeom prst="rect">
              <a:avLst/>
            </a:prstGeom>
            <a:noFill/>
            <a:ln w="9525">
              <a:noFill/>
              <a:miter lim="800000"/>
              <a:headEnd/>
              <a:tailEnd/>
            </a:ln>
          </p:spPr>
          <p:txBody>
            <a:bodyPr/>
            <a:lstStyle/>
            <a:p>
              <a:pPr eaLnBrk="0" hangingPunct="0"/>
              <a:r>
                <a:rPr lang="es-ES" sz="1200">
                  <a:latin typeface="Times New Roman" pitchFamily="18" charset="0"/>
                </a:rPr>
                <a:t>Tirita</a:t>
              </a:r>
            </a:p>
          </p:txBody>
        </p:sp>
        <p:sp>
          <p:nvSpPr>
            <p:cNvPr id="40988" name="Text Box 159"/>
            <p:cNvSpPr txBox="1">
              <a:spLocks noChangeArrowheads="1"/>
            </p:cNvSpPr>
            <p:nvPr/>
          </p:nvSpPr>
          <p:spPr bwMode="auto">
            <a:xfrm>
              <a:off x="3672" y="3456"/>
              <a:ext cx="264" cy="144"/>
            </a:xfrm>
            <a:prstGeom prst="rect">
              <a:avLst/>
            </a:prstGeom>
            <a:noFill/>
            <a:ln w="9525">
              <a:noFill/>
              <a:miter lim="800000"/>
              <a:headEnd/>
              <a:tailEnd/>
            </a:ln>
          </p:spPr>
          <p:txBody>
            <a:bodyPr/>
            <a:lstStyle/>
            <a:p>
              <a:pPr eaLnBrk="0" hangingPunct="0"/>
              <a:r>
                <a:rPr lang="es-ES" sz="1000" b="1">
                  <a:latin typeface="Times New Roman" pitchFamily="18" charset="0"/>
                </a:rPr>
                <a:t>87L</a:t>
              </a:r>
            </a:p>
          </p:txBody>
        </p:sp>
        <p:sp>
          <p:nvSpPr>
            <p:cNvPr id="40989" name="Text Box 160"/>
            <p:cNvSpPr txBox="1">
              <a:spLocks noChangeArrowheads="1"/>
            </p:cNvSpPr>
            <p:nvPr/>
          </p:nvSpPr>
          <p:spPr bwMode="auto">
            <a:xfrm>
              <a:off x="3024" y="3456"/>
              <a:ext cx="288" cy="144"/>
            </a:xfrm>
            <a:prstGeom prst="rect">
              <a:avLst/>
            </a:prstGeom>
            <a:noFill/>
            <a:ln w="9525">
              <a:noFill/>
              <a:miter lim="800000"/>
              <a:headEnd/>
              <a:tailEnd/>
            </a:ln>
          </p:spPr>
          <p:txBody>
            <a:bodyPr/>
            <a:lstStyle/>
            <a:p>
              <a:pPr eaLnBrk="0" hangingPunct="0"/>
              <a:r>
                <a:rPr lang="es-ES" sz="1200">
                  <a:latin typeface="Times New Roman" pitchFamily="18" charset="0"/>
                </a:rPr>
                <a:t>87H</a:t>
              </a:r>
            </a:p>
          </p:txBody>
        </p:sp>
        <p:sp>
          <p:nvSpPr>
            <p:cNvPr id="40990" name="Text Box 161"/>
            <p:cNvSpPr txBox="1">
              <a:spLocks noChangeArrowheads="1"/>
            </p:cNvSpPr>
            <p:nvPr/>
          </p:nvSpPr>
          <p:spPr bwMode="auto">
            <a:xfrm>
              <a:off x="3312" y="2952"/>
              <a:ext cx="288" cy="144"/>
            </a:xfrm>
            <a:prstGeom prst="rect">
              <a:avLst/>
            </a:prstGeom>
            <a:noFill/>
            <a:ln w="9525">
              <a:noFill/>
              <a:miter lim="800000"/>
              <a:headEnd/>
              <a:tailEnd/>
            </a:ln>
          </p:spPr>
          <p:txBody>
            <a:bodyPr/>
            <a:lstStyle/>
            <a:p>
              <a:pPr eaLnBrk="0" hangingPunct="0"/>
              <a:r>
                <a:rPr lang="es-ES" sz="1200">
                  <a:latin typeface="Times New Roman" pitchFamily="18" charset="0"/>
                </a:rPr>
                <a:t>j</a:t>
              </a:r>
            </a:p>
          </p:txBody>
        </p:sp>
        <p:sp>
          <p:nvSpPr>
            <p:cNvPr id="40991" name="Text Box 162"/>
            <p:cNvSpPr txBox="1">
              <a:spLocks noChangeArrowheads="1"/>
            </p:cNvSpPr>
            <p:nvPr/>
          </p:nvSpPr>
          <p:spPr bwMode="auto">
            <a:xfrm>
              <a:off x="3312" y="4032"/>
              <a:ext cx="216" cy="144"/>
            </a:xfrm>
            <a:prstGeom prst="rect">
              <a:avLst/>
            </a:prstGeom>
            <a:noFill/>
            <a:ln w="9525">
              <a:noFill/>
              <a:miter lim="800000"/>
              <a:headEnd/>
              <a:tailEnd/>
            </a:ln>
          </p:spPr>
          <p:txBody>
            <a:bodyPr/>
            <a:lstStyle/>
            <a:p>
              <a:pPr eaLnBrk="0" hangingPunct="0"/>
              <a:r>
                <a:rPr lang="es-ES" sz="1200">
                  <a:latin typeface="Times New Roman" pitchFamily="18" charset="0"/>
                </a:rPr>
                <a:t>k</a:t>
              </a:r>
            </a:p>
          </p:txBody>
        </p:sp>
        <p:sp>
          <p:nvSpPr>
            <p:cNvPr id="40992" name="Text Box 163"/>
            <p:cNvSpPr txBox="1">
              <a:spLocks noChangeArrowheads="1"/>
            </p:cNvSpPr>
            <p:nvPr/>
          </p:nvSpPr>
          <p:spPr bwMode="auto">
            <a:xfrm>
              <a:off x="4368" y="3360"/>
              <a:ext cx="1152" cy="144"/>
            </a:xfrm>
            <a:prstGeom prst="rect">
              <a:avLst/>
            </a:prstGeom>
            <a:noFill/>
            <a:ln w="9525">
              <a:noFill/>
              <a:miter lim="800000"/>
              <a:headEnd/>
              <a:tailEnd/>
            </a:ln>
          </p:spPr>
          <p:txBody>
            <a:bodyPr/>
            <a:lstStyle/>
            <a:p>
              <a:pPr eaLnBrk="0" hangingPunct="0"/>
              <a:r>
                <a:rPr lang="es-ES" sz="1200">
                  <a:latin typeface="Times New Roman" pitchFamily="18" charset="0"/>
                </a:rPr>
                <a:t>Circuito resonante a 60HZ</a:t>
              </a:r>
            </a:p>
          </p:txBody>
        </p:sp>
        <p:sp>
          <p:nvSpPr>
            <p:cNvPr id="40993" name="Line 164"/>
            <p:cNvSpPr>
              <a:spLocks noChangeShapeType="1"/>
            </p:cNvSpPr>
            <p:nvPr/>
          </p:nvSpPr>
          <p:spPr bwMode="auto">
            <a:xfrm flipH="1" flipV="1">
              <a:off x="3864" y="3216"/>
              <a:ext cx="576" cy="144"/>
            </a:xfrm>
            <a:prstGeom prst="line">
              <a:avLst/>
            </a:prstGeom>
            <a:noFill/>
            <a:ln w="9525">
              <a:solidFill>
                <a:schemeClr val="tx1"/>
              </a:solidFill>
              <a:round/>
              <a:headEnd/>
              <a:tailEnd type="triangle" w="med" len="med"/>
            </a:ln>
          </p:spPr>
          <p:txBody>
            <a:bodyPr/>
            <a:lstStyle/>
            <a:p>
              <a:endParaRPr lang="en-US"/>
            </a:p>
          </p:txBody>
        </p:sp>
      </p:grpSp>
      <p:sp>
        <p:nvSpPr>
          <p:cNvPr id="40969" name="Text Box 165"/>
          <p:cNvSpPr txBox="1">
            <a:spLocks noChangeArrowheads="1"/>
          </p:cNvSpPr>
          <p:nvPr/>
        </p:nvSpPr>
        <p:spPr bwMode="auto">
          <a:xfrm>
            <a:off x="6934200" y="5334000"/>
            <a:ext cx="1981200" cy="800100"/>
          </a:xfrm>
          <a:prstGeom prst="rect">
            <a:avLst/>
          </a:prstGeom>
          <a:noFill/>
          <a:ln w="9525">
            <a:noFill/>
            <a:miter lim="800000"/>
            <a:headEnd/>
            <a:tailEnd/>
          </a:ln>
        </p:spPr>
        <p:txBody>
          <a:bodyPr/>
          <a:lstStyle/>
          <a:p>
            <a:pPr eaLnBrk="0" hangingPunct="0"/>
            <a:r>
              <a:rPr lang="es-ES" sz="1200" b="1">
                <a:latin typeface="Times New Roman" pitchFamily="18" charset="0"/>
              </a:rPr>
              <a:t>87L</a:t>
            </a:r>
            <a:r>
              <a:rPr lang="es-ES" sz="1200">
                <a:latin typeface="Times New Roman" pitchFamily="18" charset="0"/>
              </a:rPr>
              <a:t> = Unidad de voltaje, de    </a:t>
            </a:r>
          </a:p>
          <a:p>
            <a:pPr eaLnBrk="0" hangingPunct="0"/>
            <a:r>
              <a:rPr lang="es-ES" sz="1200">
                <a:latin typeface="Times New Roman" pitchFamily="18" charset="0"/>
              </a:rPr>
              <a:t>           alta impedancia</a:t>
            </a:r>
          </a:p>
          <a:p>
            <a:pPr eaLnBrk="0" hangingPunct="0"/>
            <a:r>
              <a:rPr lang="es-ES" sz="1200" b="1">
                <a:latin typeface="Times New Roman" pitchFamily="18" charset="0"/>
              </a:rPr>
              <a:t>87H</a:t>
            </a:r>
            <a:r>
              <a:rPr lang="es-ES" sz="1200">
                <a:latin typeface="Times New Roman" pitchFamily="18" charset="0"/>
              </a:rPr>
              <a:t> = Unidad de corriente, </a:t>
            </a:r>
            <a:r>
              <a:rPr lang="en-US" sz="1200">
                <a:latin typeface="Times New Roman" pitchFamily="18" charset="0"/>
              </a:rPr>
              <a:t>      </a:t>
            </a:r>
          </a:p>
          <a:p>
            <a:pPr eaLnBrk="0" hangingPunct="0"/>
            <a:r>
              <a:rPr lang="en-US" sz="1200">
                <a:latin typeface="Times New Roman" pitchFamily="18" charset="0"/>
              </a:rPr>
              <a:t>            </a:t>
            </a:r>
            <a:r>
              <a:rPr lang="es-ES" sz="1200">
                <a:latin typeface="Times New Roman" pitchFamily="18" charset="0"/>
              </a:rPr>
              <a:t>de  baja impedancia</a:t>
            </a:r>
          </a:p>
        </p:txBody>
      </p:sp>
      <p:sp>
        <p:nvSpPr>
          <p:cNvPr id="40970" name="Text Box 166"/>
          <p:cNvSpPr txBox="1">
            <a:spLocks noChangeArrowheads="1"/>
          </p:cNvSpPr>
          <p:nvPr/>
        </p:nvSpPr>
        <p:spPr bwMode="auto">
          <a:xfrm>
            <a:off x="5562600" y="2743200"/>
            <a:ext cx="2659063" cy="517525"/>
          </a:xfrm>
          <a:prstGeom prst="rect">
            <a:avLst/>
          </a:prstGeom>
          <a:noFill/>
          <a:ln w="9525">
            <a:noFill/>
            <a:miter lim="800000"/>
            <a:headEnd/>
            <a:tailEnd/>
          </a:ln>
        </p:spPr>
        <p:txBody>
          <a:bodyPr wrap="none">
            <a:spAutoFit/>
          </a:bodyPr>
          <a:lstStyle/>
          <a:p>
            <a:r>
              <a:rPr lang="en-US" sz="1400">
                <a:solidFill>
                  <a:srgbClr val="33CC33"/>
                </a:solidFill>
                <a:latin typeface="Times New Roman" pitchFamily="18" charset="0"/>
              </a:rPr>
              <a:t>Relevador Diferencial operado por</a:t>
            </a:r>
          </a:p>
          <a:p>
            <a:r>
              <a:rPr lang="en-US" sz="1400">
                <a:solidFill>
                  <a:srgbClr val="33CC33"/>
                </a:solidFill>
                <a:latin typeface="Times New Roman" pitchFamily="18" charset="0"/>
              </a:rPr>
              <a:t>Voltaje, usando alta impedancia</a:t>
            </a:r>
            <a:endParaRPr lang="es-ES" sz="1400">
              <a:solidFill>
                <a:srgbClr val="33CC33"/>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 calcmode="lin" valueType="num">
                                      <p:cBhvr additive="base">
                                        <p:cTn id="7" dur="500" fill="hold"/>
                                        <p:tgtEl>
                                          <p:spTgt spid="46083"/>
                                        </p:tgtEl>
                                        <p:attrNameLst>
                                          <p:attrName>ppt_x</p:attrName>
                                        </p:attrNameLst>
                                      </p:cBhvr>
                                      <p:tavLst>
                                        <p:tav tm="0">
                                          <p:val>
                                            <p:strVal val="0-#ppt_w/2"/>
                                          </p:val>
                                        </p:tav>
                                        <p:tav tm="100000">
                                          <p:val>
                                            <p:strVal val="#ppt_x"/>
                                          </p:val>
                                        </p:tav>
                                      </p:tavLst>
                                    </p:anim>
                                    <p:anim calcmode="lin" valueType="num">
                                      <p:cBhvr additive="base">
                                        <p:cTn id="8" dur="500" fill="hold"/>
                                        <p:tgtEl>
                                          <p:spTgt spid="460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6" name="Text Box 4"/>
          <p:cNvSpPr txBox="1">
            <a:spLocks noChangeArrowheads="1"/>
          </p:cNvSpPr>
          <p:nvPr/>
        </p:nvSpPr>
        <p:spPr bwMode="auto">
          <a:xfrm>
            <a:off x="1785918" y="785794"/>
            <a:ext cx="5942717" cy="369332"/>
          </a:xfrm>
          <a:prstGeom prst="rect">
            <a:avLst/>
          </a:prstGeom>
          <a:noFill/>
          <a:ln w="9525">
            <a:noFill/>
            <a:miter lim="800000"/>
            <a:headEnd/>
            <a:tailEnd/>
          </a:ln>
        </p:spPr>
        <p:txBody>
          <a:bodyPr wrap="none">
            <a:spAutoFit/>
          </a:bodyPr>
          <a:lstStyle/>
          <a:p>
            <a:r>
              <a:rPr lang="en-US" sz="1800" dirty="0">
                <a:solidFill>
                  <a:srgbClr val="FF3300"/>
                </a:solidFill>
              </a:rPr>
              <a:t>PROTECCION DIFERENCIAL </a:t>
            </a:r>
            <a:r>
              <a:rPr lang="en-US" sz="1800" dirty="0" smtClean="0">
                <a:solidFill>
                  <a:srgbClr val="FF3300"/>
                </a:solidFill>
              </a:rPr>
              <a:t> DE TRANSFORMADOR</a:t>
            </a:r>
            <a:endParaRPr lang="es-ES" sz="1800" dirty="0">
              <a:solidFill>
                <a:srgbClr val="FF3300"/>
              </a:solidFill>
            </a:endParaRPr>
          </a:p>
        </p:txBody>
      </p:sp>
      <p:sp>
        <p:nvSpPr>
          <p:cNvPr id="7" name="Rectangle 3"/>
          <p:cNvSpPr>
            <a:spLocks noChangeArrowheads="1"/>
          </p:cNvSpPr>
          <p:nvPr/>
        </p:nvSpPr>
        <p:spPr bwMode="auto">
          <a:xfrm>
            <a:off x="428596" y="500042"/>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9" name="8 CuadroTexto"/>
          <p:cNvSpPr txBox="1"/>
          <p:nvPr/>
        </p:nvSpPr>
        <p:spPr>
          <a:xfrm>
            <a:off x="0" y="1142984"/>
            <a:ext cx="1194558" cy="461665"/>
          </a:xfrm>
          <a:prstGeom prst="rect">
            <a:avLst/>
          </a:prstGeom>
          <a:noFill/>
        </p:spPr>
        <p:txBody>
          <a:bodyPr wrap="none" rtlCol="0">
            <a:spAutoFit/>
          </a:bodyPr>
          <a:lstStyle/>
          <a:p>
            <a:r>
              <a:rPr lang="en-US" dirty="0" err="1" smtClean="0">
                <a:solidFill>
                  <a:srgbClr val="FFC000"/>
                </a:solidFill>
              </a:rPr>
              <a:t>Ajustes</a:t>
            </a:r>
            <a:endParaRPr lang="en-US" dirty="0">
              <a:solidFill>
                <a:srgbClr val="FFC000"/>
              </a:solidFill>
            </a:endParaRPr>
          </a:p>
        </p:txBody>
      </p:sp>
      <p:sp>
        <p:nvSpPr>
          <p:cNvPr id="10" name="9 CuadroTexto"/>
          <p:cNvSpPr txBox="1"/>
          <p:nvPr/>
        </p:nvSpPr>
        <p:spPr>
          <a:xfrm>
            <a:off x="1714480" y="1142984"/>
            <a:ext cx="3348994" cy="461665"/>
          </a:xfrm>
          <a:prstGeom prst="rect">
            <a:avLst/>
          </a:prstGeom>
          <a:noFill/>
        </p:spPr>
        <p:txBody>
          <a:bodyPr wrap="none" rtlCol="0">
            <a:spAutoFit/>
          </a:bodyPr>
          <a:lstStyle/>
          <a:p>
            <a:r>
              <a:rPr lang="en-US" dirty="0" smtClean="0"/>
              <a:t>Se </a:t>
            </a:r>
            <a:r>
              <a:rPr lang="en-US" dirty="0" err="1" smtClean="0"/>
              <a:t>requiere</a:t>
            </a:r>
            <a:r>
              <a:rPr lang="en-US" dirty="0" smtClean="0"/>
              <a:t> </a:t>
            </a:r>
            <a:r>
              <a:rPr lang="en-US" dirty="0" err="1" smtClean="0"/>
              <a:t>que</a:t>
            </a:r>
            <a:r>
              <a:rPr lang="en-US" dirty="0" smtClean="0"/>
              <a:t>  I</a:t>
            </a:r>
            <a:r>
              <a:rPr lang="en-US" sz="1200" dirty="0" smtClean="0"/>
              <a:t>1s </a:t>
            </a:r>
            <a:r>
              <a:rPr lang="en-US" dirty="0" smtClean="0"/>
              <a:t>= I</a:t>
            </a:r>
            <a:r>
              <a:rPr lang="en-US" sz="1200" dirty="0" smtClean="0"/>
              <a:t>2s</a:t>
            </a:r>
            <a:endParaRPr lang="en-US" sz="1200" dirty="0"/>
          </a:p>
        </p:txBody>
      </p:sp>
      <p:sp>
        <p:nvSpPr>
          <p:cNvPr id="11" name="10 CuadroTexto"/>
          <p:cNvSpPr txBox="1"/>
          <p:nvPr/>
        </p:nvSpPr>
        <p:spPr>
          <a:xfrm>
            <a:off x="0" y="1714488"/>
            <a:ext cx="2357422" cy="830997"/>
          </a:xfrm>
          <a:prstGeom prst="rect">
            <a:avLst/>
          </a:prstGeom>
          <a:noFill/>
        </p:spPr>
        <p:txBody>
          <a:bodyPr wrap="square" rtlCol="0">
            <a:spAutoFit/>
          </a:bodyPr>
          <a:lstStyle/>
          <a:p>
            <a:r>
              <a:rPr lang="en-US" dirty="0" smtClean="0"/>
              <a:t>Para un TR Delta/</a:t>
            </a:r>
            <a:r>
              <a:rPr lang="en-US" dirty="0" err="1" smtClean="0"/>
              <a:t>Estrella</a:t>
            </a:r>
            <a:endParaRPr lang="en-US" dirty="0"/>
          </a:p>
        </p:txBody>
      </p:sp>
      <p:sp>
        <p:nvSpPr>
          <p:cNvPr id="16" name="15 CuadroTexto"/>
          <p:cNvSpPr txBox="1"/>
          <p:nvPr/>
        </p:nvSpPr>
        <p:spPr>
          <a:xfrm>
            <a:off x="0" y="3000372"/>
            <a:ext cx="2643174" cy="1200329"/>
          </a:xfrm>
          <a:prstGeom prst="rect">
            <a:avLst/>
          </a:prstGeom>
          <a:noFill/>
        </p:spPr>
        <p:txBody>
          <a:bodyPr wrap="square" rtlCol="0">
            <a:spAutoFit/>
          </a:bodyPr>
          <a:lstStyle/>
          <a:p>
            <a:r>
              <a:rPr lang="en-US" dirty="0" smtClean="0"/>
              <a:t>Para un TR Delta/Delta o </a:t>
            </a:r>
            <a:r>
              <a:rPr lang="en-US" dirty="0" err="1" smtClean="0"/>
              <a:t>Estrella</a:t>
            </a:r>
            <a:r>
              <a:rPr lang="en-US" dirty="0" smtClean="0"/>
              <a:t> </a:t>
            </a:r>
            <a:r>
              <a:rPr lang="en-US" dirty="0" err="1" smtClean="0"/>
              <a:t>Estrella</a:t>
            </a:r>
            <a:endParaRPr lang="en-US" dirty="0"/>
          </a:p>
        </p:txBody>
      </p:sp>
      <p:grpSp>
        <p:nvGrpSpPr>
          <p:cNvPr id="20" name="19 Grupo"/>
          <p:cNvGrpSpPr/>
          <p:nvPr/>
        </p:nvGrpSpPr>
        <p:grpSpPr>
          <a:xfrm>
            <a:off x="2643174" y="3143248"/>
            <a:ext cx="2000264" cy="928694"/>
            <a:chOff x="6143636" y="2786058"/>
            <a:chExt cx="2000264" cy="928694"/>
          </a:xfrm>
        </p:grpSpPr>
        <p:sp>
          <p:nvSpPr>
            <p:cNvPr id="18" name="17 Rectángulo"/>
            <p:cNvSpPr/>
            <p:nvPr/>
          </p:nvSpPr>
          <p:spPr bwMode="auto">
            <a:xfrm>
              <a:off x="6143636" y="2786058"/>
              <a:ext cx="2000264" cy="928694"/>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19" name="Object 6"/>
            <p:cNvGraphicFramePr>
              <a:graphicFrameLocks noChangeAspect="1"/>
            </p:cNvGraphicFramePr>
            <p:nvPr/>
          </p:nvGraphicFramePr>
          <p:xfrm>
            <a:off x="6215074" y="2786058"/>
            <a:ext cx="1843087" cy="858838"/>
          </p:xfrm>
          <a:graphic>
            <a:graphicData uri="http://schemas.openxmlformats.org/presentationml/2006/ole">
              <mc:AlternateContent xmlns:mc="http://schemas.openxmlformats.org/markup-compatibility/2006">
                <mc:Choice xmlns:v="urn:schemas-microsoft-com:vml" Requires="v">
                  <p:oleObj spid="_x0000_s82489" name="Equation" r:id="rId3" imgW="927000" imgH="431640" progId="Equation.DSMT4">
                    <p:embed/>
                  </p:oleObj>
                </mc:Choice>
                <mc:Fallback>
                  <p:oleObj name="Equation" r:id="rId3" imgW="927000" imgH="431640" progId="Equation.DSMT4">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5074" y="2786058"/>
                          <a:ext cx="1843087"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4" name="23 Grupo"/>
          <p:cNvGrpSpPr/>
          <p:nvPr/>
        </p:nvGrpSpPr>
        <p:grpSpPr>
          <a:xfrm>
            <a:off x="5000628" y="1785926"/>
            <a:ext cx="3294552" cy="1071570"/>
            <a:chOff x="-3214742" y="2643182"/>
            <a:chExt cx="3294552" cy="1071570"/>
          </a:xfrm>
        </p:grpSpPr>
        <p:sp>
          <p:nvSpPr>
            <p:cNvPr id="23" name="22 Rectángulo"/>
            <p:cNvSpPr/>
            <p:nvPr/>
          </p:nvSpPr>
          <p:spPr bwMode="auto">
            <a:xfrm>
              <a:off x="-3214742" y="2643182"/>
              <a:ext cx="3286148" cy="1000132"/>
            </a:xfrm>
            <a:prstGeom prst="rect">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81929" name="Object 9"/>
            <p:cNvGraphicFramePr>
              <a:graphicFrameLocks noChangeAspect="1"/>
            </p:cNvGraphicFramePr>
            <p:nvPr/>
          </p:nvGraphicFramePr>
          <p:xfrm>
            <a:off x="-3143304" y="2786058"/>
            <a:ext cx="3223114" cy="928694"/>
          </p:xfrm>
          <a:graphic>
            <a:graphicData uri="http://schemas.openxmlformats.org/presentationml/2006/ole">
              <mc:AlternateContent xmlns:mc="http://schemas.openxmlformats.org/markup-compatibility/2006">
                <mc:Choice xmlns:v="urn:schemas-microsoft-com:vml" Requires="v">
                  <p:oleObj spid="_x0000_s82490" name="Equation" r:id="rId5" imgW="1498320" imgH="431640" progId="Equation.DSMT4">
                    <p:embed/>
                  </p:oleObj>
                </mc:Choice>
                <mc:Fallback>
                  <p:oleObj name="Equation" r:id="rId5" imgW="1498320" imgH="431640" progId="Equation.DSMT4">
                    <p:embed/>
                    <p:pic>
                      <p:nvPicPr>
                        <p:cNvPr id="0"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304" y="2786058"/>
                          <a:ext cx="3223114" cy="92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8" name="27 Grupo"/>
          <p:cNvGrpSpPr/>
          <p:nvPr/>
        </p:nvGrpSpPr>
        <p:grpSpPr>
          <a:xfrm>
            <a:off x="2357422" y="1714488"/>
            <a:ext cx="2286016" cy="1214446"/>
            <a:chOff x="4714876" y="4714884"/>
            <a:chExt cx="2286016" cy="1214446"/>
          </a:xfrm>
        </p:grpSpPr>
        <p:sp>
          <p:nvSpPr>
            <p:cNvPr id="27" name="26 Rectángulo"/>
            <p:cNvSpPr/>
            <p:nvPr/>
          </p:nvSpPr>
          <p:spPr bwMode="auto">
            <a:xfrm>
              <a:off x="4714876" y="4714884"/>
              <a:ext cx="2286016" cy="1214446"/>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81930" name="Object 10"/>
            <p:cNvGraphicFramePr>
              <a:graphicFrameLocks noChangeAspect="1"/>
            </p:cNvGraphicFramePr>
            <p:nvPr/>
          </p:nvGraphicFramePr>
          <p:xfrm>
            <a:off x="4714876" y="4714884"/>
            <a:ext cx="2286016" cy="1143008"/>
          </p:xfrm>
          <a:graphic>
            <a:graphicData uri="http://schemas.openxmlformats.org/presentationml/2006/ole">
              <mc:AlternateContent xmlns:mc="http://schemas.openxmlformats.org/markup-compatibility/2006">
                <mc:Choice xmlns:v="urn:schemas-microsoft-com:vml" Requires="v">
                  <p:oleObj spid="_x0000_s82491" name="Equation" r:id="rId7" imgW="939600" imgH="469800" progId="Equation.DSMT4">
                    <p:embed/>
                  </p:oleObj>
                </mc:Choice>
                <mc:Fallback>
                  <p:oleObj name="Equation" r:id="rId7" imgW="939600" imgH="469800" progId="Equation.DSMT4">
                    <p:embed/>
                    <p:pic>
                      <p:nvPicPr>
                        <p:cNvPr id="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4876" y="4714884"/>
                          <a:ext cx="2286016" cy="1143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4" name="33 Grupo"/>
          <p:cNvGrpSpPr/>
          <p:nvPr/>
        </p:nvGrpSpPr>
        <p:grpSpPr>
          <a:xfrm>
            <a:off x="5429256" y="3071810"/>
            <a:ext cx="2537769" cy="1071570"/>
            <a:chOff x="5429256" y="3143248"/>
            <a:chExt cx="2537769" cy="1071570"/>
          </a:xfrm>
        </p:grpSpPr>
        <p:sp>
          <p:nvSpPr>
            <p:cNvPr id="33" name="32 Rectángulo"/>
            <p:cNvSpPr/>
            <p:nvPr/>
          </p:nvSpPr>
          <p:spPr bwMode="auto">
            <a:xfrm>
              <a:off x="5429256" y="3143248"/>
              <a:ext cx="2500330" cy="1071570"/>
            </a:xfrm>
            <a:prstGeom prst="rect">
              <a:avLst/>
            </a:prstGeom>
            <a:solidFill>
              <a:srgbClr val="DAEFC3"/>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81932" name="Object 12"/>
            <p:cNvGraphicFramePr>
              <a:graphicFrameLocks noChangeAspect="1"/>
            </p:cNvGraphicFramePr>
            <p:nvPr/>
          </p:nvGraphicFramePr>
          <p:xfrm>
            <a:off x="5429256" y="3143248"/>
            <a:ext cx="2537769" cy="1003304"/>
          </p:xfrm>
          <a:graphic>
            <a:graphicData uri="http://schemas.openxmlformats.org/presentationml/2006/ole">
              <mc:AlternateContent xmlns:mc="http://schemas.openxmlformats.org/markup-compatibility/2006">
                <mc:Choice xmlns:v="urn:schemas-microsoft-com:vml" Requires="v">
                  <p:oleObj spid="_x0000_s82492" name="Equation" r:id="rId9" imgW="1091880" imgH="431640" progId="Equation.DSMT4">
                    <p:embed/>
                  </p:oleObj>
                </mc:Choice>
                <mc:Fallback>
                  <p:oleObj name="Equation" r:id="rId9" imgW="1091880" imgH="431640" progId="Equation.DSMT4">
                    <p:embed/>
                    <p:pic>
                      <p:nvPicPr>
                        <p:cNvPr id="0"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29256" y="3143248"/>
                          <a:ext cx="2537769" cy="1003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5" name="34 CuadroTexto"/>
          <p:cNvSpPr txBox="1"/>
          <p:nvPr/>
        </p:nvSpPr>
        <p:spPr>
          <a:xfrm>
            <a:off x="0" y="4286256"/>
            <a:ext cx="9144000" cy="646331"/>
          </a:xfrm>
          <a:prstGeom prst="rect">
            <a:avLst/>
          </a:prstGeom>
          <a:noFill/>
        </p:spPr>
        <p:txBody>
          <a:bodyPr wrap="square" rtlCol="0">
            <a:spAutoFit/>
          </a:bodyPr>
          <a:lstStyle/>
          <a:p>
            <a:pPr algn="just"/>
            <a:r>
              <a:rPr lang="es-ES" sz="1800" dirty="0" smtClean="0"/>
              <a:t>Debido a que con las relaciones disponibles en los transformadores de corriente estándar ,no se pueden obtener esas relaciones exactamente, se tiene en general que:</a:t>
            </a:r>
            <a:endParaRPr lang="en-US" sz="1800" dirty="0"/>
          </a:p>
        </p:txBody>
      </p:sp>
      <p:sp>
        <p:nvSpPr>
          <p:cNvPr id="36" name="35 CuadroTexto"/>
          <p:cNvSpPr txBox="1"/>
          <p:nvPr/>
        </p:nvSpPr>
        <p:spPr>
          <a:xfrm>
            <a:off x="0" y="5000636"/>
            <a:ext cx="1071127" cy="461665"/>
          </a:xfrm>
          <a:prstGeom prst="rect">
            <a:avLst/>
          </a:prstGeom>
          <a:noFill/>
        </p:spPr>
        <p:txBody>
          <a:bodyPr wrap="none" rtlCol="0">
            <a:spAutoFit/>
          </a:bodyPr>
          <a:lstStyle/>
          <a:p>
            <a:r>
              <a:rPr lang="en-US" dirty="0" smtClean="0"/>
              <a:t> I</a:t>
            </a:r>
            <a:r>
              <a:rPr lang="en-US" sz="1200" dirty="0" smtClean="0"/>
              <a:t>1s </a:t>
            </a:r>
            <a:r>
              <a:rPr lang="en-US" dirty="0" smtClean="0"/>
              <a:t>≠ I</a:t>
            </a:r>
            <a:r>
              <a:rPr lang="en-US" sz="1200" dirty="0" smtClean="0"/>
              <a:t>2s</a:t>
            </a:r>
            <a:endParaRPr lang="en-US" sz="1200" dirty="0"/>
          </a:p>
        </p:txBody>
      </p:sp>
      <p:sp>
        <p:nvSpPr>
          <p:cNvPr id="37" name="36 CuadroTexto"/>
          <p:cNvSpPr txBox="1"/>
          <p:nvPr/>
        </p:nvSpPr>
        <p:spPr>
          <a:xfrm>
            <a:off x="1071538" y="5000636"/>
            <a:ext cx="7715272" cy="646331"/>
          </a:xfrm>
          <a:prstGeom prst="rect">
            <a:avLst/>
          </a:prstGeom>
          <a:noFill/>
        </p:spPr>
        <p:txBody>
          <a:bodyPr wrap="square" rtlCol="0">
            <a:spAutoFit/>
          </a:bodyPr>
          <a:lstStyle/>
          <a:p>
            <a:r>
              <a:rPr lang="es-ES" sz="1800" dirty="0" smtClean="0"/>
              <a:t>Los relevadores diferenciales generalmente tienen </a:t>
            </a:r>
            <a:r>
              <a:rPr lang="es-ES" sz="1800" dirty="0" err="1" smtClean="0"/>
              <a:t>taps</a:t>
            </a:r>
            <a:r>
              <a:rPr lang="es-ES" sz="1800" dirty="0" smtClean="0"/>
              <a:t> disponibles para absorber esta diferencia .</a:t>
            </a:r>
            <a:endParaRPr lang="en-US" sz="1800" dirty="0"/>
          </a:p>
        </p:txBody>
      </p:sp>
      <p:sp>
        <p:nvSpPr>
          <p:cNvPr id="38" name="37 CuadroTexto"/>
          <p:cNvSpPr txBox="1"/>
          <p:nvPr/>
        </p:nvSpPr>
        <p:spPr>
          <a:xfrm>
            <a:off x="0" y="5715016"/>
            <a:ext cx="9001156" cy="923330"/>
          </a:xfrm>
          <a:prstGeom prst="rect">
            <a:avLst/>
          </a:prstGeom>
          <a:noFill/>
        </p:spPr>
        <p:txBody>
          <a:bodyPr wrap="square" rtlCol="0">
            <a:spAutoFit/>
          </a:bodyPr>
          <a:lstStyle/>
          <a:p>
            <a:pPr algn="just"/>
            <a:r>
              <a:rPr lang="es-ES" sz="1800" dirty="0" smtClean="0"/>
              <a:t>Si las corrientes en los secundarios de los transformadores de corriente fueran I</a:t>
            </a:r>
            <a:r>
              <a:rPr lang="es-ES" sz="1800" baseline="-25000" dirty="0" smtClean="0"/>
              <a:t>1</a:t>
            </a:r>
            <a:r>
              <a:rPr lang="es-ES" sz="1800" dirty="0" smtClean="0"/>
              <a:t>, I</a:t>
            </a:r>
            <a:r>
              <a:rPr lang="es-ES" sz="1800" baseline="-25000" dirty="0" smtClean="0"/>
              <a:t>2</a:t>
            </a:r>
            <a:r>
              <a:rPr lang="es-ES" sz="1800" dirty="0" smtClean="0"/>
              <a:t> desiguales entre si, pero iguales a dos </a:t>
            </a:r>
            <a:r>
              <a:rPr lang="es-ES" sz="1800" dirty="0" err="1" smtClean="0"/>
              <a:t>taps</a:t>
            </a:r>
            <a:r>
              <a:rPr lang="es-ES" sz="1800" dirty="0" smtClean="0"/>
              <a:t> disponibles en el relevador; esto es:</a:t>
            </a:r>
          </a:p>
          <a:p>
            <a:pPr algn="just"/>
            <a:r>
              <a:rPr lang="es-ES" sz="1800" dirty="0" smtClean="0"/>
              <a:t>I</a:t>
            </a:r>
            <a:r>
              <a:rPr lang="es-ES" sz="1200" dirty="0" smtClean="0"/>
              <a:t>1s</a:t>
            </a:r>
            <a:r>
              <a:rPr lang="es-ES" sz="1800" dirty="0" smtClean="0"/>
              <a:t>=T</a:t>
            </a:r>
            <a:r>
              <a:rPr lang="es-ES" sz="1200" dirty="0" smtClean="0"/>
              <a:t>1</a:t>
            </a:r>
            <a:r>
              <a:rPr lang="es-ES" sz="1800" dirty="0" smtClean="0"/>
              <a:t>  e  I</a:t>
            </a:r>
            <a:r>
              <a:rPr lang="es-ES" sz="1200" dirty="0" smtClean="0"/>
              <a:t>2s</a:t>
            </a:r>
            <a:r>
              <a:rPr lang="es-ES" sz="1800" dirty="0" smtClean="0"/>
              <a:t>=T</a:t>
            </a:r>
            <a:r>
              <a:rPr lang="es-ES" sz="1200" dirty="0" smtClean="0"/>
              <a:t>2</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35" grpId="0"/>
      <p:bldP spid="36" grpId="0"/>
      <p:bldP spid="37" grpId="0"/>
      <p:bldP spid="3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Text Box 4"/>
          <p:cNvSpPr txBox="1">
            <a:spLocks noChangeArrowheads="1"/>
          </p:cNvSpPr>
          <p:nvPr/>
        </p:nvSpPr>
        <p:spPr bwMode="auto">
          <a:xfrm>
            <a:off x="1785918" y="785794"/>
            <a:ext cx="5942717" cy="369332"/>
          </a:xfrm>
          <a:prstGeom prst="rect">
            <a:avLst/>
          </a:prstGeom>
          <a:noFill/>
          <a:ln w="9525">
            <a:noFill/>
            <a:miter lim="800000"/>
            <a:headEnd/>
            <a:tailEnd/>
          </a:ln>
        </p:spPr>
        <p:txBody>
          <a:bodyPr wrap="none">
            <a:spAutoFit/>
          </a:bodyPr>
          <a:lstStyle/>
          <a:p>
            <a:r>
              <a:rPr lang="en-US" sz="1800" dirty="0">
                <a:solidFill>
                  <a:srgbClr val="FF3300"/>
                </a:solidFill>
              </a:rPr>
              <a:t>PROTECCION DIFERENCIAL </a:t>
            </a:r>
            <a:r>
              <a:rPr lang="en-US" sz="1800" dirty="0" smtClean="0">
                <a:solidFill>
                  <a:srgbClr val="FF3300"/>
                </a:solidFill>
              </a:rPr>
              <a:t> DE TRANSFORMADOR</a:t>
            </a:r>
            <a:endParaRPr lang="es-ES" sz="1800" dirty="0">
              <a:solidFill>
                <a:srgbClr val="FF3300"/>
              </a:solidFill>
            </a:endParaRPr>
          </a:p>
        </p:txBody>
      </p:sp>
      <p:sp>
        <p:nvSpPr>
          <p:cNvPr id="5" name="Rectangle 3"/>
          <p:cNvSpPr>
            <a:spLocks noChangeArrowheads="1"/>
          </p:cNvSpPr>
          <p:nvPr/>
        </p:nvSpPr>
        <p:spPr bwMode="auto">
          <a:xfrm>
            <a:off x="428596" y="500042"/>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9" name="8 CuadroTexto"/>
          <p:cNvSpPr txBox="1"/>
          <p:nvPr/>
        </p:nvSpPr>
        <p:spPr>
          <a:xfrm>
            <a:off x="1" y="1142984"/>
            <a:ext cx="3714743" cy="3416320"/>
          </a:xfrm>
          <a:prstGeom prst="rect">
            <a:avLst/>
          </a:prstGeom>
          <a:noFill/>
        </p:spPr>
        <p:txBody>
          <a:bodyPr wrap="square" rtlCol="0">
            <a:spAutoFit/>
          </a:bodyPr>
          <a:lstStyle/>
          <a:p>
            <a:r>
              <a:rPr lang="es-ES" sz="1800" dirty="0" smtClean="0"/>
              <a:t>Dado lo </a:t>
            </a:r>
            <a:r>
              <a:rPr lang="es-ES" sz="1800" dirty="0" err="1" smtClean="0"/>
              <a:t>anterior,entonces</a:t>
            </a:r>
            <a:r>
              <a:rPr lang="es-ES" sz="1800" dirty="0" smtClean="0"/>
              <a:t> los números de vueltas </a:t>
            </a:r>
            <a:r>
              <a:rPr lang="es-ES" sz="1800" dirty="0" err="1" smtClean="0"/>
              <a:t>N</a:t>
            </a:r>
            <a:r>
              <a:rPr lang="es-ES" sz="1800" baseline="-25000" dirty="0" err="1" smtClean="0"/>
              <a:t>l</a:t>
            </a:r>
            <a:r>
              <a:rPr lang="es-ES" sz="1800" dirty="0" smtClean="0"/>
              <a:t>, N</a:t>
            </a:r>
            <a:r>
              <a:rPr lang="es-ES" sz="1800" baseline="-25000" dirty="0" smtClean="0"/>
              <a:t>2</a:t>
            </a:r>
            <a:r>
              <a:rPr lang="es-ES" sz="1800" dirty="0" smtClean="0"/>
              <a:t>, N’</a:t>
            </a:r>
            <a:r>
              <a:rPr lang="es-ES" sz="1800" baseline="-25000" dirty="0" smtClean="0"/>
              <a:t>1</a:t>
            </a:r>
            <a:r>
              <a:rPr lang="es-ES" sz="1800" dirty="0" smtClean="0"/>
              <a:t> N'</a:t>
            </a:r>
            <a:r>
              <a:rPr lang="es-ES" sz="1800" baseline="-25000" dirty="0" smtClean="0"/>
              <a:t>2</a:t>
            </a:r>
            <a:r>
              <a:rPr lang="es-ES" sz="1800" dirty="0" smtClean="0"/>
              <a:t> son tales que los </a:t>
            </a:r>
            <a:r>
              <a:rPr lang="es-ES" sz="1800" dirty="0" err="1" smtClean="0"/>
              <a:t>amper</a:t>
            </a:r>
            <a:r>
              <a:rPr lang="es-ES" sz="1800" dirty="0" smtClean="0"/>
              <a:t>-vueltas de operación sean cero:</a:t>
            </a:r>
          </a:p>
          <a:p>
            <a:r>
              <a:rPr lang="en-US" sz="1800" i="1" dirty="0" smtClean="0"/>
              <a:t>OP = N</a:t>
            </a:r>
            <a:r>
              <a:rPr lang="en-US" sz="1800" i="1" baseline="-25000" dirty="0" smtClean="0"/>
              <a:t>2</a:t>
            </a:r>
            <a:r>
              <a:rPr lang="en-US" sz="1800" i="1" dirty="0" smtClean="0"/>
              <a:t> I</a:t>
            </a:r>
            <a:r>
              <a:rPr lang="en-US" sz="1800" i="1" baseline="-25000" dirty="0" smtClean="0"/>
              <a:t>2</a:t>
            </a:r>
            <a:r>
              <a:rPr lang="en-US" sz="1800" i="1" dirty="0" smtClean="0"/>
              <a:t> - N</a:t>
            </a:r>
            <a:r>
              <a:rPr lang="en-US" sz="1800" i="1" baseline="-25000" dirty="0" smtClean="0"/>
              <a:t>1</a:t>
            </a:r>
            <a:r>
              <a:rPr lang="en-US" sz="1800" i="1" dirty="0" smtClean="0"/>
              <a:t> (I</a:t>
            </a:r>
            <a:r>
              <a:rPr lang="en-US" sz="1800" i="1" baseline="-25000" dirty="0" smtClean="0"/>
              <a:t>l </a:t>
            </a:r>
            <a:r>
              <a:rPr lang="en-US" sz="1800" i="1" dirty="0" smtClean="0"/>
              <a:t>- I</a:t>
            </a:r>
            <a:r>
              <a:rPr lang="en-US" sz="1800" i="1" baseline="-25000" dirty="0" smtClean="0"/>
              <a:t>2</a:t>
            </a:r>
            <a:r>
              <a:rPr lang="en-US" sz="1800" i="1" dirty="0" smtClean="0"/>
              <a:t>) = 0= N</a:t>
            </a:r>
            <a:r>
              <a:rPr lang="en-US" sz="1800" i="1" baseline="-25000" dirty="0" smtClean="0"/>
              <a:t>2</a:t>
            </a:r>
            <a:r>
              <a:rPr lang="en-US" sz="1800" i="1" dirty="0" smtClean="0"/>
              <a:t> I</a:t>
            </a:r>
            <a:r>
              <a:rPr lang="en-US" sz="1800" i="1" baseline="-25000" dirty="0" smtClean="0"/>
              <a:t>2</a:t>
            </a:r>
            <a:r>
              <a:rPr lang="en-US" sz="1800" i="1" dirty="0" smtClean="0"/>
              <a:t> - </a:t>
            </a:r>
            <a:r>
              <a:rPr lang="en-US" sz="1800" i="1" dirty="0" err="1" smtClean="0"/>
              <a:t>N</a:t>
            </a:r>
            <a:r>
              <a:rPr lang="en-US" sz="1800" i="1" baseline="-25000" dirty="0" err="1" smtClean="0"/>
              <a:t>l</a:t>
            </a:r>
            <a:r>
              <a:rPr lang="en-US" sz="1800" i="1" dirty="0" smtClean="0"/>
              <a:t> I</a:t>
            </a:r>
            <a:r>
              <a:rPr lang="en-US" sz="1800" i="1" baseline="-25000" dirty="0" smtClean="0"/>
              <a:t>1</a:t>
            </a:r>
            <a:r>
              <a:rPr lang="en-US" sz="1800" i="1" dirty="0" smtClean="0"/>
              <a:t> +  N</a:t>
            </a:r>
            <a:r>
              <a:rPr lang="en-US" sz="1800" i="1" baseline="-25000" dirty="0" smtClean="0"/>
              <a:t>1</a:t>
            </a:r>
            <a:r>
              <a:rPr lang="en-US" sz="1800" i="1" dirty="0" smtClean="0"/>
              <a:t>I</a:t>
            </a:r>
            <a:r>
              <a:rPr lang="en-US" sz="1800" i="1" baseline="-25000" dirty="0" smtClean="0"/>
              <a:t>2  </a:t>
            </a:r>
            <a:r>
              <a:rPr lang="en-US" sz="1800" i="1" dirty="0" smtClean="0"/>
              <a:t>= I</a:t>
            </a:r>
            <a:r>
              <a:rPr lang="en-US" sz="1800" i="1" baseline="-25000" dirty="0" smtClean="0"/>
              <a:t>2</a:t>
            </a:r>
            <a:r>
              <a:rPr lang="en-US" sz="1800" i="1" dirty="0" smtClean="0"/>
              <a:t> (</a:t>
            </a:r>
            <a:r>
              <a:rPr lang="en-US" sz="1800" i="1" dirty="0" err="1" smtClean="0"/>
              <a:t>N</a:t>
            </a:r>
            <a:r>
              <a:rPr lang="en-US" sz="1800" i="1" baseline="-25000" dirty="0" err="1" smtClean="0"/>
              <a:t>l</a:t>
            </a:r>
            <a:r>
              <a:rPr lang="en-US" sz="1800" i="1" dirty="0" smtClean="0"/>
              <a:t> + N</a:t>
            </a:r>
            <a:r>
              <a:rPr lang="en-US" sz="1800" i="1" baseline="-25000" dirty="0" smtClean="0"/>
              <a:t>2</a:t>
            </a:r>
            <a:r>
              <a:rPr lang="en-US" sz="1800" i="1" dirty="0" smtClean="0"/>
              <a:t>)  - I</a:t>
            </a:r>
            <a:r>
              <a:rPr lang="en-US" sz="1800" i="1" baseline="-25000" dirty="0" smtClean="0"/>
              <a:t>1</a:t>
            </a:r>
            <a:r>
              <a:rPr lang="en-US" sz="1800" i="1" dirty="0" smtClean="0"/>
              <a:t>N</a:t>
            </a:r>
            <a:r>
              <a:rPr lang="en-US" sz="1800" i="1" baseline="-25000" dirty="0" smtClean="0"/>
              <a:t>l  .</a:t>
            </a:r>
          </a:p>
          <a:p>
            <a:endParaRPr lang="en-US" sz="1800" i="1" baseline="-25000" dirty="0" smtClean="0"/>
          </a:p>
          <a:p>
            <a:r>
              <a:rPr lang="es-ES" sz="1800" dirty="0" smtClean="0"/>
              <a:t>Y los </a:t>
            </a:r>
            <a:r>
              <a:rPr lang="es-ES" sz="1800" dirty="0" err="1" smtClean="0"/>
              <a:t>amper</a:t>
            </a:r>
            <a:r>
              <a:rPr lang="es-ES" sz="1800" dirty="0" smtClean="0"/>
              <a:t>-vueltas de retención producidos por I</a:t>
            </a:r>
            <a:r>
              <a:rPr lang="es-ES" sz="1200" dirty="0" smtClean="0"/>
              <a:t>1</a:t>
            </a:r>
            <a:r>
              <a:rPr lang="es-ES" sz="1800" dirty="0" smtClean="0"/>
              <a:t> son iguales a los producidos por I</a:t>
            </a:r>
            <a:r>
              <a:rPr lang="es-ES" sz="1200" dirty="0" smtClean="0"/>
              <a:t>2</a:t>
            </a:r>
            <a:r>
              <a:rPr lang="es-ES" sz="1800" dirty="0" smtClean="0"/>
              <a:t>; esto es:</a:t>
            </a:r>
          </a:p>
          <a:p>
            <a:r>
              <a:rPr lang="en-US" sz="1800" i="1" dirty="0" smtClean="0"/>
              <a:t>I</a:t>
            </a:r>
            <a:r>
              <a:rPr lang="en-US" sz="1800" baseline="-25000" dirty="0" smtClean="0"/>
              <a:t>1</a:t>
            </a:r>
            <a:r>
              <a:rPr lang="en-US" sz="1800" i="1" baseline="-25000" dirty="0" smtClean="0"/>
              <a:t> </a:t>
            </a:r>
            <a:r>
              <a:rPr lang="en-US" sz="1800" i="1" dirty="0" smtClean="0"/>
              <a:t>N´</a:t>
            </a:r>
            <a:r>
              <a:rPr lang="en-US" sz="1800" baseline="-25000" dirty="0" smtClean="0"/>
              <a:t>1</a:t>
            </a:r>
            <a:r>
              <a:rPr lang="en-US" sz="1800" i="1" dirty="0" smtClean="0"/>
              <a:t> = I</a:t>
            </a:r>
            <a:r>
              <a:rPr lang="en-US" sz="1800" baseline="-25000" dirty="0" smtClean="0"/>
              <a:t>2</a:t>
            </a:r>
            <a:r>
              <a:rPr lang="en-US" sz="1800" dirty="0" smtClean="0"/>
              <a:t> (</a:t>
            </a:r>
            <a:r>
              <a:rPr lang="en-US" sz="1800" i="1" dirty="0" smtClean="0"/>
              <a:t>N´</a:t>
            </a:r>
            <a:r>
              <a:rPr lang="en-US" sz="1800" baseline="-25000" dirty="0" smtClean="0"/>
              <a:t>1</a:t>
            </a:r>
            <a:r>
              <a:rPr lang="en-US" sz="1800" dirty="0" smtClean="0"/>
              <a:t> </a:t>
            </a:r>
            <a:r>
              <a:rPr lang="en-US" sz="1800" i="1" dirty="0" smtClean="0"/>
              <a:t>+ N´</a:t>
            </a:r>
            <a:r>
              <a:rPr lang="en-US" sz="1800" baseline="-25000" dirty="0" smtClean="0"/>
              <a:t>2</a:t>
            </a:r>
            <a:r>
              <a:rPr lang="en-US" sz="1800" dirty="0" smtClean="0"/>
              <a:t>)</a:t>
            </a:r>
          </a:p>
          <a:p>
            <a:endParaRPr lang="en-US" sz="1800" dirty="0"/>
          </a:p>
        </p:txBody>
      </p:sp>
      <p:pic>
        <p:nvPicPr>
          <p:cNvPr id="82945" name="Picture 1"/>
          <p:cNvPicPr>
            <a:picLocks noChangeAspect="1" noChangeArrowheads="1"/>
          </p:cNvPicPr>
          <p:nvPr/>
        </p:nvPicPr>
        <p:blipFill>
          <a:blip r:embed="rId3"/>
          <a:srcRect/>
          <a:stretch>
            <a:fillRect/>
          </a:stretch>
        </p:blipFill>
        <p:spPr bwMode="auto">
          <a:xfrm>
            <a:off x="3786182" y="1142984"/>
            <a:ext cx="5357818" cy="5715016"/>
          </a:xfrm>
          <a:prstGeom prst="rect">
            <a:avLst/>
          </a:prstGeom>
          <a:noFill/>
          <a:ln w="9525">
            <a:noFill/>
            <a:miter lim="800000"/>
            <a:headEnd/>
            <a:tailEnd/>
          </a:ln>
          <a:effectLst/>
        </p:spPr>
      </p:pic>
      <p:grpSp>
        <p:nvGrpSpPr>
          <p:cNvPr id="13" name="12 Grupo"/>
          <p:cNvGrpSpPr/>
          <p:nvPr/>
        </p:nvGrpSpPr>
        <p:grpSpPr>
          <a:xfrm>
            <a:off x="0" y="4286256"/>
            <a:ext cx="1857356" cy="714380"/>
            <a:chOff x="0" y="4357694"/>
            <a:chExt cx="1857356" cy="714380"/>
          </a:xfrm>
        </p:grpSpPr>
        <p:sp>
          <p:nvSpPr>
            <p:cNvPr id="12" name="11 Rectángulo"/>
            <p:cNvSpPr/>
            <p:nvPr/>
          </p:nvSpPr>
          <p:spPr bwMode="auto">
            <a:xfrm>
              <a:off x="0" y="4357694"/>
              <a:ext cx="1857356" cy="714380"/>
            </a:xfrm>
            <a:prstGeom prst="rect">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82946" name="Object 2"/>
            <p:cNvGraphicFramePr>
              <a:graphicFrameLocks noChangeAspect="1"/>
            </p:cNvGraphicFramePr>
            <p:nvPr/>
          </p:nvGraphicFramePr>
          <p:xfrm>
            <a:off x="0" y="4357694"/>
            <a:ext cx="1830833" cy="642942"/>
          </p:xfrm>
          <a:graphic>
            <a:graphicData uri="http://schemas.openxmlformats.org/presentationml/2006/ole">
              <mc:AlternateContent xmlns:mc="http://schemas.openxmlformats.org/markup-compatibility/2006">
                <mc:Choice xmlns:v="urn:schemas-microsoft-com:vml" Requires="v">
                  <p:oleObj spid="_x0000_s83367" name="Equation" r:id="rId4" imgW="1155600" imgH="431640" progId="Equation.DSMT4">
                    <p:embed/>
                  </p:oleObj>
                </mc:Choice>
                <mc:Fallback>
                  <p:oleObj name="Equation" r:id="rId4" imgW="1155600" imgH="43164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357694"/>
                          <a:ext cx="1830833" cy="6429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6" name="15 Grupo"/>
          <p:cNvGrpSpPr/>
          <p:nvPr/>
        </p:nvGrpSpPr>
        <p:grpSpPr>
          <a:xfrm>
            <a:off x="1928794" y="4286256"/>
            <a:ext cx="1785950" cy="785818"/>
            <a:chOff x="214282" y="5286388"/>
            <a:chExt cx="2446354" cy="785818"/>
          </a:xfrm>
        </p:grpSpPr>
        <p:sp>
          <p:nvSpPr>
            <p:cNvPr id="15" name="14 Rectángulo"/>
            <p:cNvSpPr/>
            <p:nvPr/>
          </p:nvSpPr>
          <p:spPr bwMode="auto">
            <a:xfrm>
              <a:off x="214282" y="5286388"/>
              <a:ext cx="2428892" cy="785818"/>
            </a:xfrm>
            <a:prstGeom prst="rect">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82947" name="Object 3"/>
            <p:cNvGraphicFramePr>
              <a:graphicFrameLocks noChangeAspect="1"/>
            </p:cNvGraphicFramePr>
            <p:nvPr/>
          </p:nvGraphicFramePr>
          <p:xfrm>
            <a:off x="285719" y="5286388"/>
            <a:ext cx="2374917" cy="785818"/>
          </p:xfrm>
          <a:graphic>
            <a:graphicData uri="http://schemas.openxmlformats.org/presentationml/2006/ole">
              <mc:AlternateContent xmlns:mc="http://schemas.openxmlformats.org/markup-compatibility/2006">
                <mc:Choice xmlns:v="urn:schemas-microsoft-com:vml" Requires="v">
                  <p:oleObj spid="_x0000_s83368" name="Equation" r:id="rId6" imgW="1193760" imgH="431640" progId="Equation.DSMT4">
                    <p:embed/>
                  </p:oleObj>
                </mc:Choice>
                <mc:Fallback>
                  <p:oleObj name="Equation" r:id="rId6" imgW="1193760" imgH="43164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719" y="5286388"/>
                          <a:ext cx="2374917" cy="7858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82948" name="Rectangle 4"/>
          <p:cNvSpPr>
            <a:spLocks noChangeArrowheads="1"/>
          </p:cNvSpPr>
          <p:nvPr/>
        </p:nvSpPr>
        <p:spPr bwMode="auto">
          <a:xfrm>
            <a:off x="0" y="5143512"/>
            <a:ext cx="371474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22238" algn="l"/>
              </a:tabLst>
            </a:pPr>
            <a:r>
              <a:rPr kumimoji="0" lang="es-E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Si I</a:t>
            </a:r>
            <a:r>
              <a:rPr kumimoji="0" lang="es-ES" sz="18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r>
              <a:rPr kumimoji="0" lang="es-E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&gt; I</a:t>
            </a:r>
            <a:r>
              <a:rPr kumimoji="0" lang="es-ES" sz="18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r>
              <a:rPr kumimoji="0" lang="es-E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pero se conectan al mismo </a:t>
            </a:r>
            <a:r>
              <a:rPr kumimoji="0" lang="es-ES" sz="1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tap</a:t>
            </a:r>
            <a:r>
              <a:rPr kumimoji="0" lang="es-E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el por ciento de desbalance (ASA, ANSI) o “</a:t>
            </a:r>
            <a:r>
              <a:rPr kumimoji="0" lang="es-ES" sz="1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mismatch</a:t>
            </a:r>
            <a:r>
              <a:rPr kumimoji="0" lang="es-E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“es:</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1" name="20 Grupo"/>
          <p:cNvGrpSpPr/>
          <p:nvPr/>
        </p:nvGrpSpPr>
        <p:grpSpPr>
          <a:xfrm>
            <a:off x="1571604" y="6072206"/>
            <a:ext cx="1428760" cy="785794"/>
            <a:chOff x="1571604" y="6072206"/>
            <a:chExt cx="1428760" cy="785794"/>
          </a:xfrm>
        </p:grpSpPr>
        <p:sp>
          <p:nvSpPr>
            <p:cNvPr id="20" name="19 Rectángulo"/>
            <p:cNvSpPr/>
            <p:nvPr/>
          </p:nvSpPr>
          <p:spPr bwMode="auto">
            <a:xfrm>
              <a:off x="1571604" y="6072206"/>
              <a:ext cx="1428760" cy="785794"/>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aphicFrame>
          <p:nvGraphicFramePr>
            <p:cNvPr id="82949" name="Object 5"/>
            <p:cNvGraphicFramePr>
              <a:graphicFrameLocks noChangeAspect="1"/>
            </p:cNvGraphicFramePr>
            <p:nvPr/>
          </p:nvGraphicFramePr>
          <p:xfrm>
            <a:off x="1643042" y="6143644"/>
            <a:ext cx="1314943" cy="714356"/>
          </p:xfrm>
          <a:graphic>
            <a:graphicData uri="http://schemas.openxmlformats.org/presentationml/2006/ole">
              <mc:AlternateContent xmlns:mc="http://schemas.openxmlformats.org/markup-compatibility/2006">
                <mc:Choice xmlns:v="urn:schemas-microsoft-com:vml" Requires="v">
                  <p:oleObj spid="_x0000_s83369" name="Equation" r:id="rId8" imgW="749160" imgH="431640" progId="Equation.DSMT4">
                    <p:embed/>
                  </p:oleObj>
                </mc:Choice>
                <mc:Fallback>
                  <p:oleObj name="Equation" r:id="rId8" imgW="749160" imgH="431640" progId="Equation.DSMT4">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3042" y="6143644"/>
                          <a:ext cx="1314943" cy="7143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9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9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294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Text Box 4"/>
          <p:cNvSpPr txBox="1">
            <a:spLocks noChangeArrowheads="1"/>
          </p:cNvSpPr>
          <p:nvPr/>
        </p:nvSpPr>
        <p:spPr bwMode="auto">
          <a:xfrm>
            <a:off x="1785918" y="785794"/>
            <a:ext cx="5942717" cy="369332"/>
          </a:xfrm>
          <a:prstGeom prst="rect">
            <a:avLst/>
          </a:prstGeom>
          <a:noFill/>
          <a:ln w="9525">
            <a:noFill/>
            <a:miter lim="800000"/>
            <a:headEnd/>
            <a:tailEnd/>
          </a:ln>
        </p:spPr>
        <p:txBody>
          <a:bodyPr wrap="none">
            <a:spAutoFit/>
          </a:bodyPr>
          <a:lstStyle/>
          <a:p>
            <a:r>
              <a:rPr lang="en-US" sz="1800" dirty="0">
                <a:solidFill>
                  <a:srgbClr val="FF3300"/>
                </a:solidFill>
              </a:rPr>
              <a:t>PROTECCION DIFERENCIAL </a:t>
            </a:r>
            <a:r>
              <a:rPr lang="en-US" sz="1800" dirty="0" smtClean="0">
                <a:solidFill>
                  <a:srgbClr val="FF3300"/>
                </a:solidFill>
              </a:rPr>
              <a:t> DE TRANSFORMADOR</a:t>
            </a:r>
            <a:endParaRPr lang="es-ES" sz="1800" dirty="0">
              <a:solidFill>
                <a:srgbClr val="FF3300"/>
              </a:solidFill>
            </a:endParaRPr>
          </a:p>
        </p:txBody>
      </p:sp>
      <p:sp>
        <p:nvSpPr>
          <p:cNvPr id="5" name="Rectangle 3"/>
          <p:cNvSpPr>
            <a:spLocks noChangeArrowheads="1"/>
          </p:cNvSpPr>
          <p:nvPr/>
        </p:nvSpPr>
        <p:spPr bwMode="auto">
          <a:xfrm>
            <a:off x="428596" y="500042"/>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6" name="5 CuadroTexto"/>
          <p:cNvSpPr txBox="1"/>
          <p:nvPr/>
        </p:nvSpPr>
        <p:spPr>
          <a:xfrm>
            <a:off x="0" y="1071546"/>
            <a:ext cx="7529882" cy="461665"/>
          </a:xfrm>
          <a:prstGeom prst="rect">
            <a:avLst/>
          </a:prstGeom>
          <a:noFill/>
        </p:spPr>
        <p:txBody>
          <a:bodyPr wrap="none" rtlCol="0">
            <a:spAutoFit/>
          </a:bodyPr>
          <a:lstStyle/>
          <a:p>
            <a:r>
              <a:rPr lang="en-US" dirty="0" smtClean="0">
                <a:solidFill>
                  <a:srgbClr val="FFC000"/>
                </a:solidFill>
              </a:rPr>
              <a:t>PROTECCION DIGITAL DE TRANSFORMADORES</a:t>
            </a:r>
            <a:endParaRPr lang="en-US" dirty="0">
              <a:solidFill>
                <a:srgbClr val="FFC000"/>
              </a:solidFill>
            </a:endParaRPr>
          </a:p>
        </p:txBody>
      </p:sp>
      <p:sp>
        <p:nvSpPr>
          <p:cNvPr id="7" name="6 CuadroTexto"/>
          <p:cNvSpPr txBox="1"/>
          <p:nvPr/>
        </p:nvSpPr>
        <p:spPr>
          <a:xfrm>
            <a:off x="0" y="1714488"/>
            <a:ext cx="3357554" cy="2862322"/>
          </a:xfrm>
          <a:prstGeom prst="rect">
            <a:avLst/>
          </a:prstGeom>
          <a:noFill/>
        </p:spPr>
        <p:txBody>
          <a:bodyPr wrap="square" rtlCol="0">
            <a:spAutoFit/>
          </a:bodyPr>
          <a:lstStyle/>
          <a:p>
            <a:pPr algn="just"/>
            <a:r>
              <a:rPr lang="en-US" sz="1800" dirty="0" smtClean="0"/>
              <a:t>Con el </a:t>
            </a:r>
            <a:r>
              <a:rPr lang="en-US" sz="1800" dirty="0" err="1" smtClean="0"/>
              <a:t>desarrollo</a:t>
            </a:r>
            <a:r>
              <a:rPr lang="en-US" sz="1800" dirty="0" smtClean="0"/>
              <a:t> de la </a:t>
            </a:r>
            <a:r>
              <a:rPr lang="en-US" sz="1800" dirty="0" err="1" smtClean="0"/>
              <a:t>protección</a:t>
            </a:r>
            <a:r>
              <a:rPr lang="en-US" sz="1800" dirty="0" smtClean="0"/>
              <a:t> digital </a:t>
            </a:r>
            <a:r>
              <a:rPr lang="en-US" sz="1800" dirty="0" err="1" smtClean="0"/>
              <a:t>multifunción</a:t>
            </a:r>
            <a:r>
              <a:rPr lang="en-US" sz="1800" dirty="0" smtClean="0"/>
              <a:t>, la </a:t>
            </a:r>
            <a:r>
              <a:rPr lang="en-US" sz="1800" dirty="0" err="1" smtClean="0"/>
              <a:t>protección</a:t>
            </a:r>
            <a:r>
              <a:rPr lang="en-US" sz="1800" dirty="0" smtClean="0"/>
              <a:t> </a:t>
            </a:r>
            <a:r>
              <a:rPr lang="en-US" sz="1800" dirty="0" err="1" smtClean="0"/>
              <a:t>diferencial</a:t>
            </a:r>
            <a:r>
              <a:rPr lang="en-US" sz="1800" dirty="0" smtClean="0"/>
              <a:t>  y de sobrecorriente  en </a:t>
            </a:r>
            <a:r>
              <a:rPr lang="en-US" sz="1800" dirty="0" err="1" smtClean="0"/>
              <a:t>transformadores</a:t>
            </a:r>
            <a:r>
              <a:rPr lang="en-US" sz="1800" dirty="0" smtClean="0"/>
              <a:t>, son </a:t>
            </a:r>
            <a:r>
              <a:rPr lang="en-US" sz="1800" dirty="0" err="1" smtClean="0"/>
              <a:t>ahora</a:t>
            </a:r>
            <a:r>
              <a:rPr lang="en-US" sz="1800" dirty="0" smtClean="0"/>
              <a:t> solo dos de las </a:t>
            </a:r>
            <a:r>
              <a:rPr lang="en-US" sz="1800" dirty="0" err="1" smtClean="0"/>
              <a:t>numerosas</a:t>
            </a:r>
            <a:r>
              <a:rPr lang="en-US" sz="1800" dirty="0" smtClean="0"/>
              <a:t> </a:t>
            </a:r>
            <a:r>
              <a:rPr lang="en-US" sz="1800" dirty="0" err="1" smtClean="0"/>
              <a:t>funciones</a:t>
            </a:r>
            <a:r>
              <a:rPr lang="en-US" sz="1800" dirty="0" smtClean="0"/>
              <a:t> </a:t>
            </a:r>
            <a:r>
              <a:rPr lang="en-US" sz="1800" dirty="0" err="1" smtClean="0"/>
              <a:t>logicas</a:t>
            </a:r>
            <a:r>
              <a:rPr lang="en-US" sz="1800" dirty="0" smtClean="0"/>
              <a:t> y </a:t>
            </a:r>
            <a:r>
              <a:rPr lang="en-US" sz="1800" dirty="0" err="1" smtClean="0"/>
              <a:t>protectoras</a:t>
            </a:r>
            <a:r>
              <a:rPr lang="en-US" sz="1800" dirty="0" smtClean="0"/>
              <a:t> </a:t>
            </a:r>
            <a:r>
              <a:rPr lang="en-US" sz="1800" dirty="0" err="1" smtClean="0"/>
              <a:t>que</a:t>
            </a:r>
            <a:r>
              <a:rPr lang="en-US" sz="1800" dirty="0" smtClean="0"/>
              <a:t> </a:t>
            </a:r>
            <a:r>
              <a:rPr lang="en-US" sz="1800" dirty="0" err="1" smtClean="0"/>
              <a:t>pueden</a:t>
            </a:r>
            <a:r>
              <a:rPr lang="en-US" sz="1800" dirty="0" smtClean="0"/>
              <a:t> </a:t>
            </a:r>
            <a:r>
              <a:rPr lang="en-US" sz="1800" dirty="0" err="1" smtClean="0"/>
              <a:t>incorporarse</a:t>
            </a:r>
            <a:r>
              <a:rPr lang="en-US" sz="1800" dirty="0" smtClean="0"/>
              <a:t> en el </a:t>
            </a:r>
            <a:r>
              <a:rPr lang="en-US" sz="1800" dirty="0" err="1" smtClean="0"/>
              <a:t>conjnto</a:t>
            </a:r>
            <a:r>
              <a:rPr lang="en-US" sz="1800" dirty="0" smtClean="0"/>
              <a:t> de </a:t>
            </a:r>
            <a:r>
              <a:rPr lang="en-US" sz="1800" dirty="0" err="1" smtClean="0"/>
              <a:t>protección</a:t>
            </a:r>
            <a:r>
              <a:rPr lang="en-US" sz="1800" dirty="0" smtClean="0"/>
              <a:t> de </a:t>
            </a:r>
            <a:r>
              <a:rPr lang="en-US" sz="1800" dirty="0" err="1" smtClean="0"/>
              <a:t>transformadores</a:t>
            </a:r>
            <a:r>
              <a:rPr lang="en-US" sz="1800" dirty="0" smtClean="0"/>
              <a:t>.</a:t>
            </a:r>
            <a:endParaRPr lang="en-US" sz="1800" dirty="0"/>
          </a:p>
        </p:txBody>
      </p:sp>
      <p:pic>
        <p:nvPicPr>
          <p:cNvPr id="125954" name="Picture 2"/>
          <p:cNvPicPr>
            <a:picLocks noChangeAspect="1" noChangeArrowheads="1"/>
          </p:cNvPicPr>
          <p:nvPr/>
        </p:nvPicPr>
        <p:blipFill>
          <a:blip r:embed="rId2"/>
          <a:srcRect/>
          <a:stretch>
            <a:fillRect/>
          </a:stretch>
        </p:blipFill>
        <p:spPr bwMode="auto">
          <a:xfrm>
            <a:off x="3428993" y="1571612"/>
            <a:ext cx="5715008" cy="5286388"/>
          </a:xfrm>
          <a:prstGeom prst="rect">
            <a:avLst/>
          </a:prstGeom>
          <a:noFill/>
          <a:ln w="9525">
            <a:noFill/>
            <a:miter lim="800000"/>
            <a:headEnd/>
            <a:tailEnd/>
          </a:ln>
          <a:effectLst/>
        </p:spPr>
      </p:pic>
      <p:sp>
        <p:nvSpPr>
          <p:cNvPr id="9" name="8 CuadroTexto"/>
          <p:cNvSpPr txBox="1"/>
          <p:nvPr/>
        </p:nvSpPr>
        <p:spPr>
          <a:xfrm>
            <a:off x="0" y="4786322"/>
            <a:ext cx="3428992" cy="1477328"/>
          </a:xfrm>
          <a:prstGeom prst="rect">
            <a:avLst/>
          </a:prstGeom>
          <a:noFill/>
        </p:spPr>
        <p:txBody>
          <a:bodyPr wrap="square" rtlCol="0">
            <a:spAutoFit/>
          </a:bodyPr>
          <a:lstStyle/>
          <a:p>
            <a:pPr algn="just"/>
            <a:r>
              <a:rPr lang="en-US" sz="1800" dirty="0" err="1" smtClean="0"/>
              <a:t>Funciones</a:t>
            </a:r>
            <a:r>
              <a:rPr lang="en-US" sz="1800" dirty="0" smtClean="0"/>
              <a:t> </a:t>
            </a:r>
            <a:r>
              <a:rPr lang="en-US" sz="1800" dirty="0" err="1" smtClean="0"/>
              <a:t>como</a:t>
            </a:r>
            <a:r>
              <a:rPr lang="en-US" sz="1800" dirty="0" smtClean="0"/>
              <a:t> la </a:t>
            </a:r>
            <a:r>
              <a:rPr lang="en-US" sz="1800" dirty="0" err="1" smtClean="0"/>
              <a:t>protección</a:t>
            </a:r>
            <a:r>
              <a:rPr lang="en-US" sz="1800" dirty="0" smtClean="0"/>
              <a:t> Volts/</a:t>
            </a:r>
            <a:r>
              <a:rPr lang="en-US" sz="1800" dirty="0" err="1" smtClean="0"/>
              <a:t>Hez,sobrevoltaje</a:t>
            </a:r>
            <a:r>
              <a:rPr lang="en-US" sz="1800" dirty="0" smtClean="0"/>
              <a:t> de </a:t>
            </a:r>
            <a:r>
              <a:rPr lang="en-US" sz="1800" dirty="0" err="1" smtClean="0"/>
              <a:t>neutro</a:t>
            </a:r>
            <a:r>
              <a:rPr lang="en-US" sz="1800" dirty="0" smtClean="0"/>
              <a:t>, </a:t>
            </a:r>
            <a:r>
              <a:rPr lang="en-US" sz="1800" dirty="0" err="1" smtClean="0"/>
              <a:t>diferencial</a:t>
            </a:r>
            <a:r>
              <a:rPr lang="en-US" sz="1800" dirty="0" smtClean="0"/>
              <a:t> de </a:t>
            </a:r>
            <a:r>
              <a:rPr lang="en-US" sz="1800" dirty="0" err="1" smtClean="0"/>
              <a:t>tierra</a:t>
            </a:r>
            <a:r>
              <a:rPr lang="en-US" sz="1800" dirty="0" smtClean="0"/>
              <a:t> y </a:t>
            </a:r>
            <a:r>
              <a:rPr lang="en-US" sz="1800" dirty="0" err="1" smtClean="0"/>
              <a:t>corte</a:t>
            </a:r>
            <a:r>
              <a:rPr lang="en-US" sz="1800" dirty="0" smtClean="0"/>
              <a:t> de </a:t>
            </a:r>
            <a:r>
              <a:rPr lang="en-US" sz="1800" dirty="0" err="1" smtClean="0"/>
              <a:t>carga</a:t>
            </a:r>
            <a:r>
              <a:rPr lang="en-US" sz="1800" dirty="0" smtClean="0"/>
              <a:t> </a:t>
            </a:r>
            <a:r>
              <a:rPr lang="en-US" sz="1800" dirty="0" err="1" smtClean="0"/>
              <a:t>por</a:t>
            </a:r>
            <a:r>
              <a:rPr lang="en-US" sz="1800" dirty="0" smtClean="0"/>
              <a:t> </a:t>
            </a:r>
            <a:r>
              <a:rPr lang="en-US" sz="1800" dirty="0" err="1" smtClean="0"/>
              <a:t>baja</a:t>
            </a:r>
            <a:r>
              <a:rPr lang="en-US" sz="1800" dirty="0" smtClean="0"/>
              <a:t> </a:t>
            </a:r>
            <a:r>
              <a:rPr lang="en-US" sz="1800" dirty="0" err="1" smtClean="0"/>
              <a:t>frecuencia</a:t>
            </a:r>
            <a:r>
              <a:rPr lang="en-US" sz="1800" dirty="0" smtClean="0"/>
              <a:t>.</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9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92163" name="Rectangle 3"/>
          <p:cNvSpPr>
            <a:spLocks noChangeArrowheads="1"/>
          </p:cNvSpPr>
          <p:nvPr/>
        </p:nvSpPr>
        <p:spPr bwMode="auto">
          <a:xfrm>
            <a:off x="253206" y="1468016"/>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FFFF00"/>
                </a:solidFill>
                <a:latin typeface="Comic Sans MS" pitchFamily="66" charset="0"/>
              </a:rPr>
              <a:t>PROTECCIONES MAS COMUNES USADAS EN EL SEP NOROESTE </a:t>
            </a:r>
            <a:endParaRPr lang="es-ES" sz="2000" dirty="0">
              <a:solidFill>
                <a:srgbClr val="FFFF00"/>
              </a:solidFill>
              <a:latin typeface="Times New Roman" pitchFamily="18" charset="0"/>
            </a:endParaRPr>
          </a:p>
        </p:txBody>
      </p:sp>
      <p:sp>
        <p:nvSpPr>
          <p:cNvPr id="41988" name="Text Box 4"/>
          <p:cNvSpPr txBox="1">
            <a:spLocks noChangeArrowheads="1"/>
          </p:cNvSpPr>
          <p:nvPr/>
        </p:nvSpPr>
        <p:spPr bwMode="auto">
          <a:xfrm>
            <a:off x="2824171" y="2093515"/>
            <a:ext cx="3346450" cy="366713"/>
          </a:xfrm>
          <a:prstGeom prst="rect">
            <a:avLst/>
          </a:prstGeom>
          <a:noFill/>
          <a:ln w="9525">
            <a:noFill/>
            <a:miter lim="800000"/>
            <a:headEnd/>
            <a:tailEnd/>
          </a:ln>
        </p:spPr>
        <p:txBody>
          <a:bodyPr wrap="none">
            <a:spAutoFit/>
          </a:bodyPr>
          <a:lstStyle/>
          <a:p>
            <a:r>
              <a:rPr lang="en-US" sz="1800" dirty="0">
                <a:solidFill>
                  <a:srgbClr val="FF3300"/>
                </a:solidFill>
              </a:rPr>
              <a:t>PROTECCION DIFERENCIAL </a:t>
            </a:r>
            <a:endParaRPr lang="es-ES" sz="1800" dirty="0">
              <a:solidFill>
                <a:srgbClr val="FF3300"/>
              </a:solidFill>
            </a:endParaRPr>
          </a:p>
        </p:txBody>
      </p:sp>
      <p:sp>
        <p:nvSpPr>
          <p:cNvPr id="2" name="1 CuadroTexto"/>
          <p:cNvSpPr txBox="1"/>
          <p:nvPr/>
        </p:nvSpPr>
        <p:spPr>
          <a:xfrm>
            <a:off x="2824171" y="821903"/>
            <a:ext cx="3877985" cy="461665"/>
          </a:xfrm>
          <a:prstGeom prst="rect">
            <a:avLst/>
          </a:prstGeom>
          <a:noFill/>
        </p:spPr>
        <p:txBody>
          <a:bodyPr wrap="none" rtlCol="0">
            <a:spAutoFit/>
          </a:bodyPr>
          <a:lstStyle/>
          <a:p>
            <a:r>
              <a:rPr lang="es-MX" dirty="0" smtClean="0">
                <a:solidFill>
                  <a:srgbClr val="92D050"/>
                </a:solidFill>
                <a:latin typeface="Comic Sans MS" pitchFamily="66" charset="0"/>
              </a:rPr>
              <a:t>PROTECCION DE BUSES</a:t>
            </a:r>
            <a:endParaRPr lang="es-MX" dirty="0">
              <a:solidFill>
                <a:srgbClr val="92D050"/>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63"/>
                                        </p:tgtEl>
                                        <p:attrNameLst>
                                          <p:attrName>style.visibility</p:attrName>
                                        </p:attrNameLst>
                                      </p:cBhvr>
                                      <p:to>
                                        <p:strVal val="visible"/>
                                      </p:to>
                                    </p:set>
                                    <p:anim calcmode="lin" valueType="num">
                                      <p:cBhvr additive="base">
                                        <p:cTn id="7" dur="500" fill="hold"/>
                                        <p:tgtEl>
                                          <p:spTgt spid="92163"/>
                                        </p:tgtEl>
                                        <p:attrNameLst>
                                          <p:attrName>ppt_x</p:attrName>
                                        </p:attrNameLst>
                                      </p:cBhvr>
                                      <p:tavLst>
                                        <p:tav tm="0">
                                          <p:val>
                                            <p:strVal val="0-#ppt_w/2"/>
                                          </p:val>
                                        </p:tav>
                                        <p:tav tm="100000">
                                          <p:val>
                                            <p:strVal val="#ppt_x"/>
                                          </p:val>
                                        </p:tav>
                                      </p:tavLst>
                                    </p:anim>
                                    <p:anim calcmode="lin" valueType="num">
                                      <p:cBhvr additive="base">
                                        <p:cTn id="8" dur="500" fill="hold"/>
                                        <p:tgtEl>
                                          <p:spTgt spid="92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28675" name="Rectangle 3"/>
          <p:cNvSpPr>
            <a:spLocks noChangeArrowheads="1"/>
          </p:cNvSpPr>
          <p:nvPr/>
        </p:nvSpPr>
        <p:spPr bwMode="auto">
          <a:xfrm>
            <a:off x="1839913" y="990600"/>
            <a:ext cx="54927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EJERCICIOS DE ZONAS DE PROTECCION </a:t>
            </a:r>
            <a:endParaRPr lang="es-ES" sz="2000">
              <a:latin typeface="Times New Roman" pitchFamily="18" charset="0"/>
            </a:endParaRPr>
          </a:p>
        </p:txBody>
      </p:sp>
      <p:sp>
        <p:nvSpPr>
          <p:cNvPr id="43012" name="Text Box 55"/>
          <p:cNvSpPr txBox="1">
            <a:spLocks noChangeArrowheads="1"/>
          </p:cNvSpPr>
          <p:nvPr/>
        </p:nvSpPr>
        <p:spPr bwMode="auto">
          <a:xfrm>
            <a:off x="838200" y="1833563"/>
            <a:ext cx="6519863" cy="457200"/>
          </a:xfrm>
          <a:prstGeom prst="rect">
            <a:avLst/>
          </a:prstGeom>
          <a:noFill/>
          <a:ln w="9525">
            <a:noFill/>
            <a:miter lim="800000"/>
            <a:headEnd/>
            <a:tailEnd/>
          </a:ln>
        </p:spPr>
        <p:txBody>
          <a:bodyPr wrap="none">
            <a:spAutoFit/>
          </a:bodyPr>
          <a:lstStyle/>
          <a:p>
            <a:r>
              <a:rPr lang="es-ES_tradnl">
                <a:latin typeface="Comic Sans MS" pitchFamily="66" charset="0"/>
              </a:rPr>
              <a:t>S.E. ARREGLO DE INTERRUPTOR Y MEDIO</a:t>
            </a:r>
            <a:endParaRPr lang="es-ES">
              <a:latin typeface="Comic Sans MS" pitchFamily="66" charset="0"/>
            </a:endParaRPr>
          </a:p>
        </p:txBody>
      </p:sp>
      <p:sp>
        <p:nvSpPr>
          <p:cNvPr id="43013" name="Text Box 56"/>
          <p:cNvSpPr txBox="1">
            <a:spLocks noChangeArrowheads="1"/>
          </p:cNvSpPr>
          <p:nvPr/>
        </p:nvSpPr>
        <p:spPr bwMode="auto">
          <a:xfrm>
            <a:off x="990600" y="3276600"/>
            <a:ext cx="4070350" cy="457200"/>
          </a:xfrm>
          <a:prstGeom prst="rect">
            <a:avLst/>
          </a:prstGeom>
          <a:noFill/>
          <a:ln w="9525">
            <a:noFill/>
            <a:miter lim="800000"/>
            <a:headEnd/>
            <a:tailEnd/>
          </a:ln>
        </p:spPr>
        <p:txBody>
          <a:bodyPr wrap="none">
            <a:spAutoFit/>
          </a:bodyPr>
          <a:lstStyle/>
          <a:p>
            <a:r>
              <a:rPr lang="es-ES_tradnl">
                <a:latin typeface="Comic Sans MS" pitchFamily="66" charset="0"/>
              </a:rPr>
              <a:t>S.E. ARREGLO EN ANILLO</a:t>
            </a:r>
            <a:endParaRPr lang="es-ES">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0-#ppt_w/2"/>
                                          </p:val>
                                        </p:tav>
                                        <p:tav tm="100000">
                                          <p:val>
                                            <p:strVal val="#ppt_x"/>
                                          </p:val>
                                        </p:tav>
                                      </p:tavLst>
                                    </p:anim>
                                    <p:anim calcmode="lin" valueType="num">
                                      <p:cBhvr additive="base">
                                        <p:cTn id="8"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38915"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39940" name="Text Box 6"/>
          <p:cNvSpPr txBox="1">
            <a:spLocks noChangeArrowheads="1"/>
          </p:cNvSpPr>
          <p:nvPr/>
        </p:nvSpPr>
        <p:spPr bwMode="auto">
          <a:xfrm>
            <a:off x="2819400" y="1371600"/>
            <a:ext cx="3346450" cy="366713"/>
          </a:xfrm>
          <a:prstGeom prst="rect">
            <a:avLst/>
          </a:prstGeom>
          <a:noFill/>
          <a:ln w="9525">
            <a:noFill/>
            <a:miter lim="800000"/>
            <a:headEnd/>
            <a:tailEnd/>
          </a:ln>
        </p:spPr>
        <p:txBody>
          <a:bodyPr wrap="none">
            <a:spAutoFit/>
          </a:bodyPr>
          <a:lstStyle/>
          <a:p>
            <a:r>
              <a:rPr lang="en-US" sz="1800">
                <a:solidFill>
                  <a:srgbClr val="FF3300"/>
                </a:solidFill>
              </a:rPr>
              <a:t>PROTECCION DIFERENCIAL </a:t>
            </a:r>
            <a:endParaRPr lang="es-ES" sz="1800">
              <a:solidFill>
                <a:srgbClr val="FF3300"/>
              </a:solidFill>
            </a:endParaRPr>
          </a:p>
        </p:txBody>
      </p:sp>
      <p:sp>
        <p:nvSpPr>
          <p:cNvPr id="39941" name="Text Box 12"/>
          <p:cNvSpPr txBox="1">
            <a:spLocks noChangeArrowheads="1"/>
          </p:cNvSpPr>
          <p:nvPr/>
        </p:nvSpPr>
        <p:spPr bwMode="auto">
          <a:xfrm>
            <a:off x="0" y="1752600"/>
            <a:ext cx="4876800" cy="581025"/>
          </a:xfrm>
          <a:prstGeom prst="rect">
            <a:avLst/>
          </a:prstGeom>
          <a:noFill/>
          <a:ln w="9525">
            <a:noFill/>
            <a:miter lim="800000"/>
            <a:headEnd/>
            <a:tailEnd/>
          </a:ln>
        </p:spPr>
        <p:txBody>
          <a:bodyPr>
            <a:spAutoFit/>
          </a:bodyPr>
          <a:lstStyle/>
          <a:p>
            <a:r>
              <a:rPr lang="en-US" sz="1600" b="1">
                <a:latin typeface="Times New Roman" pitchFamily="18" charset="0"/>
              </a:rPr>
              <a:t>Es el metodo mas confiable y sensitivo para proteger </a:t>
            </a:r>
          </a:p>
          <a:p>
            <a:r>
              <a:rPr lang="en-US" sz="1600" b="1">
                <a:latin typeface="Times New Roman" pitchFamily="18" charset="0"/>
              </a:rPr>
              <a:t>las barras de las subestaciones y los Transformadores</a:t>
            </a:r>
            <a:endParaRPr lang="es-ES" sz="1600" b="1">
              <a:latin typeface="Times New Roman" pitchFamily="18" charset="0"/>
            </a:endParaRPr>
          </a:p>
        </p:txBody>
      </p:sp>
      <p:grpSp>
        <p:nvGrpSpPr>
          <p:cNvPr id="39942" name="Group 99"/>
          <p:cNvGrpSpPr>
            <a:grpSpLocks/>
          </p:cNvGrpSpPr>
          <p:nvPr/>
        </p:nvGrpSpPr>
        <p:grpSpPr bwMode="auto">
          <a:xfrm>
            <a:off x="76200" y="3429000"/>
            <a:ext cx="342900" cy="571500"/>
            <a:chOff x="0" y="2208"/>
            <a:chExt cx="216" cy="360"/>
          </a:xfrm>
        </p:grpSpPr>
        <p:sp>
          <p:nvSpPr>
            <p:cNvPr id="40025" name="Line 66"/>
            <p:cNvSpPr>
              <a:spLocks noChangeShapeType="1"/>
            </p:cNvSpPr>
            <p:nvPr/>
          </p:nvSpPr>
          <p:spPr bwMode="auto">
            <a:xfrm>
              <a:off x="216" y="2208"/>
              <a:ext cx="0" cy="360"/>
            </a:xfrm>
            <a:prstGeom prst="line">
              <a:avLst/>
            </a:prstGeom>
            <a:noFill/>
            <a:ln w="9525">
              <a:solidFill>
                <a:schemeClr val="tx1"/>
              </a:solidFill>
              <a:round/>
              <a:headEnd/>
              <a:tailEnd type="triangle" w="med" len="med"/>
            </a:ln>
          </p:spPr>
          <p:txBody>
            <a:bodyPr/>
            <a:lstStyle/>
            <a:p>
              <a:endParaRPr lang="en-US"/>
            </a:p>
          </p:txBody>
        </p:sp>
        <p:sp>
          <p:nvSpPr>
            <p:cNvPr id="40026" name="Text Box 67"/>
            <p:cNvSpPr txBox="1">
              <a:spLocks noChangeArrowheads="1"/>
            </p:cNvSpPr>
            <p:nvPr/>
          </p:nvSpPr>
          <p:spPr bwMode="auto">
            <a:xfrm>
              <a:off x="0" y="2280"/>
              <a:ext cx="216" cy="216"/>
            </a:xfrm>
            <a:prstGeom prst="rect">
              <a:avLst/>
            </a:prstGeom>
            <a:noFill/>
            <a:ln w="9525">
              <a:noFill/>
              <a:miter lim="800000"/>
              <a:headEnd/>
              <a:tailEnd/>
            </a:ln>
          </p:spPr>
          <p:txBody>
            <a:bodyPr/>
            <a:lstStyle/>
            <a:p>
              <a:pPr eaLnBrk="0" hangingPunct="0"/>
              <a:r>
                <a:rPr lang="es-ES" sz="1400">
                  <a:latin typeface="Times New Roman" pitchFamily="18" charset="0"/>
                </a:rPr>
                <a:t>I</a:t>
              </a:r>
              <a:r>
                <a:rPr lang="es-ES" sz="1200">
                  <a:latin typeface="Times New Roman" pitchFamily="18" charset="0"/>
                </a:rPr>
                <a:t>F</a:t>
              </a:r>
            </a:p>
          </p:txBody>
        </p:sp>
      </p:grpSp>
      <p:grpSp>
        <p:nvGrpSpPr>
          <p:cNvPr id="39943" name="Group 98"/>
          <p:cNvGrpSpPr>
            <a:grpSpLocks/>
          </p:cNvGrpSpPr>
          <p:nvPr/>
        </p:nvGrpSpPr>
        <p:grpSpPr bwMode="auto">
          <a:xfrm>
            <a:off x="685800" y="3276600"/>
            <a:ext cx="342900" cy="685800"/>
            <a:chOff x="432" y="2136"/>
            <a:chExt cx="216" cy="432"/>
          </a:xfrm>
        </p:grpSpPr>
        <p:sp>
          <p:nvSpPr>
            <p:cNvPr id="40023" name="Line 68"/>
            <p:cNvSpPr>
              <a:spLocks noChangeShapeType="1"/>
            </p:cNvSpPr>
            <p:nvPr/>
          </p:nvSpPr>
          <p:spPr bwMode="auto">
            <a:xfrm flipV="1">
              <a:off x="504" y="2352"/>
              <a:ext cx="0" cy="216"/>
            </a:xfrm>
            <a:prstGeom prst="line">
              <a:avLst/>
            </a:prstGeom>
            <a:noFill/>
            <a:ln w="9525">
              <a:solidFill>
                <a:schemeClr val="tx1"/>
              </a:solidFill>
              <a:round/>
              <a:headEnd/>
              <a:tailEnd type="triangle" w="med" len="med"/>
            </a:ln>
          </p:spPr>
          <p:txBody>
            <a:bodyPr/>
            <a:lstStyle/>
            <a:p>
              <a:endParaRPr lang="en-US"/>
            </a:p>
          </p:txBody>
        </p:sp>
        <p:sp>
          <p:nvSpPr>
            <p:cNvPr id="40024" name="Text Box 69"/>
            <p:cNvSpPr txBox="1">
              <a:spLocks noChangeArrowheads="1"/>
            </p:cNvSpPr>
            <p:nvPr/>
          </p:nvSpPr>
          <p:spPr bwMode="auto">
            <a:xfrm>
              <a:off x="432" y="2136"/>
              <a:ext cx="216" cy="216"/>
            </a:xfrm>
            <a:prstGeom prst="rect">
              <a:avLst/>
            </a:prstGeom>
            <a:noFill/>
            <a:ln w="9525">
              <a:noFill/>
              <a:miter lim="800000"/>
              <a:headEnd/>
              <a:tailEnd/>
            </a:ln>
          </p:spPr>
          <p:txBody>
            <a:bodyPr/>
            <a:lstStyle/>
            <a:p>
              <a:pPr eaLnBrk="0" hangingPunct="0"/>
              <a:r>
                <a:rPr lang="es-ES" sz="1800">
                  <a:latin typeface="Times New Roman" pitchFamily="18" charset="0"/>
                </a:rPr>
                <a:t>i</a:t>
              </a:r>
              <a:r>
                <a:rPr lang="es-ES" sz="1200">
                  <a:latin typeface="Times New Roman" pitchFamily="18" charset="0"/>
                </a:rPr>
                <a:t>f</a:t>
              </a:r>
            </a:p>
          </p:txBody>
        </p:sp>
      </p:grpSp>
      <p:grpSp>
        <p:nvGrpSpPr>
          <p:cNvPr id="39944" name="Group 97"/>
          <p:cNvGrpSpPr>
            <a:grpSpLocks/>
          </p:cNvGrpSpPr>
          <p:nvPr/>
        </p:nvGrpSpPr>
        <p:grpSpPr bwMode="auto">
          <a:xfrm>
            <a:off x="1295400" y="3505200"/>
            <a:ext cx="2286000" cy="685800"/>
            <a:chOff x="792" y="2208"/>
            <a:chExt cx="1440" cy="432"/>
          </a:xfrm>
        </p:grpSpPr>
        <p:sp>
          <p:nvSpPr>
            <p:cNvPr id="40013" name="Text Box 70"/>
            <p:cNvSpPr txBox="1">
              <a:spLocks noChangeArrowheads="1"/>
            </p:cNvSpPr>
            <p:nvPr/>
          </p:nvSpPr>
          <p:spPr bwMode="auto">
            <a:xfrm>
              <a:off x="792" y="2424"/>
              <a:ext cx="216" cy="216"/>
            </a:xfrm>
            <a:prstGeom prst="rect">
              <a:avLst/>
            </a:prstGeom>
            <a:noFill/>
            <a:ln w="9525">
              <a:noFill/>
              <a:miter lim="800000"/>
              <a:headEnd/>
              <a:tailEnd/>
            </a:ln>
          </p:spPr>
          <p:txBody>
            <a:bodyPr/>
            <a:lstStyle/>
            <a:p>
              <a:pPr eaLnBrk="0" hangingPunct="0"/>
              <a:r>
                <a:rPr lang="es-ES" sz="1800">
                  <a:latin typeface="Times New Roman" pitchFamily="18" charset="0"/>
                </a:rPr>
                <a:t>i</a:t>
              </a:r>
              <a:r>
                <a:rPr lang="es-ES" sz="1200">
                  <a:latin typeface="Times New Roman" pitchFamily="18" charset="0"/>
                </a:rPr>
                <a:t>5</a:t>
              </a:r>
            </a:p>
          </p:txBody>
        </p:sp>
        <p:sp>
          <p:nvSpPr>
            <p:cNvPr id="40014" name="Text Box 71"/>
            <p:cNvSpPr txBox="1">
              <a:spLocks noChangeArrowheads="1"/>
            </p:cNvSpPr>
            <p:nvPr/>
          </p:nvSpPr>
          <p:spPr bwMode="auto">
            <a:xfrm>
              <a:off x="1152" y="2424"/>
              <a:ext cx="216" cy="216"/>
            </a:xfrm>
            <a:prstGeom prst="rect">
              <a:avLst/>
            </a:prstGeom>
            <a:noFill/>
            <a:ln w="9525">
              <a:noFill/>
              <a:miter lim="800000"/>
              <a:headEnd/>
              <a:tailEnd/>
            </a:ln>
          </p:spPr>
          <p:txBody>
            <a:bodyPr/>
            <a:lstStyle/>
            <a:p>
              <a:pPr eaLnBrk="0" hangingPunct="0"/>
              <a:r>
                <a:rPr lang="es-ES" sz="1800">
                  <a:latin typeface="Times New Roman" pitchFamily="18" charset="0"/>
                </a:rPr>
                <a:t>i</a:t>
              </a:r>
              <a:r>
                <a:rPr lang="es-ES" sz="1200">
                  <a:latin typeface="Times New Roman" pitchFamily="18" charset="0"/>
                </a:rPr>
                <a:t>4</a:t>
              </a:r>
            </a:p>
          </p:txBody>
        </p:sp>
        <p:sp>
          <p:nvSpPr>
            <p:cNvPr id="40015" name="Text Box 72"/>
            <p:cNvSpPr txBox="1">
              <a:spLocks noChangeArrowheads="1"/>
            </p:cNvSpPr>
            <p:nvPr/>
          </p:nvSpPr>
          <p:spPr bwMode="auto">
            <a:xfrm>
              <a:off x="1440" y="2424"/>
              <a:ext cx="216" cy="216"/>
            </a:xfrm>
            <a:prstGeom prst="rect">
              <a:avLst/>
            </a:prstGeom>
            <a:noFill/>
            <a:ln w="9525">
              <a:noFill/>
              <a:miter lim="800000"/>
              <a:headEnd/>
              <a:tailEnd/>
            </a:ln>
          </p:spPr>
          <p:txBody>
            <a:bodyPr/>
            <a:lstStyle/>
            <a:p>
              <a:pPr eaLnBrk="0" hangingPunct="0"/>
              <a:r>
                <a:rPr lang="es-ES" sz="1800">
                  <a:latin typeface="Times New Roman" pitchFamily="18" charset="0"/>
                </a:rPr>
                <a:t>i</a:t>
              </a:r>
              <a:r>
                <a:rPr lang="es-ES" sz="1200">
                  <a:latin typeface="Times New Roman" pitchFamily="18" charset="0"/>
                </a:rPr>
                <a:t>3</a:t>
              </a:r>
            </a:p>
          </p:txBody>
        </p:sp>
        <p:sp>
          <p:nvSpPr>
            <p:cNvPr id="40016" name="Text Box 73"/>
            <p:cNvSpPr txBox="1">
              <a:spLocks noChangeArrowheads="1"/>
            </p:cNvSpPr>
            <p:nvPr/>
          </p:nvSpPr>
          <p:spPr bwMode="auto">
            <a:xfrm>
              <a:off x="1728" y="2424"/>
              <a:ext cx="216" cy="216"/>
            </a:xfrm>
            <a:prstGeom prst="rect">
              <a:avLst/>
            </a:prstGeom>
            <a:noFill/>
            <a:ln w="9525">
              <a:noFill/>
              <a:miter lim="800000"/>
              <a:headEnd/>
              <a:tailEnd/>
            </a:ln>
          </p:spPr>
          <p:txBody>
            <a:bodyPr/>
            <a:lstStyle/>
            <a:p>
              <a:pPr eaLnBrk="0" hangingPunct="0"/>
              <a:r>
                <a:rPr lang="es-ES" sz="1800">
                  <a:latin typeface="Times New Roman" pitchFamily="18" charset="0"/>
                </a:rPr>
                <a:t>i</a:t>
              </a:r>
              <a:r>
                <a:rPr lang="es-ES" sz="1200">
                  <a:latin typeface="Times New Roman" pitchFamily="18" charset="0"/>
                </a:rPr>
                <a:t>2</a:t>
              </a:r>
            </a:p>
          </p:txBody>
        </p:sp>
        <p:sp>
          <p:nvSpPr>
            <p:cNvPr id="40017" name="Text Box 74"/>
            <p:cNvSpPr txBox="1">
              <a:spLocks noChangeArrowheads="1"/>
            </p:cNvSpPr>
            <p:nvPr/>
          </p:nvSpPr>
          <p:spPr bwMode="auto">
            <a:xfrm>
              <a:off x="2016" y="2424"/>
              <a:ext cx="216" cy="216"/>
            </a:xfrm>
            <a:prstGeom prst="rect">
              <a:avLst/>
            </a:prstGeom>
            <a:noFill/>
            <a:ln w="9525">
              <a:noFill/>
              <a:miter lim="800000"/>
              <a:headEnd/>
              <a:tailEnd/>
            </a:ln>
          </p:spPr>
          <p:txBody>
            <a:bodyPr/>
            <a:lstStyle/>
            <a:p>
              <a:pPr eaLnBrk="0" hangingPunct="0"/>
              <a:r>
                <a:rPr lang="es-ES" sz="1800">
                  <a:latin typeface="Times New Roman" pitchFamily="18" charset="0"/>
                </a:rPr>
                <a:t>i</a:t>
              </a:r>
              <a:r>
                <a:rPr lang="es-ES" sz="1200">
                  <a:latin typeface="Times New Roman" pitchFamily="18" charset="0"/>
                </a:rPr>
                <a:t>1</a:t>
              </a:r>
            </a:p>
          </p:txBody>
        </p:sp>
        <p:sp>
          <p:nvSpPr>
            <p:cNvPr id="40018" name="Line 75"/>
            <p:cNvSpPr>
              <a:spLocks noChangeShapeType="1"/>
            </p:cNvSpPr>
            <p:nvPr/>
          </p:nvSpPr>
          <p:spPr bwMode="auto">
            <a:xfrm>
              <a:off x="864" y="2208"/>
              <a:ext cx="0" cy="216"/>
            </a:xfrm>
            <a:prstGeom prst="line">
              <a:avLst/>
            </a:prstGeom>
            <a:noFill/>
            <a:ln w="9525">
              <a:solidFill>
                <a:schemeClr val="tx1"/>
              </a:solidFill>
              <a:round/>
              <a:headEnd/>
              <a:tailEnd type="arrow" w="med" len="med"/>
            </a:ln>
          </p:spPr>
          <p:txBody>
            <a:bodyPr/>
            <a:lstStyle/>
            <a:p>
              <a:endParaRPr lang="en-US"/>
            </a:p>
          </p:txBody>
        </p:sp>
        <p:sp>
          <p:nvSpPr>
            <p:cNvPr id="40019" name="Line 76"/>
            <p:cNvSpPr>
              <a:spLocks noChangeShapeType="1"/>
            </p:cNvSpPr>
            <p:nvPr/>
          </p:nvSpPr>
          <p:spPr bwMode="auto">
            <a:xfrm>
              <a:off x="1512" y="2208"/>
              <a:ext cx="0" cy="216"/>
            </a:xfrm>
            <a:prstGeom prst="line">
              <a:avLst/>
            </a:prstGeom>
            <a:noFill/>
            <a:ln w="9525">
              <a:solidFill>
                <a:schemeClr val="tx1"/>
              </a:solidFill>
              <a:round/>
              <a:headEnd/>
              <a:tailEnd type="arrow" w="med" len="med"/>
            </a:ln>
          </p:spPr>
          <p:txBody>
            <a:bodyPr/>
            <a:lstStyle/>
            <a:p>
              <a:endParaRPr lang="en-US"/>
            </a:p>
          </p:txBody>
        </p:sp>
        <p:sp>
          <p:nvSpPr>
            <p:cNvPr id="40020" name="Line 77"/>
            <p:cNvSpPr>
              <a:spLocks noChangeShapeType="1"/>
            </p:cNvSpPr>
            <p:nvPr/>
          </p:nvSpPr>
          <p:spPr bwMode="auto">
            <a:xfrm>
              <a:off x="1224" y="2208"/>
              <a:ext cx="0" cy="216"/>
            </a:xfrm>
            <a:prstGeom prst="line">
              <a:avLst/>
            </a:prstGeom>
            <a:noFill/>
            <a:ln w="9525">
              <a:solidFill>
                <a:schemeClr val="tx1"/>
              </a:solidFill>
              <a:round/>
              <a:headEnd/>
              <a:tailEnd type="arrow" w="med" len="med"/>
            </a:ln>
          </p:spPr>
          <p:txBody>
            <a:bodyPr/>
            <a:lstStyle/>
            <a:p>
              <a:endParaRPr lang="en-US"/>
            </a:p>
          </p:txBody>
        </p:sp>
        <p:sp>
          <p:nvSpPr>
            <p:cNvPr id="40021" name="Line 78"/>
            <p:cNvSpPr>
              <a:spLocks noChangeShapeType="1"/>
            </p:cNvSpPr>
            <p:nvPr/>
          </p:nvSpPr>
          <p:spPr bwMode="auto">
            <a:xfrm>
              <a:off x="1800" y="2208"/>
              <a:ext cx="0" cy="216"/>
            </a:xfrm>
            <a:prstGeom prst="line">
              <a:avLst/>
            </a:prstGeom>
            <a:noFill/>
            <a:ln w="9525">
              <a:solidFill>
                <a:schemeClr val="tx1"/>
              </a:solidFill>
              <a:round/>
              <a:headEnd/>
              <a:tailEnd type="arrow" w="med" len="med"/>
            </a:ln>
          </p:spPr>
          <p:txBody>
            <a:bodyPr/>
            <a:lstStyle/>
            <a:p>
              <a:endParaRPr lang="en-US"/>
            </a:p>
          </p:txBody>
        </p:sp>
        <p:sp>
          <p:nvSpPr>
            <p:cNvPr id="40022" name="Line 79"/>
            <p:cNvSpPr>
              <a:spLocks noChangeShapeType="1"/>
            </p:cNvSpPr>
            <p:nvPr/>
          </p:nvSpPr>
          <p:spPr bwMode="auto">
            <a:xfrm>
              <a:off x="2088" y="2208"/>
              <a:ext cx="0" cy="216"/>
            </a:xfrm>
            <a:prstGeom prst="line">
              <a:avLst/>
            </a:prstGeom>
            <a:noFill/>
            <a:ln w="9525">
              <a:solidFill>
                <a:schemeClr val="tx1"/>
              </a:solidFill>
              <a:round/>
              <a:headEnd/>
              <a:tailEnd type="arrow" w="med" len="med"/>
            </a:ln>
          </p:spPr>
          <p:txBody>
            <a:bodyPr/>
            <a:lstStyle/>
            <a:p>
              <a:endParaRPr lang="en-US"/>
            </a:p>
          </p:txBody>
        </p:sp>
      </p:grpSp>
      <p:grpSp>
        <p:nvGrpSpPr>
          <p:cNvPr id="39945" name="Group 96"/>
          <p:cNvGrpSpPr>
            <a:grpSpLocks/>
          </p:cNvGrpSpPr>
          <p:nvPr/>
        </p:nvGrpSpPr>
        <p:grpSpPr bwMode="auto">
          <a:xfrm>
            <a:off x="914400" y="4267200"/>
            <a:ext cx="2286000" cy="342900"/>
            <a:chOff x="504" y="2712"/>
            <a:chExt cx="1440" cy="216"/>
          </a:xfrm>
        </p:grpSpPr>
        <p:sp>
          <p:nvSpPr>
            <p:cNvPr id="40003" name="Line 80"/>
            <p:cNvSpPr>
              <a:spLocks noChangeShapeType="1"/>
            </p:cNvSpPr>
            <p:nvPr/>
          </p:nvSpPr>
          <p:spPr bwMode="auto">
            <a:xfrm flipV="1">
              <a:off x="648" y="2712"/>
              <a:ext cx="0" cy="144"/>
            </a:xfrm>
            <a:prstGeom prst="line">
              <a:avLst/>
            </a:prstGeom>
            <a:noFill/>
            <a:ln w="9525">
              <a:solidFill>
                <a:schemeClr val="tx1"/>
              </a:solidFill>
              <a:round/>
              <a:headEnd/>
              <a:tailEnd type="triangle" w="med" len="med"/>
            </a:ln>
          </p:spPr>
          <p:txBody>
            <a:bodyPr/>
            <a:lstStyle/>
            <a:p>
              <a:endParaRPr lang="en-US"/>
            </a:p>
          </p:txBody>
        </p:sp>
        <p:sp>
          <p:nvSpPr>
            <p:cNvPr id="40004" name="Line 81"/>
            <p:cNvSpPr>
              <a:spLocks noChangeShapeType="1"/>
            </p:cNvSpPr>
            <p:nvPr/>
          </p:nvSpPr>
          <p:spPr bwMode="auto">
            <a:xfrm flipV="1">
              <a:off x="1008" y="2712"/>
              <a:ext cx="0" cy="144"/>
            </a:xfrm>
            <a:prstGeom prst="line">
              <a:avLst/>
            </a:prstGeom>
            <a:noFill/>
            <a:ln w="9525">
              <a:solidFill>
                <a:schemeClr val="tx1"/>
              </a:solidFill>
              <a:round/>
              <a:headEnd/>
              <a:tailEnd type="triangle" w="med" len="med"/>
            </a:ln>
          </p:spPr>
          <p:txBody>
            <a:bodyPr/>
            <a:lstStyle/>
            <a:p>
              <a:endParaRPr lang="en-US"/>
            </a:p>
          </p:txBody>
        </p:sp>
        <p:sp>
          <p:nvSpPr>
            <p:cNvPr id="40005" name="Line 82"/>
            <p:cNvSpPr>
              <a:spLocks noChangeShapeType="1"/>
            </p:cNvSpPr>
            <p:nvPr/>
          </p:nvSpPr>
          <p:spPr bwMode="auto">
            <a:xfrm flipV="1">
              <a:off x="1296" y="2712"/>
              <a:ext cx="0" cy="144"/>
            </a:xfrm>
            <a:prstGeom prst="line">
              <a:avLst/>
            </a:prstGeom>
            <a:noFill/>
            <a:ln w="9525">
              <a:solidFill>
                <a:schemeClr val="tx1"/>
              </a:solidFill>
              <a:round/>
              <a:headEnd/>
              <a:tailEnd type="triangle" w="med" len="med"/>
            </a:ln>
          </p:spPr>
          <p:txBody>
            <a:bodyPr/>
            <a:lstStyle/>
            <a:p>
              <a:endParaRPr lang="en-US"/>
            </a:p>
          </p:txBody>
        </p:sp>
        <p:sp>
          <p:nvSpPr>
            <p:cNvPr id="40006" name="Line 83"/>
            <p:cNvSpPr>
              <a:spLocks noChangeShapeType="1"/>
            </p:cNvSpPr>
            <p:nvPr/>
          </p:nvSpPr>
          <p:spPr bwMode="auto">
            <a:xfrm flipV="1">
              <a:off x="1584" y="2712"/>
              <a:ext cx="0" cy="144"/>
            </a:xfrm>
            <a:prstGeom prst="line">
              <a:avLst/>
            </a:prstGeom>
            <a:noFill/>
            <a:ln w="9525">
              <a:solidFill>
                <a:schemeClr val="tx1"/>
              </a:solidFill>
              <a:round/>
              <a:headEnd/>
              <a:tailEnd type="triangle" w="med" len="med"/>
            </a:ln>
          </p:spPr>
          <p:txBody>
            <a:bodyPr/>
            <a:lstStyle/>
            <a:p>
              <a:endParaRPr lang="en-US"/>
            </a:p>
          </p:txBody>
        </p:sp>
        <p:sp>
          <p:nvSpPr>
            <p:cNvPr id="40007" name="Line 84"/>
            <p:cNvSpPr>
              <a:spLocks noChangeShapeType="1"/>
            </p:cNvSpPr>
            <p:nvPr/>
          </p:nvSpPr>
          <p:spPr bwMode="auto">
            <a:xfrm flipV="1">
              <a:off x="1872" y="2712"/>
              <a:ext cx="0" cy="144"/>
            </a:xfrm>
            <a:prstGeom prst="line">
              <a:avLst/>
            </a:prstGeom>
            <a:noFill/>
            <a:ln w="9525">
              <a:solidFill>
                <a:schemeClr val="tx1"/>
              </a:solidFill>
              <a:round/>
              <a:headEnd/>
              <a:tailEnd type="triangle" w="med" len="med"/>
            </a:ln>
          </p:spPr>
          <p:txBody>
            <a:bodyPr/>
            <a:lstStyle/>
            <a:p>
              <a:endParaRPr lang="en-US"/>
            </a:p>
          </p:txBody>
        </p:sp>
        <p:sp>
          <p:nvSpPr>
            <p:cNvPr id="40008" name="Text Box 85"/>
            <p:cNvSpPr txBox="1">
              <a:spLocks noChangeArrowheads="1"/>
            </p:cNvSpPr>
            <p:nvPr/>
          </p:nvSpPr>
          <p:spPr bwMode="auto">
            <a:xfrm>
              <a:off x="504" y="2712"/>
              <a:ext cx="216" cy="216"/>
            </a:xfrm>
            <a:prstGeom prst="rect">
              <a:avLst/>
            </a:prstGeom>
            <a:noFill/>
            <a:ln w="9525">
              <a:noFill/>
              <a:miter lim="800000"/>
              <a:headEnd/>
              <a:tailEnd/>
            </a:ln>
          </p:spPr>
          <p:txBody>
            <a:bodyPr/>
            <a:lstStyle/>
            <a:p>
              <a:pPr eaLnBrk="0" hangingPunct="0"/>
              <a:r>
                <a:rPr lang="es-ES" sz="1400">
                  <a:latin typeface="Times New Roman" pitchFamily="18" charset="0"/>
                </a:rPr>
                <a:t>I</a:t>
              </a:r>
              <a:r>
                <a:rPr lang="es-ES" sz="1200">
                  <a:latin typeface="Times New Roman" pitchFamily="18" charset="0"/>
                </a:rPr>
                <a:t>5</a:t>
              </a:r>
            </a:p>
          </p:txBody>
        </p:sp>
        <p:sp>
          <p:nvSpPr>
            <p:cNvPr id="40009" name="Text Box 86"/>
            <p:cNvSpPr txBox="1">
              <a:spLocks noChangeArrowheads="1"/>
            </p:cNvSpPr>
            <p:nvPr/>
          </p:nvSpPr>
          <p:spPr bwMode="auto">
            <a:xfrm>
              <a:off x="864" y="2712"/>
              <a:ext cx="216" cy="216"/>
            </a:xfrm>
            <a:prstGeom prst="rect">
              <a:avLst/>
            </a:prstGeom>
            <a:noFill/>
            <a:ln w="9525">
              <a:noFill/>
              <a:miter lim="800000"/>
              <a:headEnd/>
              <a:tailEnd/>
            </a:ln>
          </p:spPr>
          <p:txBody>
            <a:bodyPr/>
            <a:lstStyle/>
            <a:p>
              <a:pPr eaLnBrk="0" hangingPunct="0"/>
              <a:r>
                <a:rPr lang="es-ES" sz="1400">
                  <a:latin typeface="Times New Roman" pitchFamily="18" charset="0"/>
                </a:rPr>
                <a:t>I</a:t>
              </a:r>
              <a:r>
                <a:rPr lang="es-ES" sz="1200">
                  <a:latin typeface="Times New Roman" pitchFamily="18" charset="0"/>
                </a:rPr>
                <a:t>4</a:t>
              </a:r>
            </a:p>
          </p:txBody>
        </p:sp>
        <p:sp>
          <p:nvSpPr>
            <p:cNvPr id="40010" name="Text Box 87"/>
            <p:cNvSpPr txBox="1">
              <a:spLocks noChangeArrowheads="1"/>
            </p:cNvSpPr>
            <p:nvPr/>
          </p:nvSpPr>
          <p:spPr bwMode="auto">
            <a:xfrm>
              <a:off x="1152" y="2712"/>
              <a:ext cx="216" cy="216"/>
            </a:xfrm>
            <a:prstGeom prst="rect">
              <a:avLst/>
            </a:prstGeom>
            <a:noFill/>
            <a:ln w="9525">
              <a:noFill/>
              <a:miter lim="800000"/>
              <a:headEnd/>
              <a:tailEnd/>
            </a:ln>
          </p:spPr>
          <p:txBody>
            <a:bodyPr/>
            <a:lstStyle/>
            <a:p>
              <a:pPr eaLnBrk="0" hangingPunct="0"/>
              <a:r>
                <a:rPr lang="es-ES" sz="1400">
                  <a:latin typeface="Times New Roman" pitchFamily="18" charset="0"/>
                </a:rPr>
                <a:t>I</a:t>
              </a:r>
              <a:r>
                <a:rPr lang="es-ES" sz="1200">
                  <a:latin typeface="Times New Roman" pitchFamily="18" charset="0"/>
                </a:rPr>
                <a:t>3</a:t>
              </a:r>
            </a:p>
          </p:txBody>
        </p:sp>
        <p:sp>
          <p:nvSpPr>
            <p:cNvPr id="40011" name="Text Box 88"/>
            <p:cNvSpPr txBox="1">
              <a:spLocks noChangeArrowheads="1"/>
            </p:cNvSpPr>
            <p:nvPr/>
          </p:nvSpPr>
          <p:spPr bwMode="auto">
            <a:xfrm>
              <a:off x="1440" y="2712"/>
              <a:ext cx="216" cy="216"/>
            </a:xfrm>
            <a:prstGeom prst="rect">
              <a:avLst/>
            </a:prstGeom>
            <a:noFill/>
            <a:ln w="9525">
              <a:noFill/>
              <a:miter lim="800000"/>
              <a:headEnd/>
              <a:tailEnd/>
            </a:ln>
          </p:spPr>
          <p:txBody>
            <a:bodyPr/>
            <a:lstStyle/>
            <a:p>
              <a:pPr eaLnBrk="0" hangingPunct="0"/>
              <a:r>
                <a:rPr lang="es-ES" sz="1400">
                  <a:latin typeface="Times New Roman" pitchFamily="18" charset="0"/>
                </a:rPr>
                <a:t>I</a:t>
              </a:r>
              <a:r>
                <a:rPr lang="es-ES" sz="1200">
                  <a:latin typeface="Times New Roman" pitchFamily="18" charset="0"/>
                </a:rPr>
                <a:t>2</a:t>
              </a:r>
            </a:p>
          </p:txBody>
        </p:sp>
        <p:sp>
          <p:nvSpPr>
            <p:cNvPr id="40012" name="Text Box 89"/>
            <p:cNvSpPr txBox="1">
              <a:spLocks noChangeArrowheads="1"/>
            </p:cNvSpPr>
            <p:nvPr/>
          </p:nvSpPr>
          <p:spPr bwMode="auto">
            <a:xfrm>
              <a:off x="1728" y="2712"/>
              <a:ext cx="216" cy="216"/>
            </a:xfrm>
            <a:prstGeom prst="rect">
              <a:avLst/>
            </a:prstGeom>
            <a:noFill/>
            <a:ln w="9525">
              <a:noFill/>
              <a:miter lim="800000"/>
              <a:headEnd/>
              <a:tailEnd/>
            </a:ln>
          </p:spPr>
          <p:txBody>
            <a:bodyPr/>
            <a:lstStyle/>
            <a:p>
              <a:pPr eaLnBrk="0" hangingPunct="0"/>
              <a:r>
                <a:rPr lang="es-ES" sz="1400">
                  <a:latin typeface="Times New Roman" pitchFamily="18" charset="0"/>
                </a:rPr>
                <a:t>I</a:t>
              </a:r>
              <a:r>
                <a:rPr lang="es-ES" sz="1200">
                  <a:latin typeface="Times New Roman" pitchFamily="18" charset="0"/>
                </a:rPr>
                <a:t>1</a:t>
              </a:r>
            </a:p>
          </p:txBody>
        </p:sp>
      </p:grpSp>
      <p:grpSp>
        <p:nvGrpSpPr>
          <p:cNvPr id="39946" name="Group 100"/>
          <p:cNvGrpSpPr>
            <a:grpSpLocks/>
          </p:cNvGrpSpPr>
          <p:nvPr/>
        </p:nvGrpSpPr>
        <p:grpSpPr bwMode="auto">
          <a:xfrm>
            <a:off x="454025" y="2590800"/>
            <a:ext cx="4232275" cy="2171700"/>
            <a:chOff x="286" y="1632"/>
            <a:chExt cx="2666" cy="1368"/>
          </a:xfrm>
        </p:grpSpPr>
        <p:sp>
          <p:nvSpPr>
            <p:cNvPr id="39950" name="Line 14"/>
            <p:cNvSpPr>
              <a:spLocks noChangeShapeType="1"/>
            </p:cNvSpPr>
            <p:nvPr/>
          </p:nvSpPr>
          <p:spPr bwMode="auto">
            <a:xfrm>
              <a:off x="288" y="1632"/>
              <a:ext cx="1800" cy="0"/>
            </a:xfrm>
            <a:prstGeom prst="line">
              <a:avLst/>
            </a:prstGeom>
            <a:noFill/>
            <a:ln w="28575">
              <a:solidFill>
                <a:schemeClr val="tx1"/>
              </a:solidFill>
              <a:round/>
              <a:headEnd/>
              <a:tailEnd/>
            </a:ln>
          </p:spPr>
          <p:txBody>
            <a:bodyPr/>
            <a:lstStyle/>
            <a:p>
              <a:endParaRPr lang="en-US"/>
            </a:p>
          </p:txBody>
        </p:sp>
        <p:sp>
          <p:nvSpPr>
            <p:cNvPr id="39951" name="Line 15"/>
            <p:cNvSpPr>
              <a:spLocks noChangeShapeType="1"/>
            </p:cNvSpPr>
            <p:nvPr/>
          </p:nvSpPr>
          <p:spPr bwMode="auto">
            <a:xfrm>
              <a:off x="360" y="1632"/>
              <a:ext cx="0" cy="144"/>
            </a:xfrm>
            <a:prstGeom prst="line">
              <a:avLst/>
            </a:prstGeom>
            <a:noFill/>
            <a:ln w="9525">
              <a:solidFill>
                <a:schemeClr val="tx1"/>
              </a:solidFill>
              <a:round/>
              <a:headEnd/>
              <a:tailEnd/>
            </a:ln>
          </p:spPr>
          <p:txBody>
            <a:bodyPr/>
            <a:lstStyle/>
            <a:p>
              <a:endParaRPr lang="en-US"/>
            </a:p>
          </p:txBody>
        </p:sp>
        <p:sp>
          <p:nvSpPr>
            <p:cNvPr id="39952" name="Line 16"/>
            <p:cNvSpPr>
              <a:spLocks noChangeShapeType="1"/>
            </p:cNvSpPr>
            <p:nvPr/>
          </p:nvSpPr>
          <p:spPr bwMode="auto">
            <a:xfrm>
              <a:off x="720" y="1632"/>
              <a:ext cx="0" cy="144"/>
            </a:xfrm>
            <a:prstGeom prst="line">
              <a:avLst/>
            </a:prstGeom>
            <a:noFill/>
            <a:ln w="9525">
              <a:solidFill>
                <a:schemeClr val="tx1"/>
              </a:solidFill>
              <a:round/>
              <a:headEnd/>
              <a:tailEnd/>
            </a:ln>
          </p:spPr>
          <p:txBody>
            <a:bodyPr/>
            <a:lstStyle/>
            <a:p>
              <a:endParaRPr lang="en-US"/>
            </a:p>
          </p:txBody>
        </p:sp>
        <p:sp>
          <p:nvSpPr>
            <p:cNvPr id="39953" name="Line 17"/>
            <p:cNvSpPr>
              <a:spLocks noChangeShapeType="1"/>
            </p:cNvSpPr>
            <p:nvPr/>
          </p:nvSpPr>
          <p:spPr bwMode="auto">
            <a:xfrm>
              <a:off x="1080" y="1632"/>
              <a:ext cx="0" cy="144"/>
            </a:xfrm>
            <a:prstGeom prst="line">
              <a:avLst/>
            </a:prstGeom>
            <a:noFill/>
            <a:ln w="9525">
              <a:solidFill>
                <a:schemeClr val="tx1"/>
              </a:solidFill>
              <a:round/>
              <a:headEnd/>
              <a:tailEnd/>
            </a:ln>
          </p:spPr>
          <p:txBody>
            <a:bodyPr/>
            <a:lstStyle/>
            <a:p>
              <a:endParaRPr lang="en-US"/>
            </a:p>
          </p:txBody>
        </p:sp>
        <p:sp>
          <p:nvSpPr>
            <p:cNvPr id="39954" name="Line 18"/>
            <p:cNvSpPr>
              <a:spLocks noChangeShapeType="1"/>
            </p:cNvSpPr>
            <p:nvPr/>
          </p:nvSpPr>
          <p:spPr bwMode="auto">
            <a:xfrm>
              <a:off x="1368" y="1632"/>
              <a:ext cx="0" cy="144"/>
            </a:xfrm>
            <a:prstGeom prst="line">
              <a:avLst/>
            </a:prstGeom>
            <a:noFill/>
            <a:ln w="9525">
              <a:solidFill>
                <a:schemeClr val="tx1"/>
              </a:solidFill>
              <a:round/>
              <a:headEnd/>
              <a:tailEnd/>
            </a:ln>
          </p:spPr>
          <p:txBody>
            <a:bodyPr/>
            <a:lstStyle/>
            <a:p>
              <a:endParaRPr lang="en-US"/>
            </a:p>
          </p:txBody>
        </p:sp>
        <p:sp>
          <p:nvSpPr>
            <p:cNvPr id="39955" name="Line 19"/>
            <p:cNvSpPr>
              <a:spLocks noChangeShapeType="1"/>
            </p:cNvSpPr>
            <p:nvPr/>
          </p:nvSpPr>
          <p:spPr bwMode="auto">
            <a:xfrm>
              <a:off x="1656" y="1632"/>
              <a:ext cx="0" cy="144"/>
            </a:xfrm>
            <a:prstGeom prst="line">
              <a:avLst/>
            </a:prstGeom>
            <a:noFill/>
            <a:ln w="9525">
              <a:solidFill>
                <a:schemeClr val="tx1"/>
              </a:solidFill>
              <a:round/>
              <a:headEnd/>
              <a:tailEnd/>
            </a:ln>
          </p:spPr>
          <p:txBody>
            <a:bodyPr/>
            <a:lstStyle/>
            <a:p>
              <a:endParaRPr lang="en-US"/>
            </a:p>
          </p:txBody>
        </p:sp>
        <p:sp>
          <p:nvSpPr>
            <p:cNvPr id="39956" name="Line 20"/>
            <p:cNvSpPr>
              <a:spLocks noChangeShapeType="1"/>
            </p:cNvSpPr>
            <p:nvPr/>
          </p:nvSpPr>
          <p:spPr bwMode="auto">
            <a:xfrm>
              <a:off x="1944" y="1632"/>
              <a:ext cx="0" cy="144"/>
            </a:xfrm>
            <a:prstGeom prst="line">
              <a:avLst/>
            </a:prstGeom>
            <a:noFill/>
            <a:ln w="9525">
              <a:solidFill>
                <a:schemeClr val="tx1"/>
              </a:solidFill>
              <a:round/>
              <a:headEnd/>
              <a:tailEnd/>
            </a:ln>
          </p:spPr>
          <p:txBody>
            <a:bodyPr/>
            <a:lstStyle/>
            <a:p>
              <a:endParaRPr lang="en-US"/>
            </a:p>
          </p:txBody>
        </p:sp>
        <p:sp>
          <p:nvSpPr>
            <p:cNvPr id="39957" name="Rectangle 21"/>
            <p:cNvSpPr>
              <a:spLocks noChangeArrowheads="1"/>
            </p:cNvSpPr>
            <p:nvPr/>
          </p:nvSpPr>
          <p:spPr bwMode="auto">
            <a:xfrm>
              <a:off x="288" y="1776"/>
              <a:ext cx="144" cy="72"/>
            </a:xfrm>
            <a:prstGeom prst="rect">
              <a:avLst/>
            </a:prstGeom>
            <a:solidFill>
              <a:srgbClr val="FF0000"/>
            </a:solidFill>
            <a:ln w="9525">
              <a:solidFill>
                <a:schemeClr val="tx1"/>
              </a:solidFill>
              <a:miter lim="800000"/>
              <a:headEnd/>
              <a:tailEnd/>
            </a:ln>
          </p:spPr>
          <p:txBody>
            <a:bodyPr/>
            <a:lstStyle/>
            <a:p>
              <a:endParaRPr lang="en-US"/>
            </a:p>
          </p:txBody>
        </p:sp>
        <p:sp>
          <p:nvSpPr>
            <p:cNvPr id="39958" name="Rectangle 22"/>
            <p:cNvSpPr>
              <a:spLocks noChangeArrowheads="1"/>
            </p:cNvSpPr>
            <p:nvPr/>
          </p:nvSpPr>
          <p:spPr bwMode="auto">
            <a:xfrm>
              <a:off x="648" y="1776"/>
              <a:ext cx="144" cy="72"/>
            </a:xfrm>
            <a:prstGeom prst="rect">
              <a:avLst/>
            </a:prstGeom>
            <a:solidFill>
              <a:srgbClr val="FF0000"/>
            </a:solidFill>
            <a:ln w="9525">
              <a:solidFill>
                <a:schemeClr val="tx1"/>
              </a:solidFill>
              <a:miter lim="800000"/>
              <a:headEnd/>
              <a:tailEnd/>
            </a:ln>
          </p:spPr>
          <p:txBody>
            <a:bodyPr/>
            <a:lstStyle/>
            <a:p>
              <a:endParaRPr lang="en-US"/>
            </a:p>
          </p:txBody>
        </p:sp>
        <p:sp>
          <p:nvSpPr>
            <p:cNvPr id="39959" name="Rectangle 23"/>
            <p:cNvSpPr>
              <a:spLocks noChangeArrowheads="1"/>
            </p:cNvSpPr>
            <p:nvPr/>
          </p:nvSpPr>
          <p:spPr bwMode="auto">
            <a:xfrm>
              <a:off x="1008" y="1776"/>
              <a:ext cx="144" cy="72"/>
            </a:xfrm>
            <a:prstGeom prst="rect">
              <a:avLst/>
            </a:prstGeom>
            <a:solidFill>
              <a:srgbClr val="FF0000"/>
            </a:solidFill>
            <a:ln w="9525">
              <a:solidFill>
                <a:schemeClr val="tx1"/>
              </a:solidFill>
              <a:miter lim="800000"/>
              <a:headEnd/>
              <a:tailEnd/>
            </a:ln>
          </p:spPr>
          <p:txBody>
            <a:bodyPr/>
            <a:lstStyle/>
            <a:p>
              <a:endParaRPr lang="en-US"/>
            </a:p>
          </p:txBody>
        </p:sp>
        <p:sp>
          <p:nvSpPr>
            <p:cNvPr id="39960" name="Rectangle 24"/>
            <p:cNvSpPr>
              <a:spLocks noChangeArrowheads="1"/>
            </p:cNvSpPr>
            <p:nvPr/>
          </p:nvSpPr>
          <p:spPr bwMode="auto">
            <a:xfrm>
              <a:off x="1296" y="1776"/>
              <a:ext cx="144" cy="72"/>
            </a:xfrm>
            <a:prstGeom prst="rect">
              <a:avLst/>
            </a:prstGeom>
            <a:solidFill>
              <a:srgbClr val="FF0000"/>
            </a:solidFill>
            <a:ln w="9525">
              <a:solidFill>
                <a:schemeClr val="tx1"/>
              </a:solidFill>
              <a:miter lim="800000"/>
              <a:headEnd/>
              <a:tailEnd/>
            </a:ln>
          </p:spPr>
          <p:txBody>
            <a:bodyPr/>
            <a:lstStyle/>
            <a:p>
              <a:endParaRPr lang="en-US"/>
            </a:p>
          </p:txBody>
        </p:sp>
        <p:sp>
          <p:nvSpPr>
            <p:cNvPr id="39961" name="Rectangle 25"/>
            <p:cNvSpPr>
              <a:spLocks noChangeArrowheads="1"/>
            </p:cNvSpPr>
            <p:nvPr/>
          </p:nvSpPr>
          <p:spPr bwMode="auto">
            <a:xfrm>
              <a:off x="1584" y="1776"/>
              <a:ext cx="144" cy="72"/>
            </a:xfrm>
            <a:prstGeom prst="rect">
              <a:avLst/>
            </a:prstGeom>
            <a:solidFill>
              <a:srgbClr val="FF0000"/>
            </a:solidFill>
            <a:ln w="9525">
              <a:solidFill>
                <a:schemeClr val="tx1"/>
              </a:solidFill>
              <a:miter lim="800000"/>
              <a:headEnd/>
              <a:tailEnd/>
            </a:ln>
          </p:spPr>
          <p:txBody>
            <a:bodyPr/>
            <a:lstStyle/>
            <a:p>
              <a:endParaRPr lang="en-US"/>
            </a:p>
          </p:txBody>
        </p:sp>
        <p:sp>
          <p:nvSpPr>
            <p:cNvPr id="39962" name="Rectangle 26"/>
            <p:cNvSpPr>
              <a:spLocks noChangeArrowheads="1"/>
            </p:cNvSpPr>
            <p:nvPr/>
          </p:nvSpPr>
          <p:spPr bwMode="auto">
            <a:xfrm>
              <a:off x="1872" y="1776"/>
              <a:ext cx="144" cy="72"/>
            </a:xfrm>
            <a:prstGeom prst="rect">
              <a:avLst/>
            </a:prstGeom>
            <a:solidFill>
              <a:srgbClr val="FF0000"/>
            </a:solidFill>
            <a:ln w="9525">
              <a:solidFill>
                <a:schemeClr val="tx1"/>
              </a:solidFill>
              <a:miter lim="800000"/>
              <a:headEnd/>
              <a:tailEnd/>
            </a:ln>
          </p:spPr>
          <p:txBody>
            <a:bodyPr/>
            <a:lstStyle/>
            <a:p>
              <a:endParaRPr lang="en-US"/>
            </a:p>
          </p:txBody>
        </p:sp>
        <p:sp>
          <p:nvSpPr>
            <p:cNvPr id="39963" name="Line 27"/>
            <p:cNvSpPr>
              <a:spLocks noChangeShapeType="1"/>
            </p:cNvSpPr>
            <p:nvPr/>
          </p:nvSpPr>
          <p:spPr bwMode="auto">
            <a:xfrm>
              <a:off x="360" y="1848"/>
              <a:ext cx="0" cy="1008"/>
            </a:xfrm>
            <a:prstGeom prst="line">
              <a:avLst/>
            </a:prstGeom>
            <a:noFill/>
            <a:ln w="9525">
              <a:solidFill>
                <a:schemeClr val="tx1"/>
              </a:solidFill>
              <a:round/>
              <a:headEnd/>
              <a:tailEnd/>
            </a:ln>
          </p:spPr>
          <p:txBody>
            <a:bodyPr/>
            <a:lstStyle/>
            <a:p>
              <a:endParaRPr lang="en-US"/>
            </a:p>
          </p:txBody>
        </p:sp>
        <p:sp>
          <p:nvSpPr>
            <p:cNvPr id="39964" name="Line 28"/>
            <p:cNvSpPr>
              <a:spLocks noChangeShapeType="1"/>
            </p:cNvSpPr>
            <p:nvPr/>
          </p:nvSpPr>
          <p:spPr bwMode="auto">
            <a:xfrm>
              <a:off x="720" y="1848"/>
              <a:ext cx="0" cy="1008"/>
            </a:xfrm>
            <a:prstGeom prst="line">
              <a:avLst/>
            </a:prstGeom>
            <a:noFill/>
            <a:ln w="9525">
              <a:solidFill>
                <a:schemeClr val="tx1"/>
              </a:solidFill>
              <a:round/>
              <a:headEnd/>
              <a:tailEnd/>
            </a:ln>
          </p:spPr>
          <p:txBody>
            <a:bodyPr/>
            <a:lstStyle/>
            <a:p>
              <a:endParaRPr lang="en-US"/>
            </a:p>
          </p:txBody>
        </p:sp>
        <p:sp>
          <p:nvSpPr>
            <p:cNvPr id="39965" name="Line 29"/>
            <p:cNvSpPr>
              <a:spLocks noChangeShapeType="1"/>
            </p:cNvSpPr>
            <p:nvPr/>
          </p:nvSpPr>
          <p:spPr bwMode="auto">
            <a:xfrm>
              <a:off x="1080" y="1848"/>
              <a:ext cx="0" cy="1008"/>
            </a:xfrm>
            <a:prstGeom prst="line">
              <a:avLst/>
            </a:prstGeom>
            <a:noFill/>
            <a:ln w="9525">
              <a:solidFill>
                <a:schemeClr val="tx1"/>
              </a:solidFill>
              <a:round/>
              <a:headEnd/>
              <a:tailEnd/>
            </a:ln>
          </p:spPr>
          <p:txBody>
            <a:bodyPr/>
            <a:lstStyle/>
            <a:p>
              <a:endParaRPr lang="en-US"/>
            </a:p>
          </p:txBody>
        </p:sp>
        <p:sp>
          <p:nvSpPr>
            <p:cNvPr id="39966" name="Line 30"/>
            <p:cNvSpPr>
              <a:spLocks noChangeShapeType="1"/>
            </p:cNvSpPr>
            <p:nvPr/>
          </p:nvSpPr>
          <p:spPr bwMode="auto">
            <a:xfrm>
              <a:off x="1368" y="1848"/>
              <a:ext cx="0" cy="1008"/>
            </a:xfrm>
            <a:prstGeom prst="line">
              <a:avLst/>
            </a:prstGeom>
            <a:noFill/>
            <a:ln w="9525">
              <a:solidFill>
                <a:schemeClr val="tx1"/>
              </a:solidFill>
              <a:round/>
              <a:headEnd/>
              <a:tailEnd/>
            </a:ln>
          </p:spPr>
          <p:txBody>
            <a:bodyPr/>
            <a:lstStyle/>
            <a:p>
              <a:endParaRPr lang="en-US"/>
            </a:p>
          </p:txBody>
        </p:sp>
        <p:sp>
          <p:nvSpPr>
            <p:cNvPr id="39967" name="Line 31"/>
            <p:cNvSpPr>
              <a:spLocks noChangeShapeType="1"/>
            </p:cNvSpPr>
            <p:nvPr/>
          </p:nvSpPr>
          <p:spPr bwMode="auto">
            <a:xfrm>
              <a:off x="1656" y="1848"/>
              <a:ext cx="0" cy="1008"/>
            </a:xfrm>
            <a:prstGeom prst="line">
              <a:avLst/>
            </a:prstGeom>
            <a:noFill/>
            <a:ln w="9525">
              <a:solidFill>
                <a:schemeClr val="tx1"/>
              </a:solidFill>
              <a:round/>
              <a:headEnd/>
              <a:tailEnd/>
            </a:ln>
          </p:spPr>
          <p:txBody>
            <a:bodyPr/>
            <a:lstStyle/>
            <a:p>
              <a:endParaRPr lang="en-US"/>
            </a:p>
          </p:txBody>
        </p:sp>
        <p:sp>
          <p:nvSpPr>
            <p:cNvPr id="39968" name="Line 32"/>
            <p:cNvSpPr>
              <a:spLocks noChangeShapeType="1"/>
            </p:cNvSpPr>
            <p:nvPr/>
          </p:nvSpPr>
          <p:spPr bwMode="auto">
            <a:xfrm>
              <a:off x="1944" y="1848"/>
              <a:ext cx="0" cy="1008"/>
            </a:xfrm>
            <a:prstGeom prst="line">
              <a:avLst/>
            </a:prstGeom>
            <a:noFill/>
            <a:ln w="9525">
              <a:solidFill>
                <a:schemeClr val="tx1"/>
              </a:solidFill>
              <a:round/>
              <a:headEnd/>
              <a:tailEnd/>
            </a:ln>
          </p:spPr>
          <p:txBody>
            <a:bodyPr/>
            <a:lstStyle/>
            <a:p>
              <a:endParaRPr lang="en-US"/>
            </a:p>
          </p:txBody>
        </p:sp>
        <p:sp>
          <p:nvSpPr>
            <p:cNvPr id="39969" name="WordArt 33"/>
            <p:cNvSpPr>
              <a:spLocks noChangeArrowheads="1" noChangeShapeType="1" noTextEdit="1"/>
            </p:cNvSpPr>
            <p:nvPr/>
          </p:nvSpPr>
          <p:spPr bwMode="auto">
            <a:xfrm rot="5586643">
              <a:off x="286" y="2280"/>
              <a:ext cx="144" cy="144"/>
            </a:xfrm>
            <a:prstGeom prst="rect">
              <a:avLst/>
            </a:prstGeom>
          </p:spPr>
          <p:txBody>
            <a:bodyPr wrap="none" fromWordArt="1">
              <a:prstTxWarp prst="textPlain">
                <a:avLst>
                  <a:gd name="adj" fmla="val 50000"/>
                </a:avLst>
              </a:prstTxWarp>
            </a:bodyPr>
            <a:lstStyle/>
            <a:p>
              <a:pPr algn="ctr"/>
              <a:r>
                <a:rPr lang="en-US" sz="1800" kern="10">
                  <a:ln w="9525">
                    <a:solidFill>
                      <a:schemeClr val="tx1"/>
                    </a:solidFill>
                    <a:round/>
                    <a:headEnd/>
                    <a:tailEnd/>
                  </a:ln>
                  <a:solidFill>
                    <a:srgbClr val="000000"/>
                  </a:solidFill>
                  <a:latin typeface="Arial"/>
                  <a:cs typeface="Arial"/>
                </a:rPr>
                <a:t>w</a:t>
              </a:r>
            </a:p>
          </p:txBody>
        </p:sp>
        <p:sp>
          <p:nvSpPr>
            <p:cNvPr id="39970" name="WordArt 34"/>
            <p:cNvSpPr>
              <a:spLocks noChangeArrowheads="1" noChangeShapeType="1" noTextEdit="1"/>
            </p:cNvSpPr>
            <p:nvPr/>
          </p:nvSpPr>
          <p:spPr bwMode="auto">
            <a:xfrm rot="5586643">
              <a:off x="1007" y="2281"/>
              <a:ext cx="144" cy="144"/>
            </a:xfrm>
            <a:prstGeom prst="rect">
              <a:avLst/>
            </a:prstGeom>
          </p:spPr>
          <p:txBody>
            <a:bodyPr wrap="none" fromWordArt="1">
              <a:prstTxWarp prst="textPlain">
                <a:avLst>
                  <a:gd name="adj" fmla="val 50000"/>
                </a:avLst>
              </a:prstTxWarp>
            </a:bodyPr>
            <a:lstStyle/>
            <a:p>
              <a:pPr algn="ctr"/>
              <a:r>
                <a:rPr lang="en-US" sz="1800" kern="10">
                  <a:ln w="9525">
                    <a:solidFill>
                      <a:schemeClr val="tx1"/>
                    </a:solidFill>
                    <a:round/>
                    <a:headEnd/>
                    <a:tailEnd/>
                  </a:ln>
                  <a:solidFill>
                    <a:srgbClr val="000000"/>
                  </a:solidFill>
                  <a:latin typeface="Arial"/>
                  <a:cs typeface="Arial"/>
                </a:rPr>
                <a:t>w</a:t>
              </a:r>
            </a:p>
          </p:txBody>
        </p:sp>
        <p:sp>
          <p:nvSpPr>
            <p:cNvPr id="39971" name="WordArt 35"/>
            <p:cNvSpPr>
              <a:spLocks noChangeArrowheads="1" noChangeShapeType="1" noTextEdit="1"/>
            </p:cNvSpPr>
            <p:nvPr/>
          </p:nvSpPr>
          <p:spPr bwMode="auto">
            <a:xfrm rot="5586643">
              <a:off x="1294" y="2280"/>
              <a:ext cx="144" cy="144"/>
            </a:xfrm>
            <a:prstGeom prst="rect">
              <a:avLst/>
            </a:prstGeom>
          </p:spPr>
          <p:txBody>
            <a:bodyPr wrap="none" fromWordArt="1">
              <a:prstTxWarp prst="textPlain">
                <a:avLst>
                  <a:gd name="adj" fmla="val 50000"/>
                </a:avLst>
              </a:prstTxWarp>
            </a:bodyPr>
            <a:lstStyle/>
            <a:p>
              <a:pPr algn="ctr"/>
              <a:r>
                <a:rPr lang="en-US" sz="1800" kern="10">
                  <a:ln w="9525">
                    <a:solidFill>
                      <a:schemeClr val="tx1"/>
                    </a:solidFill>
                    <a:round/>
                    <a:headEnd/>
                    <a:tailEnd/>
                  </a:ln>
                  <a:solidFill>
                    <a:srgbClr val="000000"/>
                  </a:solidFill>
                  <a:latin typeface="Arial"/>
                  <a:cs typeface="Arial"/>
                </a:rPr>
                <a:t>w</a:t>
              </a:r>
            </a:p>
          </p:txBody>
        </p:sp>
        <p:sp>
          <p:nvSpPr>
            <p:cNvPr id="39972" name="WordArt 36"/>
            <p:cNvSpPr>
              <a:spLocks noChangeArrowheads="1" noChangeShapeType="1" noTextEdit="1"/>
            </p:cNvSpPr>
            <p:nvPr/>
          </p:nvSpPr>
          <p:spPr bwMode="auto">
            <a:xfrm rot="5586643">
              <a:off x="1583" y="2281"/>
              <a:ext cx="144" cy="144"/>
            </a:xfrm>
            <a:prstGeom prst="rect">
              <a:avLst/>
            </a:prstGeom>
          </p:spPr>
          <p:txBody>
            <a:bodyPr wrap="none" fromWordArt="1">
              <a:prstTxWarp prst="textPlain">
                <a:avLst>
                  <a:gd name="adj" fmla="val 50000"/>
                </a:avLst>
              </a:prstTxWarp>
            </a:bodyPr>
            <a:lstStyle/>
            <a:p>
              <a:pPr algn="ctr"/>
              <a:r>
                <a:rPr lang="en-US" sz="1800" kern="10">
                  <a:ln w="9525">
                    <a:solidFill>
                      <a:schemeClr val="tx1"/>
                    </a:solidFill>
                    <a:round/>
                    <a:headEnd/>
                    <a:tailEnd/>
                  </a:ln>
                  <a:solidFill>
                    <a:srgbClr val="000000"/>
                  </a:solidFill>
                  <a:latin typeface="Arial"/>
                  <a:cs typeface="Arial"/>
                </a:rPr>
                <a:t>w</a:t>
              </a:r>
            </a:p>
          </p:txBody>
        </p:sp>
        <p:sp>
          <p:nvSpPr>
            <p:cNvPr id="39973" name="WordArt 37"/>
            <p:cNvSpPr>
              <a:spLocks noChangeArrowheads="1" noChangeShapeType="1" noTextEdit="1"/>
            </p:cNvSpPr>
            <p:nvPr/>
          </p:nvSpPr>
          <p:spPr bwMode="auto">
            <a:xfrm rot="5586643">
              <a:off x="1871" y="2281"/>
              <a:ext cx="144" cy="144"/>
            </a:xfrm>
            <a:prstGeom prst="rect">
              <a:avLst/>
            </a:prstGeom>
          </p:spPr>
          <p:txBody>
            <a:bodyPr wrap="none" fromWordArt="1">
              <a:prstTxWarp prst="textPlain">
                <a:avLst>
                  <a:gd name="adj" fmla="val 50000"/>
                </a:avLst>
              </a:prstTxWarp>
            </a:bodyPr>
            <a:lstStyle/>
            <a:p>
              <a:pPr algn="ctr"/>
              <a:r>
                <a:rPr lang="en-US" sz="1800" kern="10">
                  <a:ln w="9525">
                    <a:solidFill>
                      <a:schemeClr val="tx1"/>
                    </a:solidFill>
                    <a:round/>
                    <a:headEnd/>
                    <a:tailEnd/>
                  </a:ln>
                  <a:solidFill>
                    <a:srgbClr val="000000"/>
                  </a:solidFill>
                  <a:latin typeface="Arial"/>
                  <a:cs typeface="Arial"/>
                </a:rPr>
                <a:t>w</a:t>
              </a:r>
            </a:p>
          </p:txBody>
        </p:sp>
        <p:sp>
          <p:nvSpPr>
            <p:cNvPr id="39974" name="WordArt 38"/>
            <p:cNvSpPr>
              <a:spLocks noChangeArrowheads="1" noChangeShapeType="1" noTextEdit="1"/>
            </p:cNvSpPr>
            <p:nvPr/>
          </p:nvSpPr>
          <p:spPr bwMode="auto">
            <a:xfrm rot="5586643">
              <a:off x="647" y="2281"/>
              <a:ext cx="144" cy="144"/>
            </a:xfrm>
            <a:prstGeom prst="rect">
              <a:avLst/>
            </a:prstGeom>
          </p:spPr>
          <p:txBody>
            <a:bodyPr wrap="none" fromWordArt="1">
              <a:prstTxWarp prst="textPlain">
                <a:avLst>
                  <a:gd name="adj" fmla="val 50000"/>
                </a:avLst>
              </a:prstTxWarp>
            </a:bodyPr>
            <a:lstStyle/>
            <a:p>
              <a:pPr algn="ctr"/>
              <a:r>
                <a:rPr lang="en-US" sz="1800" kern="10">
                  <a:ln w="9525">
                    <a:solidFill>
                      <a:schemeClr val="tx1"/>
                    </a:solidFill>
                    <a:round/>
                    <a:headEnd/>
                    <a:tailEnd/>
                  </a:ln>
                  <a:solidFill>
                    <a:srgbClr val="000000"/>
                  </a:solidFill>
                  <a:latin typeface="Arial"/>
                  <a:cs typeface="Arial"/>
                </a:rPr>
                <a:t>w</a:t>
              </a:r>
            </a:p>
          </p:txBody>
        </p:sp>
        <p:sp>
          <p:nvSpPr>
            <p:cNvPr id="39975" name="Line 39"/>
            <p:cNvSpPr>
              <a:spLocks noChangeShapeType="1"/>
            </p:cNvSpPr>
            <p:nvPr/>
          </p:nvSpPr>
          <p:spPr bwMode="auto">
            <a:xfrm flipV="1">
              <a:off x="432" y="2064"/>
              <a:ext cx="0" cy="216"/>
            </a:xfrm>
            <a:prstGeom prst="line">
              <a:avLst/>
            </a:prstGeom>
            <a:noFill/>
            <a:ln w="9525">
              <a:solidFill>
                <a:schemeClr val="tx1"/>
              </a:solidFill>
              <a:round/>
              <a:headEnd/>
              <a:tailEnd/>
            </a:ln>
          </p:spPr>
          <p:txBody>
            <a:bodyPr/>
            <a:lstStyle/>
            <a:p>
              <a:endParaRPr lang="en-US"/>
            </a:p>
          </p:txBody>
        </p:sp>
        <p:sp>
          <p:nvSpPr>
            <p:cNvPr id="39976" name="Line 40"/>
            <p:cNvSpPr>
              <a:spLocks noChangeShapeType="1"/>
            </p:cNvSpPr>
            <p:nvPr/>
          </p:nvSpPr>
          <p:spPr bwMode="auto">
            <a:xfrm flipV="1">
              <a:off x="1152" y="2064"/>
              <a:ext cx="0" cy="216"/>
            </a:xfrm>
            <a:prstGeom prst="line">
              <a:avLst/>
            </a:prstGeom>
            <a:noFill/>
            <a:ln w="9525">
              <a:solidFill>
                <a:schemeClr val="tx1"/>
              </a:solidFill>
              <a:round/>
              <a:headEnd/>
              <a:tailEnd/>
            </a:ln>
          </p:spPr>
          <p:txBody>
            <a:bodyPr/>
            <a:lstStyle/>
            <a:p>
              <a:endParaRPr lang="en-US"/>
            </a:p>
          </p:txBody>
        </p:sp>
        <p:sp>
          <p:nvSpPr>
            <p:cNvPr id="39977" name="Line 41"/>
            <p:cNvSpPr>
              <a:spLocks noChangeShapeType="1"/>
            </p:cNvSpPr>
            <p:nvPr/>
          </p:nvSpPr>
          <p:spPr bwMode="auto">
            <a:xfrm flipV="1">
              <a:off x="1440" y="2064"/>
              <a:ext cx="0" cy="216"/>
            </a:xfrm>
            <a:prstGeom prst="line">
              <a:avLst/>
            </a:prstGeom>
            <a:noFill/>
            <a:ln w="9525">
              <a:solidFill>
                <a:schemeClr val="tx1"/>
              </a:solidFill>
              <a:round/>
              <a:headEnd/>
              <a:tailEnd/>
            </a:ln>
          </p:spPr>
          <p:txBody>
            <a:bodyPr/>
            <a:lstStyle/>
            <a:p>
              <a:endParaRPr lang="en-US"/>
            </a:p>
          </p:txBody>
        </p:sp>
        <p:sp>
          <p:nvSpPr>
            <p:cNvPr id="39978" name="Line 42"/>
            <p:cNvSpPr>
              <a:spLocks noChangeShapeType="1"/>
            </p:cNvSpPr>
            <p:nvPr/>
          </p:nvSpPr>
          <p:spPr bwMode="auto">
            <a:xfrm flipV="1">
              <a:off x="720" y="2352"/>
              <a:ext cx="0" cy="216"/>
            </a:xfrm>
            <a:prstGeom prst="line">
              <a:avLst/>
            </a:prstGeom>
            <a:noFill/>
            <a:ln w="9525">
              <a:solidFill>
                <a:schemeClr val="tx1"/>
              </a:solidFill>
              <a:round/>
              <a:headEnd/>
              <a:tailEnd/>
            </a:ln>
          </p:spPr>
          <p:txBody>
            <a:bodyPr/>
            <a:lstStyle/>
            <a:p>
              <a:endParaRPr lang="en-US"/>
            </a:p>
          </p:txBody>
        </p:sp>
        <p:sp>
          <p:nvSpPr>
            <p:cNvPr id="39979" name="Line 43"/>
            <p:cNvSpPr>
              <a:spLocks noChangeShapeType="1"/>
            </p:cNvSpPr>
            <p:nvPr/>
          </p:nvSpPr>
          <p:spPr bwMode="auto">
            <a:xfrm flipV="1">
              <a:off x="1728" y="2064"/>
              <a:ext cx="0" cy="216"/>
            </a:xfrm>
            <a:prstGeom prst="line">
              <a:avLst/>
            </a:prstGeom>
            <a:noFill/>
            <a:ln w="9525">
              <a:solidFill>
                <a:schemeClr val="tx1"/>
              </a:solidFill>
              <a:round/>
              <a:headEnd/>
              <a:tailEnd/>
            </a:ln>
          </p:spPr>
          <p:txBody>
            <a:bodyPr/>
            <a:lstStyle/>
            <a:p>
              <a:endParaRPr lang="en-US"/>
            </a:p>
          </p:txBody>
        </p:sp>
        <p:sp>
          <p:nvSpPr>
            <p:cNvPr id="39980" name="Line 44"/>
            <p:cNvSpPr>
              <a:spLocks noChangeShapeType="1"/>
            </p:cNvSpPr>
            <p:nvPr/>
          </p:nvSpPr>
          <p:spPr bwMode="auto">
            <a:xfrm flipV="1">
              <a:off x="2016" y="2064"/>
              <a:ext cx="0" cy="216"/>
            </a:xfrm>
            <a:prstGeom prst="line">
              <a:avLst/>
            </a:prstGeom>
            <a:noFill/>
            <a:ln w="9525">
              <a:solidFill>
                <a:schemeClr val="tx1"/>
              </a:solidFill>
              <a:round/>
              <a:headEnd/>
              <a:tailEnd/>
            </a:ln>
          </p:spPr>
          <p:txBody>
            <a:bodyPr/>
            <a:lstStyle/>
            <a:p>
              <a:endParaRPr lang="en-US"/>
            </a:p>
          </p:txBody>
        </p:sp>
        <p:sp>
          <p:nvSpPr>
            <p:cNvPr id="39981" name="Line 45"/>
            <p:cNvSpPr>
              <a:spLocks noChangeShapeType="1"/>
            </p:cNvSpPr>
            <p:nvPr/>
          </p:nvSpPr>
          <p:spPr bwMode="auto">
            <a:xfrm flipV="1">
              <a:off x="792" y="2064"/>
              <a:ext cx="0" cy="216"/>
            </a:xfrm>
            <a:prstGeom prst="line">
              <a:avLst/>
            </a:prstGeom>
            <a:noFill/>
            <a:ln w="9525">
              <a:solidFill>
                <a:schemeClr val="tx1"/>
              </a:solidFill>
              <a:round/>
              <a:headEnd/>
              <a:tailEnd/>
            </a:ln>
          </p:spPr>
          <p:txBody>
            <a:bodyPr/>
            <a:lstStyle/>
            <a:p>
              <a:endParaRPr lang="en-US"/>
            </a:p>
          </p:txBody>
        </p:sp>
        <p:sp>
          <p:nvSpPr>
            <p:cNvPr id="39982" name="Line 46"/>
            <p:cNvSpPr>
              <a:spLocks noChangeShapeType="1"/>
            </p:cNvSpPr>
            <p:nvPr/>
          </p:nvSpPr>
          <p:spPr bwMode="auto">
            <a:xfrm flipV="1">
              <a:off x="432" y="2424"/>
              <a:ext cx="0" cy="216"/>
            </a:xfrm>
            <a:prstGeom prst="line">
              <a:avLst/>
            </a:prstGeom>
            <a:noFill/>
            <a:ln w="9525">
              <a:solidFill>
                <a:schemeClr val="tx1"/>
              </a:solidFill>
              <a:round/>
              <a:headEnd/>
              <a:tailEnd/>
            </a:ln>
          </p:spPr>
          <p:txBody>
            <a:bodyPr/>
            <a:lstStyle/>
            <a:p>
              <a:endParaRPr lang="en-US"/>
            </a:p>
          </p:txBody>
        </p:sp>
        <p:sp>
          <p:nvSpPr>
            <p:cNvPr id="39983" name="Line 47"/>
            <p:cNvSpPr>
              <a:spLocks noChangeShapeType="1"/>
            </p:cNvSpPr>
            <p:nvPr/>
          </p:nvSpPr>
          <p:spPr bwMode="auto">
            <a:xfrm flipV="1">
              <a:off x="792" y="2424"/>
              <a:ext cx="0" cy="216"/>
            </a:xfrm>
            <a:prstGeom prst="line">
              <a:avLst/>
            </a:prstGeom>
            <a:noFill/>
            <a:ln w="9525">
              <a:solidFill>
                <a:schemeClr val="tx1"/>
              </a:solidFill>
              <a:round/>
              <a:headEnd/>
              <a:tailEnd/>
            </a:ln>
          </p:spPr>
          <p:txBody>
            <a:bodyPr/>
            <a:lstStyle/>
            <a:p>
              <a:endParaRPr lang="en-US"/>
            </a:p>
          </p:txBody>
        </p:sp>
        <p:sp>
          <p:nvSpPr>
            <p:cNvPr id="39984" name="Line 48"/>
            <p:cNvSpPr>
              <a:spLocks noChangeShapeType="1"/>
            </p:cNvSpPr>
            <p:nvPr/>
          </p:nvSpPr>
          <p:spPr bwMode="auto">
            <a:xfrm flipV="1">
              <a:off x="1152" y="2424"/>
              <a:ext cx="0" cy="216"/>
            </a:xfrm>
            <a:prstGeom prst="line">
              <a:avLst/>
            </a:prstGeom>
            <a:noFill/>
            <a:ln w="9525">
              <a:solidFill>
                <a:schemeClr val="tx1"/>
              </a:solidFill>
              <a:round/>
              <a:headEnd/>
              <a:tailEnd/>
            </a:ln>
          </p:spPr>
          <p:txBody>
            <a:bodyPr/>
            <a:lstStyle/>
            <a:p>
              <a:endParaRPr lang="en-US"/>
            </a:p>
          </p:txBody>
        </p:sp>
        <p:sp>
          <p:nvSpPr>
            <p:cNvPr id="39985" name="Line 49"/>
            <p:cNvSpPr>
              <a:spLocks noChangeShapeType="1"/>
            </p:cNvSpPr>
            <p:nvPr/>
          </p:nvSpPr>
          <p:spPr bwMode="auto">
            <a:xfrm flipV="1">
              <a:off x="1440" y="2424"/>
              <a:ext cx="0" cy="216"/>
            </a:xfrm>
            <a:prstGeom prst="line">
              <a:avLst/>
            </a:prstGeom>
            <a:noFill/>
            <a:ln w="9525">
              <a:solidFill>
                <a:schemeClr val="tx1"/>
              </a:solidFill>
              <a:round/>
              <a:headEnd/>
              <a:tailEnd/>
            </a:ln>
          </p:spPr>
          <p:txBody>
            <a:bodyPr/>
            <a:lstStyle/>
            <a:p>
              <a:endParaRPr lang="en-US"/>
            </a:p>
          </p:txBody>
        </p:sp>
        <p:sp>
          <p:nvSpPr>
            <p:cNvPr id="39986" name="Line 50"/>
            <p:cNvSpPr>
              <a:spLocks noChangeShapeType="1"/>
            </p:cNvSpPr>
            <p:nvPr/>
          </p:nvSpPr>
          <p:spPr bwMode="auto">
            <a:xfrm flipV="1">
              <a:off x="1728" y="2424"/>
              <a:ext cx="0" cy="216"/>
            </a:xfrm>
            <a:prstGeom prst="line">
              <a:avLst/>
            </a:prstGeom>
            <a:noFill/>
            <a:ln w="9525">
              <a:solidFill>
                <a:schemeClr val="tx1"/>
              </a:solidFill>
              <a:round/>
              <a:headEnd/>
              <a:tailEnd/>
            </a:ln>
          </p:spPr>
          <p:txBody>
            <a:bodyPr/>
            <a:lstStyle/>
            <a:p>
              <a:endParaRPr lang="en-US"/>
            </a:p>
          </p:txBody>
        </p:sp>
        <p:sp>
          <p:nvSpPr>
            <p:cNvPr id="39987" name="Line 51"/>
            <p:cNvSpPr>
              <a:spLocks noChangeShapeType="1"/>
            </p:cNvSpPr>
            <p:nvPr/>
          </p:nvSpPr>
          <p:spPr bwMode="auto">
            <a:xfrm flipV="1">
              <a:off x="2016" y="2424"/>
              <a:ext cx="0" cy="216"/>
            </a:xfrm>
            <a:prstGeom prst="line">
              <a:avLst/>
            </a:prstGeom>
            <a:noFill/>
            <a:ln w="9525">
              <a:solidFill>
                <a:schemeClr val="tx1"/>
              </a:solidFill>
              <a:round/>
              <a:headEnd/>
              <a:tailEnd/>
            </a:ln>
          </p:spPr>
          <p:txBody>
            <a:bodyPr/>
            <a:lstStyle/>
            <a:p>
              <a:endParaRPr lang="en-US"/>
            </a:p>
          </p:txBody>
        </p:sp>
        <p:sp>
          <p:nvSpPr>
            <p:cNvPr id="39988" name="Line 52"/>
            <p:cNvSpPr>
              <a:spLocks noChangeShapeType="1"/>
            </p:cNvSpPr>
            <p:nvPr/>
          </p:nvSpPr>
          <p:spPr bwMode="auto">
            <a:xfrm>
              <a:off x="432" y="2064"/>
              <a:ext cx="2088" cy="0"/>
            </a:xfrm>
            <a:prstGeom prst="line">
              <a:avLst/>
            </a:prstGeom>
            <a:noFill/>
            <a:ln w="9525">
              <a:solidFill>
                <a:schemeClr val="tx1"/>
              </a:solidFill>
              <a:round/>
              <a:headEnd/>
              <a:tailEnd/>
            </a:ln>
          </p:spPr>
          <p:txBody>
            <a:bodyPr/>
            <a:lstStyle/>
            <a:p>
              <a:endParaRPr lang="en-US"/>
            </a:p>
          </p:txBody>
        </p:sp>
        <p:sp>
          <p:nvSpPr>
            <p:cNvPr id="39989" name="Line 53"/>
            <p:cNvSpPr>
              <a:spLocks noChangeShapeType="1"/>
            </p:cNvSpPr>
            <p:nvPr/>
          </p:nvSpPr>
          <p:spPr bwMode="auto">
            <a:xfrm>
              <a:off x="432" y="2640"/>
              <a:ext cx="2088" cy="0"/>
            </a:xfrm>
            <a:prstGeom prst="line">
              <a:avLst/>
            </a:prstGeom>
            <a:noFill/>
            <a:ln w="9525">
              <a:solidFill>
                <a:schemeClr val="tx1"/>
              </a:solidFill>
              <a:round/>
              <a:headEnd/>
              <a:tailEnd/>
            </a:ln>
          </p:spPr>
          <p:txBody>
            <a:bodyPr/>
            <a:lstStyle/>
            <a:p>
              <a:endParaRPr lang="en-US"/>
            </a:p>
          </p:txBody>
        </p:sp>
        <p:sp>
          <p:nvSpPr>
            <p:cNvPr id="39990" name="Line 54"/>
            <p:cNvSpPr>
              <a:spLocks noChangeShapeType="1"/>
            </p:cNvSpPr>
            <p:nvPr/>
          </p:nvSpPr>
          <p:spPr bwMode="auto">
            <a:xfrm>
              <a:off x="2520" y="2064"/>
              <a:ext cx="0" cy="144"/>
            </a:xfrm>
            <a:prstGeom prst="line">
              <a:avLst/>
            </a:prstGeom>
            <a:noFill/>
            <a:ln w="9525">
              <a:solidFill>
                <a:schemeClr val="tx1"/>
              </a:solidFill>
              <a:round/>
              <a:headEnd/>
              <a:tailEnd/>
            </a:ln>
          </p:spPr>
          <p:txBody>
            <a:bodyPr/>
            <a:lstStyle/>
            <a:p>
              <a:endParaRPr lang="en-US"/>
            </a:p>
          </p:txBody>
        </p:sp>
        <p:sp>
          <p:nvSpPr>
            <p:cNvPr id="39991" name="Line 55"/>
            <p:cNvSpPr>
              <a:spLocks noChangeShapeType="1"/>
            </p:cNvSpPr>
            <p:nvPr/>
          </p:nvSpPr>
          <p:spPr bwMode="auto">
            <a:xfrm flipV="1">
              <a:off x="2520" y="2352"/>
              <a:ext cx="0" cy="288"/>
            </a:xfrm>
            <a:prstGeom prst="line">
              <a:avLst/>
            </a:prstGeom>
            <a:noFill/>
            <a:ln w="9525">
              <a:solidFill>
                <a:schemeClr val="tx1"/>
              </a:solidFill>
              <a:round/>
              <a:headEnd/>
              <a:tailEnd/>
            </a:ln>
          </p:spPr>
          <p:txBody>
            <a:bodyPr/>
            <a:lstStyle/>
            <a:p>
              <a:endParaRPr lang="en-US"/>
            </a:p>
          </p:txBody>
        </p:sp>
        <p:sp>
          <p:nvSpPr>
            <p:cNvPr id="39992" name="Line 56"/>
            <p:cNvSpPr>
              <a:spLocks noChangeShapeType="1"/>
            </p:cNvSpPr>
            <p:nvPr/>
          </p:nvSpPr>
          <p:spPr bwMode="auto">
            <a:xfrm>
              <a:off x="2520" y="2208"/>
              <a:ext cx="72" cy="72"/>
            </a:xfrm>
            <a:prstGeom prst="line">
              <a:avLst/>
            </a:prstGeom>
            <a:noFill/>
            <a:ln w="9525">
              <a:solidFill>
                <a:schemeClr val="tx1"/>
              </a:solidFill>
              <a:round/>
              <a:headEnd/>
              <a:tailEnd/>
            </a:ln>
          </p:spPr>
          <p:txBody>
            <a:bodyPr/>
            <a:lstStyle/>
            <a:p>
              <a:endParaRPr lang="en-US"/>
            </a:p>
          </p:txBody>
        </p:sp>
        <p:sp>
          <p:nvSpPr>
            <p:cNvPr id="39993" name="Line 57"/>
            <p:cNvSpPr>
              <a:spLocks noChangeShapeType="1"/>
            </p:cNvSpPr>
            <p:nvPr/>
          </p:nvSpPr>
          <p:spPr bwMode="auto">
            <a:xfrm flipH="1">
              <a:off x="2448" y="2280"/>
              <a:ext cx="144" cy="0"/>
            </a:xfrm>
            <a:prstGeom prst="line">
              <a:avLst/>
            </a:prstGeom>
            <a:noFill/>
            <a:ln w="9525">
              <a:solidFill>
                <a:schemeClr val="tx1"/>
              </a:solidFill>
              <a:round/>
              <a:headEnd/>
              <a:tailEnd/>
            </a:ln>
          </p:spPr>
          <p:txBody>
            <a:bodyPr/>
            <a:lstStyle/>
            <a:p>
              <a:endParaRPr lang="en-US"/>
            </a:p>
          </p:txBody>
        </p:sp>
        <p:sp>
          <p:nvSpPr>
            <p:cNvPr id="39994" name="Line 58"/>
            <p:cNvSpPr>
              <a:spLocks noChangeShapeType="1"/>
            </p:cNvSpPr>
            <p:nvPr/>
          </p:nvSpPr>
          <p:spPr bwMode="auto">
            <a:xfrm>
              <a:off x="2448" y="2280"/>
              <a:ext cx="72" cy="72"/>
            </a:xfrm>
            <a:prstGeom prst="line">
              <a:avLst/>
            </a:prstGeom>
            <a:noFill/>
            <a:ln w="9525">
              <a:solidFill>
                <a:schemeClr val="tx1"/>
              </a:solidFill>
              <a:round/>
              <a:headEnd/>
              <a:tailEnd/>
            </a:ln>
          </p:spPr>
          <p:txBody>
            <a:bodyPr/>
            <a:lstStyle/>
            <a:p>
              <a:endParaRPr lang="en-US"/>
            </a:p>
          </p:txBody>
        </p:sp>
        <p:sp>
          <p:nvSpPr>
            <p:cNvPr id="39995" name="Rectangle 59"/>
            <p:cNvSpPr>
              <a:spLocks noChangeArrowheads="1"/>
            </p:cNvSpPr>
            <p:nvPr/>
          </p:nvSpPr>
          <p:spPr bwMode="auto">
            <a:xfrm>
              <a:off x="2376" y="2136"/>
              <a:ext cx="288" cy="288"/>
            </a:xfrm>
            <a:prstGeom prst="rect">
              <a:avLst/>
            </a:prstGeom>
            <a:noFill/>
            <a:ln w="9525">
              <a:solidFill>
                <a:schemeClr val="tx1"/>
              </a:solidFill>
              <a:prstDash val="dash"/>
              <a:miter lim="800000"/>
              <a:headEnd/>
              <a:tailEnd/>
            </a:ln>
          </p:spPr>
          <p:txBody>
            <a:bodyPr/>
            <a:lstStyle/>
            <a:p>
              <a:endParaRPr lang="en-US"/>
            </a:p>
          </p:txBody>
        </p:sp>
        <p:sp>
          <p:nvSpPr>
            <p:cNvPr id="39996" name="Text Box 60"/>
            <p:cNvSpPr txBox="1">
              <a:spLocks noChangeArrowheads="1"/>
            </p:cNvSpPr>
            <p:nvPr/>
          </p:nvSpPr>
          <p:spPr bwMode="auto">
            <a:xfrm>
              <a:off x="1872" y="2856"/>
              <a:ext cx="144" cy="144"/>
            </a:xfrm>
            <a:prstGeom prst="rect">
              <a:avLst/>
            </a:prstGeom>
            <a:noFill/>
            <a:ln w="9525">
              <a:noFill/>
              <a:miter lim="800000"/>
              <a:headEnd/>
              <a:tailEnd/>
            </a:ln>
          </p:spPr>
          <p:txBody>
            <a:bodyPr/>
            <a:lstStyle/>
            <a:p>
              <a:pPr eaLnBrk="0" hangingPunct="0"/>
              <a:r>
                <a:rPr lang="es-ES" sz="1200">
                  <a:latin typeface="Times New Roman" pitchFamily="18" charset="0"/>
                </a:rPr>
                <a:t>1</a:t>
              </a:r>
            </a:p>
          </p:txBody>
        </p:sp>
        <p:sp>
          <p:nvSpPr>
            <p:cNvPr id="39997" name="Text Box 61"/>
            <p:cNvSpPr txBox="1">
              <a:spLocks noChangeArrowheads="1"/>
            </p:cNvSpPr>
            <p:nvPr/>
          </p:nvSpPr>
          <p:spPr bwMode="auto">
            <a:xfrm>
              <a:off x="1584" y="2856"/>
              <a:ext cx="144" cy="144"/>
            </a:xfrm>
            <a:prstGeom prst="rect">
              <a:avLst/>
            </a:prstGeom>
            <a:noFill/>
            <a:ln w="9525">
              <a:noFill/>
              <a:miter lim="800000"/>
              <a:headEnd/>
              <a:tailEnd/>
            </a:ln>
          </p:spPr>
          <p:txBody>
            <a:bodyPr/>
            <a:lstStyle/>
            <a:p>
              <a:pPr eaLnBrk="0" hangingPunct="0"/>
              <a:r>
                <a:rPr lang="es-ES" sz="1200">
                  <a:latin typeface="Times New Roman" pitchFamily="18" charset="0"/>
                </a:rPr>
                <a:t>2</a:t>
              </a:r>
            </a:p>
          </p:txBody>
        </p:sp>
        <p:sp>
          <p:nvSpPr>
            <p:cNvPr id="39998" name="Text Box 62"/>
            <p:cNvSpPr txBox="1">
              <a:spLocks noChangeArrowheads="1"/>
            </p:cNvSpPr>
            <p:nvPr/>
          </p:nvSpPr>
          <p:spPr bwMode="auto">
            <a:xfrm>
              <a:off x="1296" y="2856"/>
              <a:ext cx="144" cy="144"/>
            </a:xfrm>
            <a:prstGeom prst="rect">
              <a:avLst/>
            </a:prstGeom>
            <a:noFill/>
            <a:ln w="9525">
              <a:noFill/>
              <a:miter lim="800000"/>
              <a:headEnd/>
              <a:tailEnd/>
            </a:ln>
          </p:spPr>
          <p:txBody>
            <a:bodyPr/>
            <a:lstStyle/>
            <a:p>
              <a:pPr eaLnBrk="0" hangingPunct="0"/>
              <a:r>
                <a:rPr lang="es-ES" sz="1200">
                  <a:latin typeface="Times New Roman" pitchFamily="18" charset="0"/>
                </a:rPr>
                <a:t>3</a:t>
              </a:r>
            </a:p>
          </p:txBody>
        </p:sp>
        <p:sp>
          <p:nvSpPr>
            <p:cNvPr id="39999" name="Text Box 63"/>
            <p:cNvSpPr txBox="1">
              <a:spLocks noChangeArrowheads="1"/>
            </p:cNvSpPr>
            <p:nvPr/>
          </p:nvSpPr>
          <p:spPr bwMode="auto">
            <a:xfrm>
              <a:off x="1008" y="2856"/>
              <a:ext cx="144" cy="144"/>
            </a:xfrm>
            <a:prstGeom prst="rect">
              <a:avLst/>
            </a:prstGeom>
            <a:noFill/>
            <a:ln w="9525">
              <a:noFill/>
              <a:miter lim="800000"/>
              <a:headEnd/>
              <a:tailEnd/>
            </a:ln>
          </p:spPr>
          <p:txBody>
            <a:bodyPr/>
            <a:lstStyle/>
            <a:p>
              <a:pPr eaLnBrk="0" hangingPunct="0"/>
              <a:r>
                <a:rPr lang="es-ES" sz="1200">
                  <a:latin typeface="Times New Roman" pitchFamily="18" charset="0"/>
                </a:rPr>
                <a:t>4</a:t>
              </a:r>
            </a:p>
          </p:txBody>
        </p:sp>
        <p:sp>
          <p:nvSpPr>
            <p:cNvPr id="40000" name="Text Box 64"/>
            <p:cNvSpPr txBox="1">
              <a:spLocks noChangeArrowheads="1"/>
            </p:cNvSpPr>
            <p:nvPr/>
          </p:nvSpPr>
          <p:spPr bwMode="auto">
            <a:xfrm>
              <a:off x="648" y="2856"/>
              <a:ext cx="144" cy="144"/>
            </a:xfrm>
            <a:prstGeom prst="rect">
              <a:avLst/>
            </a:prstGeom>
            <a:noFill/>
            <a:ln w="9525">
              <a:noFill/>
              <a:miter lim="800000"/>
              <a:headEnd/>
              <a:tailEnd/>
            </a:ln>
          </p:spPr>
          <p:txBody>
            <a:bodyPr/>
            <a:lstStyle/>
            <a:p>
              <a:pPr eaLnBrk="0" hangingPunct="0"/>
              <a:r>
                <a:rPr lang="es-ES" sz="1200">
                  <a:latin typeface="Times New Roman" pitchFamily="18" charset="0"/>
                </a:rPr>
                <a:t>5</a:t>
              </a:r>
            </a:p>
          </p:txBody>
        </p:sp>
        <p:sp>
          <p:nvSpPr>
            <p:cNvPr id="40001" name="Text Box 65"/>
            <p:cNvSpPr txBox="1">
              <a:spLocks noChangeArrowheads="1"/>
            </p:cNvSpPr>
            <p:nvPr/>
          </p:nvSpPr>
          <p:spPr bwMode="auto">
            <a:xfrm>
              <a:off x="288" y="2856"/>
              <a:ext cx="144" cy="144"/>
            </a:xfrm>
            <a:prstGeom prst="rect">
              <a:avLst/>
            </a:prstGeom>
            <a:noFill/>
            <a:ln w="9525">
              <a:noFill/>
              <a:miter lim="800000"/>
              <a:headEnd/>
              <a:tailEnd/>
            </a:ln>
          </p:spPr>
          <p:txBody>
            <a:bodyPr/>
            <a:lstStyle/>
            <a:p>
              <a:pPr eaLnBrk="0" hangingPunct="0"/>
              <a:r>
                <a:rPr lang="es-ES" sz="1200">
                  <a:latin typeface="Times New Roman" pitchFamily="18" charset="0"/>
                </a:rPr>
                <a:t>6</a:t>
              </a:r>
            </a:p>
          </p:txBody>
        </p:sp>
        <p:sp>
          <p:nvSpPr>
            <p:cNvPr id="40002" name="Text Box 90"/>
            <p:cNvSpPr txBox="1">
              <a:spLocks noChangeArrowheads="1"/>
            </p:cNvSpPr>
            <p:nvPr/>
          </p:nvSpPr>
          <p:spPr bwMode="auto">
            <a:xfrm>
              <a:off x="2664" y="2208"/>
              <a:ext cx="288" cy="216"/>
            </a:xfrm>
            <a:prstGeom prst="rect">
              <a:avLst/>
            </a:prstGeom>
            <a:noFill/>
            <a:ln w="9525">
              <a:noFill/>
              <a:miter lim="800000"/>
              <a:headEnd/>
              <a:tailEnd/>
            </a:ln>
          </p:spPr>
          <p:txBody>
            <a:bodyPr/>
            <a:lstStyle/>
            <a:p>
              <a:pPr eaLnBrk="0" hangingPunct="0"/>
              <a:r>
                <a:rPr lang="en-US" sz="1200" b="1">
                  <a:latin typeface="Times New Roman" pitchFamily="18" charset="0"/>
                </a:rPr>
                <a:t>87B</a:t>
              </a:r>
            </a:p>
          </p:txBody>
        </p:sp>
      </p:grpSp>
      <p:sp>
        <p:nvSpPr>
          <p:cNvPr id="39947" name="Text Box 91"/>
          <p:cNvSpPr txBox="1">
            <a:spLocks noChangeArrowheads="1"/>
          </p:cNvSpPr>
          <p:nvPr/>
        </p:nvSpPr>
        <p:spPr bwMode="auto">
          <a:xfrm>
            <a:off x="304800" y="4191000"/>
            <a:ext cx="425450" cy="366713"/>
          </a:xfrm>
          <a:prstGeom prst="rect">
            <a:avLst/>
          </a:prstGeom>
          <a:noFill/>
          <a:ln w="9525">
            <a:noFill/>
            <a:miter lim="800000"/>
            <a:headEnd/>
            <a:tailEnd/>
          </a:ln>
        </p:spPr>
        <p:txBody>
          <a:bodyPr wrap="none">
            <a:spAutoFit/>
          </a:bodyPr>
          <a:lstStyle/>
          <a:p>
            <a:r>
              <a:rPr lang="en-US" sz="1800">
                <a:latin typeface="Times New Roman" pitchFamily="18" charset="0"/>
              </a:rPr>
              <a:t>Fx</a:t>
            </a:r>
            <a:endParaRPr lang="es-ES" sz="1800">
              <a:latin typeface="Times New Roman" pitchFamily="18" charset="0"/>
            </a:endParaRPr>
          </a:p>
        </p:txBody>
      </p:sp>
      <p:sp>
        <p:nvSpPr>
          <p:cNvPr id="39948" name="Text Box 92"/>
          <p:cNvSpPr txBox="1">
            <a:spLocks noChangeArrowheads="1"/>
          </p:cNvSpPr>
          <p:nvPr/>
        </p:nvSpPr>
        <p:spPr bwMode="auto">
          <a:xfrm>
            <a:off x="3429000" y="2819400"/>
            <a:ext cx="1239838" cy="457200"/>
          </a:xfrm>
          <a:prstGeom prst="rect">
            <a:avLst/>
          </a:prstGeom>
          <a:noFill/>
          <a:ln w="9525">
            <a:noFill/>
            <a:miter lim="800000"/>
            <a:headEnd/>
            <a:tailEnd/>
          </a:ln>
        </p:spPr>
        <p:txBody>
          <a:bodyPr wrap="none">
            <a:spAutoFit/>
          </a:bodyPr>
          <a:lstStyle/>
          <a:p>
            <a:r>
              <a:rPr lang="es-ES">
                <a:latin typeface="Times New Roman" pitchFamily="18" charset="0"/>
                <a:sym typeface="Symbol" pitchFamily="18" charset="2"/>
              </a:rPr>
              <a:t></a:t>
            </a:r>
            <a:r>
              <a:rPr lang="en-US">
                <a:latin typeface="Times New Roman" pitchFamily="18" charset="0"/>
                <a:sym typeface="Symbol" pitchFamily="18" charset="2"/>
              </a:rPr>
              <a:t> I’s = 0</a:t>
            </a:r>
            <a:endParaRPr lang="es-ES">
              <a:latin typeface="Times New Roman" pitchFamily="18" charset="0"/>
            </a:endParaRPr>
          </a:p>
        </p:txBody>
      </p:sp>
      <p:sp>
        <p:nvSpPr>
          <p:cNvPr id="39949" name="Text Box 95"/>
          <p:cNvSpPr txBox="1">
            <a:spLocks noChangeArrowheads="1"/>
          </p:cNvSpPr>
          <p:nvPr/>
        </p:nvSpPr>
        <p:spPr bwMode="auto">
          <a:xfrm>
            <a:off x="5049838" y="2565400"/>
            <a:ext cx="4094162" cy="1558925"/>
          </a:xfrm>
          <a:prstGeom prst="rect">
            <a:avLst/>
          </a:prstGeom>
          <a:noFill/>
          <a:ln w="9525">
            <a:noFill/>
            <a:miter lim="800000"/>
            <a:headEnd/>
            <a:tailEnd/>
          </a:ln>
        </p:spPr>
        <p:txBody>
          <a:bodyPr wrap="none">
            <a:spAutoFit/>
          </a:bodyPr>
          <a:lstStyle/>
          <a:p>
            <a:r>
              <a:rPr lang="en-US" sz="1600">
                <a:latin typeface="Times New Roman" pitchFamily="18" charset="0"/>
              </a:rPr>
              <a:t>Debido al gran numero de circuitos en un bus</a:t>
            </a:r>
          </a:p>
          <a:p>
            <a:r>
              <a:rPr lang="en-US" sz="1600">
                <a:latin typeface="Times New Roman" pitchFamily="18" charset="0"/>
              </a:rPr>
              <a:t>y los diferentes niveles de corriente que se </a:t>
            </a:r>
          </a:p>
          <a:p>
            <a:r>
              <a:rPr lang="en-US" sz="1600">
                <a:latin typeface="Times New Roman" pitchFamily="18" charset="0"/>
              </a:rPr>
              <a:t>presentanen ellos durante fallas externas, se </a:t>
            </a:r>
          </a:p>
          <a:p>
            <a:r>
              <a:rPr lang="en-US" sz="1600">
                <a:latin typeface="Times New Roman" pitchFamily="18" charset="0"/>
              </a:rPr>
              <a:t>pueden presentar saturacion del TC del circuito </a:t>
            </a:r>
          </a:p>
          <a:p>
            <a:r>
              <a:rPr lang="en-US" sz="1600">
                <a:latin typeface="Times New Roman" pitchFamily="18" charset="0"/>
              </a:rPr>
              <a:t>con falla; y con ello una operacion en falso de</a:t>
            </a:r>
          </a:p>
          <a:p>
            <a:r>
              <a:rPr lang="en-US" sz="1600">
                <a:latin typeface="Times New Roman" pitchFamily="18" charset="0"/>
              </a:rPr>
              <a:t> la diferencial.</a:t>
            </a:r>
            <a:endParaRPr lang="es-ES" sz="16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additive="base">
                                        <p:cTn id="7" dur="500" fill="hold"/>
                                        <p:tgtEl>
                                          <p:spTgt spid="38915"/>
                                        </p:tgtEl>
                                        <p:attrNameLst>
                                          <p:attrName>ppt_x</p:attrName>
                                        </p:attrNameLst>
                                      </p:cBhvr>
                                      <p:tavLst>
                                        <p:tav tm="0">
                                          <p:val>
                                            <p:strVal val="0-#ppt_w/2"/>
                                          </p:val>
                                        </p:tav>
                                        <p:tav tm="100000">
                                          <p:val>
                                            <p:strVal val="#ppt_x"/>
                                          </p:val>
                                        </p:tav>
                                      </p:tavLst>
                                    </p:anim>
                                    <p:anim calcmode="lin" valueType="num">
                                      <p:cBhvr additive="base">
                                        <p:cTn id="8" dur="500" fill="hold"/>
                                        <p:tgtEl>
                                          <p:spTgt spid="389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30723" name="Rectangle 3"/>
          <p:cNvSpPr>
            <a:spLocks noChangeArrowheads="1"/>
          </p:cNvSpPr>
          <p:nvPr/>
        </p:nvSpPr>
        <p:spPr bwMode="auto">
          <a:xfrm>
            <a:off x="2967038" y="990600"/>
            <a:ext cx="322580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BUSES </a:t>
            </a:r>
            <a:endParaRPr lang="es-ES" sz="2000">
              <a:latin typeface="Times New Roman" pitchFamily="18" charset="0"/>
            </a:endParaRPr>
          </a:p>
        </p:txBody>
      </p:sp>
      <p:grpSp>
        <p:nvGrpSpPr>
          <p:cNvPr id="2" name="Group 71"/>
          <p:cNvGrpSpPr>
            <a:grpSpLocks/>
          </p:cNvGrpSpPr>
          <p:nvPr/>
        </p:nvGrpSpPr>
        <p:grpSpPr bwMode="auto">
          <a:xfrm>
            <a:off x="2286000" y="2514600"/>
            <a:ext cx="6096000" cy="2743200"/>
            <a:chOff x="1440" y="1584"/>
            <a:chExt cx="3840" cy="1728"/>
          </a:xfrm>
        </p:grpSpPr>
        <p:grpSp>
          <p:nvGrpSpPr>
            <p:cNvPr id="44068" name="Group 70"/>
            <p:cNvGrpSpPr>
              <a:grpSpLocks/>
            </p:cNvGrpSpPr>
            <p:nvPr/>
          </p:nvGrpSpPr>
          <p:grpSpPr bwMode="auto">
            <a:xfrm>
              <a:off x="1440" y="1584"/>
              <a:ext cx="3840" cy="1728"/>
              <a:chOff x="1440" y="1584"/>
              <a:chExt cx="3840" cy="1728"/>
            </a:xfrm>
          </p:grpSpPr>
          <p:sp>
            <p:nvSpPr>
              <p:cNvPr id="44072" name="Rectangle 11"/>
              <p:cNvSpPr>
                <a:spLocks noChangeArrowheads="1"/>
              </p:cNvSpPr>
              <p:nvPr/>
            </p:nvSpPr>
            <p:spPr bwMode="auto">
              <a:xfrm>
                <a:off x="2880" y="1920"/>
                <a:ext cx="192"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4073" name="Rectangle 12"/>
              <p:cNvSpPr>
                <a:spLocks noChangeArrowheads="1"/>
              </p:cNvSpPr>
              <p:nvPr/>
            </p:nvSpPr>
            <p:spPr bwMode="auto">
              <a:xfrm>
                <a:off x="3792" y="1968"/>
                <a:ext cx="192"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4074" name="Rectangle 13"/>
              <p:cNvSpPr>
                <a:spLocks noChangeArrowheads="1"/>
              </p:cNvSpPr>
              <p:nvPr/>
            </p:nvSpPr>
            <p:spPr bwMode="auto">
              <a:xfrm>
                <a:off x="4704" y="1920"/>
                <a:ext cx="192" cy="144"/>
              </a:xfrm>
              <a:prstGeom prst="rect">
                <a:avLst/>
              </a:prstGeom>
              <a:solidFill>
                <a:srgbClr val="FF0000"/>
              </a:solidFill>
              <a:ln w="9525">
                <a:solidFill>
                  <a:schemeClr val="tx1"/>
                </a:solidFill>
                <a:miter lim="800000"/>
                <a:headEnd/>
                <a:tailEnd/>
              </a:ln>
            </p:spPr>
            <p:txBody>
              <a:bodyPr wrap="none" anchor="ctr"/>
              <a:lstStyle/>
              <a:p>
                <a:endParaRPr lang="en-US"/>
              </a:p>
            </p:txBody>
          </p:sp>
          <p:grpSp>
            <p:nvGrpSpPr>
              <p:cNvPr id="44075" name="Group 69"/>
              <p:cNvGrpSpPr>
                <a:grpSpLocks/>
              </p:cNvGrpSpPr>
              <p:nvPr/>
            </p:nvGrpSpPr>
            <p:grpSpPr bwMode="auto">
              <a:xfrm>
                <a:off x="1440" y="1584"/>
                <a:ext cx="3840" cy="1728"/>
                <a:chOff x="1440" y="1584"/>
                <a:chExt cx="3840" cy="1728"/>
              </a:xfrm>
            </p:grpSpPr>
            <p:sp>
              <p:nvSpPr>
                <p:cNvPr id="44076" name="Line 6"/>
                <p:cNvSpPr>
                  <a:spLocks noChangeShapeType="1"/>
                </p:cNvSpPr>
                <p:nvPr/>
              </p:nvSpPr>
              <p:spPr bwMode="auto">
                <a:xfrm>
                  <a:off x="2640" y="1584"/>
                  <a:ext cx="2496" cy="0"/>
                </a:xfrm>
                <a:prstGeom prst="line">
                  <a:avLst/>
                </a:prstGeom>
                <a:noFill/>
                <a:ln w="38100">
                  <a:solidFill>
                    <a:schemeClr val="tx1"/>
                  </a:solidFill>
                  <a:round/>
                  <a:headEnd/>
                  <a:tailEnd/>
                </a:ln>
              </p:spPr>
              <p:txBody>
                <a:bodyPr wrap="none"/>
                <a:lstStyle/>
                <a:p>
                  <a:endParaRPr lang="en-US"/>
                </a:p>
              </p:txBody>
            </p:sp>
            <p:sp>
              <p:nvSpPr>
                <p:cNvPr id="44077" name="Line 7"/>
                <p:cNvSpPr>
                  <a:spLocks noChangeShapeType="1"/>
                </p:cNvSpPr>
                <p:nvPr/>
              </p:nvSpPr>
              <p:spPr bwMode="auto">
                <a:xfrm>
                  <a:off x="2640" y="3312"/>
                  <a:ext cx="2640" cy="0"/>
                </a:xfrm>
                <a:prstGeom prst="line">
                  <a:avLst/>
                </a:prstGeom>
                <a:noFill/>
                <a:ln w="38100">
                  <a:solidFill>
                    <a:schemeClr val="tx1"/>
                  </a:solidFill>
                  <a:round/>
                  <a:headEnd/>
                  <a:tailEnd/>
                </a:ln>
              </p:spPr>
              <p:txBody>
                <a:bodyPr wrap="none"/>
                <a:lstStyle/>
                <a:p>
                  <a:endParaRPr lang="en-US"/>
                </a:p>
              </p:txBody>
            </p:sp>
            <p:sp>
              <p:nvSpPr>
                <p:cNvPr id="44078" name="Line 8"/>
                <p:cNvSpPr>
                  <a:spLocks noChangeShapeType="1"/>
                </p:cNvSpPr>
                <p:nvPr/>
              </p:nvSpPr>
              <p:spPr bwMode="auto">
                <a:xfrm>
                  <a:off x="2976" y="1584"/>
                  <a:ext cx="0" cy="1728"/>
                </a:xfrm>
                <a:prstGeom prst="line">
                  <a:avLst/>
                </a:prstGeom>
                <a:noFill/>
                <a:ln w="9525">
                  <a:solidFill>
                    <a:schemeClr val="tx1"/>
                  </a:solidFill>
                  <a:round/>
                  <a:headEnd/>
                  <a:tailEnd/>
                </a:ln>
              </p:spPr>
              <p:txBody>
                <a:bodyPr wrap="none"/>
                <a:lstStyle/>
                <a:p>
                  <a:endParaRPr lang="en-US"/>
                </a:p>
              </p:txBody>
            </p:sp>
            <p:sp>
              <p:nvSpPr>
                <p:cNvPr id="44079" name="Line 9"/>
                <p:cNvSpPr>
                  <a:spLocks noChangeShapeType="1"/>
                </p:cNvSpPr>
                <p:nvPr/>
              </p:nvSpPr>
              <p:spPr bwMode="auto">
                <a:xfrm>
                  <a:off x="3888" y="1584"/>
                  <a:ext cx="0" cy="1728"/>
                </a:xfrm>
                <a:prstGeom prst="line">
                  <a:avLst/>
                </a:prstGeom>
                <a:noFill/>
                <a:ln w="9525">
                  <a:solidFill>
                    <a:schemeClr val="tx1"/>
                  </a:solidFill>
                  <a:round/>
                  <a:headEnd/>
                  <a:tailEnd/>
                </a:ln>
              </p:spPr>
              <p:txBody>
                <a:bodyPr wrap="none"/>
                <a:lstStyle/>
                <a:p>
                  <a:endParaRPr lang="en-US"/>
                </a:p>
              </p:txBody>
            </p:sp>
            <p:sp>
              <p:nvSpPr>
                <p:cNvPr id="44080" name="Line 10"/>
                <p:cNvSpPr>
                  <a:spLocks noChangeShapeType="1"/>
                </p:cNvSpPr>
                <p:nvPr/>
              </p:nvSpPr>
              <p:spPr bwMode="auto">
                <a:xfrm>
                  <a:off x="4800" y="1584"/>
                  <a:ext cx="0" cy="1728"/>
                </a:xfrm>
                <a:prstGeom prst="line">
                  <a:avLst/>
                </a:prstGeom>
                <a:noFill/>
                <a:ln w="9525">
                  <a:solidFill>
                    <a:schemeClr val="tx1"/>
                  </a:solidFill>
                  <a:round/>
                  <a:headEnd/>
                  <a:tailEnd/>
                </a:ln>
              </p:spPr>
              <p:txBody>
                <a:bodyPr wrap="none"/>
                <a:lstStyle/>
                <a:p>
                  <a:endParaRPr lang="en-US"/>
                </a:p>
              </p:txBody>
            </p:sp>
            <p:sp>
              <p:nvSpPr>
                <p:cNvPr id="44081" name="Rectangle 14"/>
                <p:cNvSpPr>
                  <a:spLocks noChangeArrowheads="1"/>
                </p:cNvSpPr>
                <p:nvPr/>
              </p:nvSpPr>
              <p:spPr bwMode="auto">
                <a:xfrm>
                  <a:off x="4704" y="2928"/>
                  <a:ext cx="192"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4082" name="Rectangle 15"/>
                <p:cNvSpPr>
                  <a:spLocks noChangeArrowheads="1"/>
                </p:cNvSpPr>
                <p:nvPr/>
              </p:nvSpPr>
              <p:spPr bwMode="auto">
                <a:xfrm>
                  <a:off x="3792" y="2928"/>
                  <a:ext cx="192"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4083" name="Rectangle 16"/>
                <p:cNvSpPr>
                  <a:spLocks noChangeArrowheads="1"/>
                </p:cNvSpPr>
                <p:nvPr/>
              </p:nvSpPr>
              <p:spPr bwMode="auto">
                <a:xfrm>
                  <a:off x="2880" y="2928"/>
                  <a:ext cx="192"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4084" name="WordArt 23"/>
                <p:cNvSpPr>
                  <a:spLocks noChangeArrowheads="1" noChangeShapeType="1" noTextEdit="1"/>
                </p:cNvSpPr>
                <p:nvPr/>
              </p:nvSpPr>
              <p:spPr bwMode="auto">
                <a:xfrm rot="5350763">
                  <a:off x="3791" y="2641"/>
                  <a:ext cx="193" cy="28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009900"/>
                      </a:solidFill>
                      <a:latin typeface="Arial Black"/>
                    </a:rPr>
                    <a:t>W</a:t>
                  </a:r>
                </a:p>
              </p:txBody>
            </p:sp>
            <p:sp>
              <p:nvSpPr>
                <p:cNvPr id="44085" name="WordArt 24"/>
                <p:cNvSpPr>
                  <a:spLocks noChangeArrowheads="1" noChangeShapeType="1" noTextEdit="1"/>
                </p:cNvSpPr>
                <p:nvPr/>
              </p:nvSpPr>
              <p:spPr bwMode="auto">
                <a:xfrm rot="5350763">
                  <a:off x="2879" y="2641"/>
                  <a:ext cx="193" cy="28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009900"/>
                      </a:solidFill>
                      <a:latin typeface="Arial Black"/>
                    </a:rPr>
                    <a:t>W</a:t>
                  </a:r>
                </a:p>
              </p:txBody>
            </p:sp>
            <p:sp>
              <p:nvSpPr>
                <p:cNvPr id="44086" name="WordArt 25"/>
                <p:cNvSpPr>
                  <a:spLocks noChangeArrowheads="1" noChangeShapeType="1" noTextEdit="1"/>
                </p:cNvSpPr>
                <p:nvPr/>
              </p:nvSpPr>
              <p:spPr bwMode="auto">
                <a:xfrm rot="5350763">
                  <a:off x="4703" y="2641"/>
                  <a:ext cx="193" cy="28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009900"/>
                      </a:solidFill>
                      <a:latin typeface="Arial Black"/>
                    </a:rPr>
                    <a:t>W</a:t>
                  </a:r>
                </a:p>
              </p:txBody>
            </p:sp>
            <p:sp>
              <p:nvSpPr>
                <p:cNvPr id="44087" name="Line 28"/>
                <p:cNvSpPr>
                  <a:spLocks noChangeShapeType="1"/>
                </p:cNvSpPr>
                <p:nvPr/>
              </p:nvSpPr>
              <p:spPr bwMode="auto">
                <a:xfrm flipH="1">
                  <a:off x="3504" y="2544"/>
                  <a:ext cx="384" cy="0"/>
                </a:xfrm>
                <a:prstGeom prst="line">
                  <a:avLst/>
                </a:prstGeom>
                <a:noFill/>
                <a:ln w="9525">
                  <a:solidFill>
                    <a:schemeClr val="tx1"/>
                  </a:solidFill>
                  <a:round/>
                  <a:headEnd/>
                  <a:tailEnd type="triangle" w="med" len="med"/>
                </a:ln>
              </p:spPr>
              <p:txBody>
                <a:bodyPr wrap="none"/>
                <a:lstStyle/>
                <a:p>
                  <a:endParaRPr lang="en-US"/>
                </a:p>
              </p:txBody>
            </p:sp>
            <p:sp>
              <p:nvSpPr>
                <p:cNvPr id="44088" name="Line 29"/>
                <p:cNvSpPr>
                  <a:spLocks noChangeShapeType="1"/>
                </p:cNvSpPr>
                <p:nvPr/>
              </p:nvSpPr>
              <p:spPr bwMode="auto">
                <a:xfrm flipH="1">
                  <a:off x="2352" y="2496"/>
                  <a:ext cx="624" cy="0"/>
                </a:xfrm>
                <a:prstGeom prst="line">
                  <a:avLst/>
                </a:prstGeom>
                <a:noFill/>
                <a:ln w="9525">
                  <a:solidFill>
                    <a:schemeClr val="tx1"/>
                  </a:solidFill>
                  <a:round/>
                  <a:headEnd/>
                  <a:tailEnd/>
                </a:ln>
              </p:spPr>
              <p:txBody>
                <a:bodyPr wrap="none"/>
                <a:lstStyle/>
                <a:p>
                  <a:endParaRPr lang="en-US"/>
                </a:p>
              </p:txBody>
            </p:sp>
            <p:sp>
              <p:nvSpPr>
                <p:cNvPr id="44089" name="WordArt 30"/>
                <p:cNvSpPr>
                  <a:spLocks noChangeArrowheads="1" noChangeShapeType="1" noTextEdit="1"/>
                </p:cNvSpPr>
                <p:nvPr/>
              </p:nvSpPr>
              <p:spPr bwMode="auto">
                <a:xfrm rot="-5306721">
                  <a:off x="1968" y="2401"/>
                  <a:ext cx="192" cy="192"/>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rPr>
                    <a:t>W</a:t>
                  </a:r>
                </a:p>
              </p:txBody>
            </p:sp>
            <p:sp>
              <p:nvSpPr>
                <p:cNvPr id="44090" name="WordArt 31"/>
                <p:cNvSpPr>
                  <a:spLocks noChangeArrowheads="1" noChangeShapeType="1" noTextEdit="1"/>
                </p:cNvSpPr>
                <p:nvPr/>
              </p:nvSpPr>
              <p:spPr bwMode="auto">
                <a:xfrm rot="5350763">
                  <a:off x="2159" y="2399"/>
                  <a:ext cx="192" cy="192"/>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rPr>
                    <a:t>W</a:t>
                  </a:r>
                </a:p>
              </p:txBody>
            </p:sp>
            <p:sp>
              <p:nvSpPr>
                <p:cNvPr id="44091" name="Oval 32"/>
                <p:cNvSpPr>
                  <a:spLocks noChangeArrowheads="1"/>
                </p:cNvSpPr>
                <p:nvPr/>
              </p:nvSpPr>
              <p:spPr bwMode="auto">
                <a:xfrm>
                  <a:off x="1440" y="2352"/>
                  <a:ext cx="336" cy="3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4092" name="Line 33"/>
                <p:cNvSpPr>
                  <a:spLocks noChangeShapeType="1"/>
                </p:cNvSpPr>
                <p:nvPr/>
              </p:nvSpPr>
              <p:spPr bwMode="auto">
                <a:xfrm>
                  <a:off x="1776" y="2496"/>
                  <a:ext cx="192" cy="0"/>
                </a:xfrm>
                <a:prstGeom prst="line">
                  <a:avLst/>
                </a:prstGeom>
                <a:noFill/>
                <a:ln w="9525">
                  <a:solidFill>
                    <a:schemeClr val="tx1"/>
                  </a:solidFill>
                  <a:round/>
                  <a:headEnd/>
                  <a:tailEnd/>
                </a:ln>
              </p:spPr>
              <p:txBody>
                <a:bodyPr wrap="none"/>
                <a:lstStyle/>
                <a:p>
                  <a:endParaRPr lang="en-US"/>
                </a:p>
              </p:txBody>
            </p:sp>
            <p:sp>
              <p:nvSpPr>
                <p:cNvPr id="44093" name="Line 34"/>
                <p:cNvSpPr>
                  <a:spLocks noChangeShapeType="1"/>
                </p:cNvSpPr>
                <p:nvPr/>
              </p:nvSpPr>
              <p:spPr bwMode="auto">
                <a:xfrm flipH="1">
                  <a:off x="4464" y="2544"/>
                  <a:ext cx="336" cy="0"/>
                </a:xfrm>
                <a:prstGeom prst="line">
                  <a:avLst/>
                </a:prstGeom>
                <a:noFill/>
                <a:ln w="9525">
                  <a:solidFill>
                    <a:schemeClr val="tx1"/>
                  </a:solidFill>
                  <a:round/>
                  <a:headEnd/>
                  <a:tailEnd type="triangle" w="med" len="med"/>
                </a:ln>
              </p:spPr>
              <p:txBody>
                <a:bodyPr wrap="none"/>
                <a:lstStyle/>
                <a:p>
                  <a:endParaRPr lang="en-US"/>
                </a:p>
              </p:txBody>
            </p:sp>
          </p:grpSp>
        </p:grpSp>
        <p:sp>
          <p:nvSpPr>
            <p:cNvPr id="44069" name="WordArt 18"/>
            <p:cNvSpPr>
              <a:spLocks noChangeArrowheads="1" noChangeShapeType="1" noTextEdit="1"/>
            </p:cNvSpPr>
            <p:nvPr/>
          </p:nvSpPr>
          <p:spPr bwMode="auto">
            <a:xfrm rot="5350763">
              <a:off x="2877" y="2064"/>
              <a:ext cx="193" cy="28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00FF"/>
                  </a:solidFill>
                  <a:latin typeface="Arial Black"/>
                </a:rPr>
                <a:t>W</a:t>
              </a:r>
            </a:p>
          </p:txBody>
        </p:sp>
        <p:sp>
          <p:nvSpPr>
            <p:cNvPr id="44070" name="WordArt 21"/>
            <p:cNvSpPr>
              <a:spLocks noChangeArrowheads="1" noChangeShapeType="1" noTextEdit="1"/>
            </p:cNvSpPr>
            <p:nvPr/>
          </p:nvSpPr>
          <p:spPr bwMode="auto">
            <a:xfrm rot="5350763">
              <a:off x="3791" y="2113"/>
              <a:ext cx="193" cy="28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00FF"/>
                  </a:solidFill>
                  <a:latin typeface="Arial Black"/>
                </a:rPr>
                <a:t>W</a:t>
              </a:r>
            </a:p>
          </p:txBody>
        </p:sp>
        <p:sp>
          <p:nvSpPr>
            <p:cNvPr id="44071" name="WordArt 22"/>
            <p:cNvSpPr>
              <a:spLocks noChangeArrowheads="1" noChangeShapeType="1" noTextEdit="1"/>
            </p:cNvSpPr>
            <p:nvPr/>
          </p:nvSpPr>
          <p:spPr bwMode="auto">
            <a:xfrm rot="5350763">
              <a:off x="4703" y="2113"/>
              <a:ext cx="193" cy="28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00FF"/>
                  </a:solidFill>
                  <a:latin typeface="Arial Black"/>
                </a:rPr>
                <a:t>W</a:t>
              </a:r>
            </a:p>
          </p:txBody>
        </p:sp>
      </p:grpSp>
      <p:sp>
        <p:nvSpPr>
          <p:cNvPr id="30755" name="Rectangle 35"/>
          <p:cNvSpPr>
            <a:spLocks noChangeArrowheads="1"/>
          </p:cNvSpPr>
          <p:nvPr/>
        </p:nvSpPr>
        <p:spPr bwMode="auto">
          <a:xfrm>
            <a:off x="4495800" y="1371600"/>
            <a:ext cx="838200" cy="609600"/>
          </a:xfrm>
          <a:prstGeom prst="rect">
            <a:avLst/>
          </a:prstGeom>
          <a:solidFill>
            <a:srgbClr val="FF6600"/>
          </a:solidFill>
          <a:ln w="9525">
            <a:solidFill>
              <a:schemeClr val="tx1"/>
            </a:solidFill>
            <a:miter lim="800000"/>
            <a:headEnd/>
            <a:tailEnd/>
          </a:ln>
        </p:spPr>
        <p:txBody>
          <a:bodyPr wrap="none" anchor="ctr"/>
          <a:lstStyle/>
          <a:p>
            <a:pPr algn="ctr"/>
            <a:r>
              <a:rPr lang="es-ES_tradnl" b="1"/>
              <a:t>87B1</a:t>
            </a:r>
            <a:endParaRPr lang="es-ES" b="1"/>
          </a:p>
        </p:txBody>
      </p:sp>
      <p:grpSp>
        <p:nvGrpSpPr>
          <p:cNvPr id="5" name="Group 52"/>
          <p:cNvGrpSpPr>
            <a:grpSpLocks/>
          </p:cNvGrpSpPr>
          <p:nvPr/>
        </p:nvGrpSpPr>
        <p:grpSpPr bwMode="auto">
          <a:xfrm>
            <a:off x="4953000" y="1981200"/>
            <a:ext cx="2895600" cy="1447800"/>
            <a:chOff x="3120" y="1248"/>
            <a:chExt cx="1824" cy="912"/>
          </a:xfrm>
        </p:grpSpPr>
        <p:sp>
          <p:nvSpPr>
            <p:cNvPr id="44064" name="Line 36"/>
            <p:cNvSpPr>
              <a:spLocks noChangeShapeType="1"/>
            </p:cNvSpPr>
            <p:nvPr/>
          </p:nvSpPr>
          <p:spPr bwMode="auto">
            <a:xfrm flipV="1">
              <a:off x="3120" y="1248"/>
              <a:ext cx="0" cy="864"/>
            </a:xfrm>
            <a:prstGeom prst="line">
              <a:avLst/>
            </a:prstGeom>
            <a:noFill/>
            <a:ln w="9525">
              <a:solidFill>
                <a:schemeClr val="tx1"/>
              </a:solidFill>
              <a:round/>
              <a:headEnd/>
              <a:tailEnd/>
            </a:ln>
          </p:spPr>
          <p:txBody>
            <a:bodyPr wrap="none"/>
            <a:lstStyle/>
            <a:p>
              <a:endParaRPr lang="en-US"/>
            </a:p>
          </p:txBody>
        </p:sp>
        <p:sp>
          <p:nvSpPr>
            <p:cNvPr id="44065" name="Line 37"/>
            <p:cNvSpPr>
              <a:spLocks noChangeShapeType="1"/>
            </p:cNvSpPr>
            <p:nvPr/>
          </p:nvSpPr>
          <p:spPr bwMode="auto">
            <a:xfrm flipV="1">
              <a:off x="4032" y="1392"/>
              <a:ext cx="0" cy="768"/>
            </a:xfrm>
            <a:prstGeom prst="line">
              <a:avLst/>
            </a:prstGeom>
            <a:noFill/>
            <a:ln w="9525">
              <a:solidFill>
                <a:schemeClr val="tx1"/>
              </a:solidFill>
              <a:round/>
              <a:headEnd/>
              <a:tailEnd/>
            </a:ln>
          </p:spPr>
          <p:txBody>
            <a:bodyPr wrap="none"/>
            <a:lstStyle/>
            <a:p>
              <a:endParaRPr lang="en-US"/>
            </a:p>
          </p:txBody>
        </p:sp>
        <p:sp>
          <p:nvSpPr>
            <p:cNvPr id="44066" name="Line 38"/>
            <p:cNvSpPr>
              <a:spLocks noChangeShapeType="1"/>
            </p:cNvSpPr>
            <p:nvPr/>
          </p:nvSpPr>
          <p:spPr bwMode="auto">
            <a:xfrm flipV="1">
              <a:off x="4944" y="1392"/>
              <a:ext cx="0" cy="768"/>
            </a:xfrm>
            <a:prstGeom prst="line">
              <a:avLst/>
            </a:prstGeom>
            <a:noFill/>
            <a:ln w="9525">
              <a:solidFill>
                <a:schemeClr val="tx1"/>
              </a:solidFill>
              <a:round/>
              <a:headEnd/>
              <a:tailEnd/>
            </a:ln>
          </p:spPr>
          <p:txBody>
            <a:bodyPr wrap="none"/>
            <a:lstStyle/>
            <a:p>
              <a:endParaRPr lang="en-US"/>
            </a:p>
          </p:txBody>
        </p:sp>
        <p:sp>
          <p:nvSpPr>
            <p:cNvPr id="44067" name="Line 39"/>
            <p:cNvSpPr>
              <a:spLocks noChangeShapeType="1"/>
            </p:cNvSpPr>
            <p:nvPr/>
          </p:nvSpPr>
          <p:spPr bwMode="auto">
            <a:xfrm flipH="1">
              <a:off x="3120" y="1392"/>
              <a:ext cx="1824" cy="0"/>
            </a:xfrm>
            <a:prstGeom prst="line">
              <a:avLst/>
            </a:prstGeom>
            <a:noFill/>
            <a:ln w="9525">
              <a:solidFill>
                <a:schemeClr val="tx1"/>
              </a:solidFill>
              <a:round/>
              <a:headEnd/>
              <a:tailEnd/>
            </a:ln>
          </p:spPr>
          <p:txBody>
            <a:bodyPr wrap="none"/>
            <a:lstStyle/>
            <a:p>
              <a:endParaRPr lang="en-US"/>
            </a:p>
          </p:txBody>
        </p:sp>
      </p:grpSp>
      <p:grpSp>
        <p:nvGrpSpPr>
          <p:cNvPr id="6" name="Group 54"/>
          <p:cNvGrpSpPr>
            <a:grpSpLocks/>
          </p:cNvGrpSpPr>
          <p:nvPr/>
        </p:nvGrpSpPr>
        <p:grpSpPr bwMode="auto">
          <a:xfrm>
            <a:off x="4953000" y="1905000"/>
            <a:ext cx="609600" cy="1752600"/>
            <a:chOff x="3120" y="1200"/>
            <a:chExt cx="384" cy="1104"/>
          </a:xfrm>
        </p:grpSpPr>
        <p:sp>
          <p:nvSpPr>
            <p:cNvPr id="44061" name="Line 40"/>
            <p:cNvSpPr>
              <a:spLocks noChangeShapeType="1"/>
            </p:cNvSpPr>
            <p:nvPr/>
          </p:nvSpPr>
          <p:spPr bwMode="auto">
            <a:xfrm>
              <a:off x="3120" y="2304"/>
              <a:ext cx="384" cy="0"/>
            </a:xfrm>
            <a:prstGeom prst="line">
              <a:avLst/>
            </a:prstGeom>
            <a:noFill/>
            <a:ln w="9525">
              <a:solidFill>
                <a:schemeClr val="tx1"/>
              </a:solidFill>
              <a:round/>
              <a:headEnd/>
              <a:tailEnd/>
            </a:ln>
          </p:spPr>
          <p:txBody>
            <a:bodyPr wrap="none"/>
            <a:lstStyle/>
            <a:p>
              <a:endParaRPr lang="en-US"/>
            </a:p>
          </p:txBody>
        </p:sp>
        <p:sp>
          <p:nvSpPr>
            <p:cNvPr id="44062" name="Line 43"/>
            <p:cNvSpPr>
              <a:spLocks noChangeShapeType="1"/>
            </p:cNvSpPr>
            <p:nvPr/>
          </p:nvSpPr>
          <p:spPr bwMode="auto">
            <a:xfrm flipV="1">
              <a:off x="3504" y="1200"/>
              <a:ext cx="0" cy="1104"/>
            </a:xfrm>
            <a:prstGeom prst="line">
              <a:avLst/>
            </a:prstGeom>
            <a:noFill/>
            <a:ln w="9525">
              <a:solidFill>
                <a:schemeClr val="tx1"/>
              </a:solidFill>
              <a:round/>
              <a:headEnd/>
              <a:tailEnd/>
            </a:ln>
          </p:spPr>
          <p:txBody>
            <a:bodyPr wrap="none"/>
            <a:lstStyle/>
            <a:p>
              <a:endParaRPr lang="en-US"/>
            </a:p>
          </p:txBody>
        </p:sp>
        <p:sp>
          <p:nvSpPr>
            <p:cNvPr id="44063" name="Line 46"/>
            <p:cNvSpPr>
              <a:spLocks noChangeShapeType="1"/>
            </p:cNvSpPr>
            <p:nvPr/>
          </p:nvSpPr>
          <p:spPr bwMode="auto">
            <a:xfrm flipH="1">
              <a:off x="3360" y="1200"/>
              <a:ext cx="144" cy="0"/>
            </a:xfrm>
            <a:prstGeom prst="line">
              <a:avLst/>
            </a:prstGeom>
            <a:noFill/>
            <a:ln w="9525">
              <a:solidFill>
                <a:schemeClr val="tx1"/>
              </a:solidFill>
              <a:round/>
              <a:headEnd/>
              <a:tailEnd/>
            </a:ln>
          </p:spPr>
          <p:txBody>
            <a:bodyPr wrap="none"/>
            <a:lstStyle/>
            <a:p>
              <a:endParaRPr lang="en-US"/>
            </a:p>
          </p:txBody>
        </p:sp>
      </p:grpSp>
      <p:grpSp>
        <p:nvGrpSpPr>
          <p:cNvPr id="7" name="Group 53"/>
          <p:cNvGrpSpPr>
            <a:grpSpLocks/>
          </p:cNvGrpSpPr>
          <p:nvPr/>
        </p:nvGrpSpPr>
        <p:grpSpPr bwMode="auto">
          <a:xfrm>
            <a:off x="5334000" y="1676400"/>
            <a:ext cx="1447800" cy="2057400"/>
            <a:chOff x="3360" y="1056"/>
            <a:chExt cx="912" cy="1296"/>
          </a:xfrm>
        </p:grpSpPr>
        <p:sp>
          <p:nvSpPr>
            <p:cNvPr id="44058" name="Line 41"/>
            <p:cNvSpPr>
              <a:spLocks noChangeShapeType="1"/>
            </p:cNvSpPr>
            <p:nvPr/>
          </p:nvSpPr>
          <p:spPr bwMode="auto">
            <a:xfrm>
              <a:off x="4032" y="2352"/>
              <a:ext cx="240" cy="0"/>
            </a:xfrm>
            <a:prstGeom prst="line">
              <a:avLst/>
            </a:prstGeom>
            <a:noFill/>
            <a:ln w="9525">
              <a:solidFill>
                <a:schemeClr val="tx1"/>
              </a:solidFill>
              <a:round/>
              <a:headEnd/>
              <a:tailEnd/>
            </a:ln>
          </p:spPr>
          <p:txBody>
            <a:bodyPr wrap="none"/>
            <a:lstStyle/>
            <a:p>
              <a:endParaRPr lang="en-US"/>
            </a:p>
          </p:txBody>
        </p:sp>
        <p:sp>
          <p:nvSpPr>
            <p:cNvPr id="44059" name="Line 44"/>
            <p:cNvSpPr>
              <a:spLocks noChangeShapeType="1"/>
            </p:cNvSpPr>
            <p:nvPr/>
          </p:nvSpPr>
          <p:spPr bwMode="auto">
            <a:xfrm flipV="1">
              <a:off x="4272" y="1056"/>
              <a:ext cx="0" cy="1296"/>
            </a:xfrm>
            <a:prstGeom prst="line">
              <a:avLst/>
            </a:prstGeom>
            <a:noFill/>
            <a:ln w="9525">
              <a:solidFill>
                <a:schemeClr val="tx1"/>
              </a:solidFill>
              <a:round/>
              <a:headEnd/>
              <a:tailEnd/>
            </a:ln>
          </p:spPr>
          <p:txBody>
            <a:bodyPr wrap="none"/>
            <a:lstStyle/>
            <a:p>
              <a:endParaRPr lang="en-US"/>
            </a:p>
          </p:txBody>
        </p:sp>
        <p:sp>
          <p:nvSpPr>
            <p:cNvPr id="44060" name="Line 47"/>
            <p:cNvSpPr>
              <a:spLocks noChangeShapeType="1"/>
            </p:cNvSpPr>
            <p:nvPr/>
          </p:nvSpPr>
          <p:spPr bwMode="auto">
            <a:xfrm flipH="1">
              <a:off x="3360" y="1056"/>
              <a:ext cx="912" cy="0"/>
            </a:xfrm>
            <a:prstGeom prst="line">
              <a:avLst/>
            </a:prstGeom>
            <a:noFill/>
            <a:ln w="9525">
              <a:solidFill>
                <a:schemeClr val="tx1"/>
              </a:solidFill>
              <a:round/>
              <a:headEnd/>
              <a:tailEnd/>
            </a:ln>
          </p:spPr>
          <p:txBody>
            <a:bodyPr wrap="none"/>
            <a:lstStyle/>
            <a:p>
              <a:endParaRPr lang="en-US"/>
            </a:p>
          </p:txBody>
        </p:sp>
      </p:grpSp>
      <p:grpSp>
        <p:nvGrpSpPr>
          <p:cNvPr id="8" name="Group 51"/>
          <p:cNvGrpSpPr>
            <a:grpSpLocks/>
          </p:cNvGrpSpPr>
          <p:nvPr/>
        </p:nvGrpSpPr>
        <p:grpSpPr bwMode="auto">
          <a:xfrm>
            <a:off x="5334000" y="1524000"/>
            <a:ext cx="3048000" cy="2209800"/>
            <a:chOff x="3360" y="960"/>
            <a:chExt cx="1920" cy="1392"/>
          </a:xfrm>
        </p:grpSpPr>
        <p:sp>
          <p:nvSpPr>
            <p:cNvPr id="44055" name="Line 42"/>
            <p:cNvSpPr>
              <a:spLocks noChangeShapeType="1"/>
            </p:cNvSpPr>
            <p:nvPr/>
          </p:nvSpPr>
          <p:spPr bwMode="auto">
            <a:xfrm>
              <a:off x="4944" y="2352"/>
              <a:ext cx="336" cy="0"/>
            </a:xfrm>
            <a:prstGeom prst="line">
              <a:avLst/>
            </a:prstGeom>
            <a:noFill/>
            <a:ln w="9525">
              <a:solidFill>
                <a:schemeClr val="tx1"/>
              </a:solidFill>
              <a:round/>
              <a:headEnd/>
              <a:tailEnd/>
            </a:ln>
          </p:spPr>
          <p:txBody>
            <a:bodyPr wrap="none"/>
            <a:lstStyle/>
            <a:p>
              <a:endParaRPr lang="en-US"/>
            </a:p>
          </p:txBody>
        </p:sp>
        <p:sp>
          <p:nvSpPr>
            <p:cNvPr id="44056" name="Line 45"/>
            <p:cNvSpPr>
              <a:spLocks noChangeShapeType="1"/>
            </p:cNvSpPr>
            <p:nvPr/>
          </p:nvSpPr>
          <p:spPr bwMode="auto">
            <a:xfrm flipV="1">
              <a:off x="5280" y="960"/>
              <a:ext cx="0" cy="1392"/>
            </a:xfrm>
            <a:prstGeom prst="line">
              <a:avLst/>
            </a:prstGeom>
            <a:noFill/>
            <a:ln w="9525">
              <a:solidFill>
                <a:schemeClr val="tx1"/>
              </a:solidFill>
              <a:round/>
              <a:headEnd/>
              <a:tailEnd/>
            </a:ln>
          </p:spPr>
          <p:txBody>
            <a:bodyPr wrap="none"/>
            <a:lstStyle/>
            <a:p>
              <a:endParaRPr lang="en-US"/>
            </a:p>
          </p:txBody>
        </p:sp>
        <p:sp>
          <p:nvSpPr>
            <p:cNvPr id="44057" name="Line 48"/>
            <p:cNvSpPr>
              <a:spLocks noChangeShapeType="1"/>
            </p:cNvSpPr>
            <p:nvPr/>
          </p:nvSpPr>
          <p:spPr bwMode="auto">
            <a:xfrm flipH="1">
              <a:off x="3360" y="960"/>
              <a:ext cx="1920" cy="0"/>
            </a:xfrm>
            <a:prstGeom prst="line">
              <a:avLst/>
            </a:prstGeom>
            <a:noFill/>
            <a:ln w="9525">
              <a:solidFill>
                <a:schemeClr val="tx1"/>
              </a:solidFill>
              <a:round/>
              <a:headEnd/>
              <a:tailEnd/>
            </a:ln>
          </p:spPr>
          <p:txBody>
            <a:bodyPr wrap="none"/>
            <a:lstStyle/>
            <a:p>
              <a:endParaRPr lang="en-US"/>
            </a:p>
          </p:txBody>
        </p:sp>
      </p:grpSp>
      <p:sp>
        <p:nvSpPr>
          <p:cNvPr id="30769" name="Line 49"/>
          <p:cNvSpPr>
            <a:spLocks noChangeShapeType="1"/>
          </p:cNvSpPr>
          <p:nvPr/>
        </p:nvSpPr>
        <p:spPr bwMode="auto">
          <a:xfrm flipH="1">
            <a:off x="4038600" y="1752600"/>
            <a:ext cx="457200" cy="0"/>
          </a:xfrm>
          <a:prstGeom prst="line">
            <a:avLst/>
          </a:prstGeom>
          <a:noFill/>
          <a:ln w="9525">
            <a:solidFill>
              <a:schemeClr val="tx1"/>
            </a:solidFill>
            <a:round/>
            <a:headEnd/>
            <a:tailEnd type="triangle" w="med" len="med"/>
          </a:ln>
        </p:spPr>
        <p:txBody>
          <a:bodyPr wrap="none"/>
          <a:lstStyle/>
          <a:p>
            <a:endParaRPr lang="en-US"/>
          </a:p>
        </p:txBody>
      </p:sp>
      <p:sp>
        <p:nvSpPr>
          <p:cNvPr id="30770" name="Rectangle 50"/>
          <p:cNvSpPr>
            <a:spLocks noChangeArrowheads="1"/>
          </p:cNvSpPr>
          <p:nvPr/>
        </p:nvSpPr>
        <p:spPr bwMode="auto">
          <a:xfrm>
            <a:off x="3124200" y="1524000"/>
            <a:ext cx="914400" cy="533400"/>
          </a:xfrm>
          <a:prstGeom prst="rect">
            <a:avLst/>
          </a:prstGeom>
          <a:solidFill>
            <a:srgbClr val="00FF00"/>
          </a:solidFill>
          <a:ln w="9525">
            <a:solidFill>
              <a:schemeClr val="tx1"/>
            </a:solidFill>
            <a:miter lim="800000"/>
            <a:headEnd/>
            <a:tailEnd/>
          </a:ln>
        </p:spPr>
        <p:txBody>
          <a:bodyPr wrap="none" anchor="ctr"/>
          <a:lstStyle/>
          <a:p>
            <a:pPr algn="ctr"/>
            <a:r>
              <a:rPr lang="es-ES_tradnl" b="1">
                <a:solidFill>
                  <a:srgbClr val="FF3300"/>
                </a:solidFill>
              </a:rPr>
              <a:t>86B1</a:t>
            </a:r>
            <a:endParaRPr lang="es-ES" b="1">
              <a:solidFill>
                <a:srgbClr val="FF3300"/>
              </a:solidFill>
            </a:endParaRPr>
          </a:p>
        </p:txBody>
      </p:sp>
      <p:sp>
        <p:nvSpPr>
          <p:cNvPr id="30775" name="Text Box 55"/>
          <p:cNvSpPr txBox="1">
            <a:spLocks noChangeArrowheads="1"/>
          </p:cNvSpPr>
          <p:nvPr/>
        </p:nvSpPr>
        <p:spPr bwMode="auto">
          <a:xfrm>
            <a:off x="304800" y="1295400"/>
            <a:ext cx="1673225" cy="1190625"/>
          </a:xfrm>
          <a:prstGeom prst="rect">
            <a:avLst/>
          </a:prstGeom>
          <a:noFill/>
          <a:ln w="9525">
            <a:noFill/>
            <a:miter lim="800000"/>
            <a:headEnd/>
            <a:tailEnd/>
          </a:ln>
        </p:spPr>
        <p:txBody>
          <a:bodyPr wrap="none">
            <a:spAutoFit/>
          </a:bodyPr>
          <a:lstStyle/>
          <a:p>
            <a:pPr algn="ctr"/>
            <a:r>
              <a:rPr lang="es-ES_tradnl" sz="1600" b="1">
                <a:latin typeface="Comic Sans MS" pitchFamily="66" charset="0"/>
                <a:sym typeface="Symbol" pitchFamily="18" charset="2"/>
              </a:rPr>
              <a:t>CRITERIO DE </a:t>
            </a:r>
          </a:p>
          <a:p>
            <a:pPr algn="ctr"/>
            <a:r>
              <a:rPr lang="es-ES_tradnl" sz="1600" b="1">
                <a:latin typeface="Comic Sans MS" pitchFamily="66" charset="0"/>
                <a:sym typeface="Symbol" pitchFamily="18" charset="2"/>
              </a:rPr>
              <a:t>OPERACIÓN</a:t>
            </a:r>
          </a:p>
          <a:p>
            <a:pPr algn="ctr"/>
            <a:r>
              <a:rPr lang="es-ES_tradnl" sz="1600" b="1">
                <a:latin typeface="Comic Sans MS" pitchFamily="66" charset="0"/>
                <a:sym typeface="Symbol" pitchFamily="18" charset="2"/>
              </a:rPr>
              <a:t>DE LA 87B</a:t>
            </a:r>
          </a:p>
          <a:p>
            <a:pPr algn="ctr"/>
            <a:r>
              <a:rPr lang="es-ES_tradnl" b="1">
                <a:latin typeface="Times New Roman" pitchFamily="18" charset="0"/>
                <a:sym typeface="Symbol" pitchFamily="18" charset="2"/>
              </a:rPr>
              <a:t> I  0</a:t>
            </a:r>
            <a:endParaRPr lang="es-ES" b="1">
              <a:latin typeface="Times New Roman" pitchFamily="18" charset="0"/>
            </a:endParaRPr>
          </a:p>
        </p:txBody>
      </p:sp>
      <p:sp>
        <p:nvSpPr>
          <p:cNvPr id="30776" name="Text Box 56"/>
          <p:cNvSpPr txBox="1">
            <a:spLocks noChangeArrowheads="1"/>
          </p:cNvSpPr>
          <p:nvPr/>
        </p:nvSpPr>
        <p:spPr bwMode="auto">
          <a:xfrm>
            <a:off x="1981200" y="2438400"/>
            <a:ext cx="2049463" cy="1069975"/>
          </a:xfrm>
          <a:prstGeom prst="rect">
            <a:avLst/>
          </a:prstGeom>
          <a:noFill/>
          <a:ln w="9525">
            <a:noFill/>
            <a:miter lim="800000"/>
            <a:headEnd/>
            <a:tailEnd/>
          </a:ln>
        </p:spPr>
        <p:txBody>
          <a:bodyPr wrap="none">
            <a:spAutoFit/>
          </a:bodyPr>
          <a:lstStyle/>
          <a:p>
            <a:pPr algn="ctr"/>
            <a:r>
              <a:rPr lang="es-ES_tradnl" sz="1600" b="1">
                <a:latin typeface="Comic Sans MS" pitchFamily="66" charset="0"/>
                <a:sym typeface="Symbol" pitchFamily="18" charset="2"/>
              </a:rPr>
              <a:t>DISPARA TODOS </a:t>
            </a:r>
          </a:p>
          <a:p>
            <a:pPr algn="ctr"/>
            <a:r>
              <a:rPr lang="es-ES_tradnl" sz="1600" b="1">
                <a:latin typeface="Comic Sans MS" pitchFamily="66" charset="0"/>
                <a:sym typeface="Symbol" pitchFamily="18" charset="2"/>
              </a:rPr>
              <a:t>LOS 52’s DE B1</a:t>
            </a:r>
          </a:p>
          <a:p>
            <a:pPr algn="ctr"/>
            <a:r>
              <a:rPr lang="es-ES_tradnl" sz="1600" b="1">
                <a:latin typeface="Comic Sans MS" pitchFamily="66" charset="0"/>
                <a:sym typeface="Symbol" pitchFamily="18" charset="2"/>
              </a:rPr>
              <a:t>Y LES BLOQUEA</a:t>
            </a:r>
          </a:p>
          <a:p>
            <a:pPr algn="ctr"/>
            <a:r>
              <a:rPr lang="es-ES_tradnl" sz="1600" b="1">
                <a:latin typeface="Comic Sans MS" pitchFamily="66" charset="0"/>
                <a:sym typeface="Symbol" pitchFamily="18" charset="2"/>
              </a:rPr>
              <a:t> EL CIERRE</a:t>
            </a:r>
            <a:endParaRPr lang="es-ES" b="1">
              <a:latin typeface="Times New Roman" pitchFamily="18" charset="0"/>
            </a:endParaRPr>
          </a:p>
        </p:txBody>
      </p:sp>
      <p:sp>
        <p:nvSpPr>
          <p:cNvPr id="30777" name="Line 57"/>
          <p:cNvSpPr>
            <a:spLocks noChangeShapeType="1"/>
          </p:cNvSpPr>
          <p:nvPr/>
        </p:nvSpPr>
        <p:spPr bwMode="auto">
          <a:xfrm rot="4865057">
            <a:off x="3005931" y="2245519"/>
            <a:ext cx="461963" cy="73025"/>
          </a:xfrm>
          <a:prstGeom prst="line">
            <a:avLst/>
          </a:prstGeom>
          <a:noFill/>
          <a:ln w="9525">
            <a:solidFill>
              <a:schemeClr val="tx1"/>
            </a:solidFill>
            <a:round/>
            <a:headEnd/>
            <a:tailEnd type="triangle" w="med" len="med"/>
          </a:ln>
        </p:spPr>
        <p:txBody>
          <a:bodyPr wrap="none"/>
          <a:lstStyle/>
          <a:p>
            <a:endParaRPr lang="en-US"/>
          </a:p>
        </p:txBody>
      </p:sp>
      <p:sp>
        <p:nvSpPr>
          <p:cNvPr id="30778" name="Line 58"/>
          <p:cNvSpPr>
            <a:spLocks noChangeShapeType="1"/>
          </p:cNvSpPr>
          <p:nvPr/>
        </p:nvSpPr>
        <p:spPr bwMode="auto">
          <a:xfrm flipV="1">
            <a:off x="5410200" y="2895600"/>
            <a:ext cx="0" cy="381000"/>
          </a:xfrm>
          <a:prstGeom prst="line">
            <a:avLst/>
          </a:prstGeom>
          <a:noFill/>
          <a:ln w="38100">
            <a:solidFill>
              <a:srgbClr val="FF6600"/>
            </a:solidFill>
            <a:round/>
            <a:headEnd/>
            <a:tailEnd type="stealth" w="med" len="med"/>
          </a:ln>
        </p:spPr>
        <p:txBody>
          <a:bodyPr wrap="none"/>
          <a:lstStyle/>
          <a:p>
            <a:endParaRPr lang="en-US"/>
          </a:p>
        </p:txBody>
      </p:sp>
      <p:sp>
        <p:nvSpPr>
          <p:cNvPr id="30779" name="Line 59"/>
          <p:cNvSpPr>
            <a:spLocks noChangeShapeType="1"/>
          </p:cNvSpPr>
          <p:nvPr/>
        </p:nvSpPr>
        <p:spPr bwMode="auto">
          <a:xfrm flipV="1">
            <a:off x="6934200" y="2895600"/>
            <a:ext cx="0" cy="381000"/>
          </a:xfrm>
          <a:prstGeom prst="line">
            <a:avLst/>
          </a:prstGeom>
          <a:noFill/>
          <a:ln w="38100">
            <a:solidFill>
              <a:srgbClr val="339966"/>
            </a:solidFill>
            <a:round/>
            <a:headEnd/>
            <a:tailEnd type="stealth" w="med" len="med"/>
          </a:ln>
        </p:spPr>
        <p:txBody>
          <a:bodyPr wrap="none"/>
          <a:lstStyle/>
          <a:p>
            <a:endParaRPr lang="en-US"/>
          </a:p>
        </p:txBody>
      </p:sp>
      <p:sp>
        <p:nvSpPr>
          <p:cNvPr id="30780" name="Line 60"/>
          <p:cNvSpPr>
            <a:spLocks noChangeShapeType="1"/>
          </p:cNvSpPr>
          <p:nvPr/>
        </p:nvSpPr>
        <p:spPr bwMode="auto">
          <a:xfrm flipV="1">
            <a:off x="8229600" y="2895600"/>
            <a:ext cx="0" cy="381000"/>
          </a:xfrm>
          <a:prstGeom prst="line">
            <a:avLst/>
          </a:prstGeom>
          <a:noFill/>
          <a:ln w="38100">
            <a:solidFill>
              <a:srgbClr val="FFFF00"/>
            </a:solidFill>
            <a:round/>
            <a:headEnd/>
            <a:tailEnd type="stealth" w="med" len="med"/>
          </a:ln>
        </p:spPr>
        <p:txBody>
          <a:bodyPr wrap="none"/>
          <a:lstStyle/>
          <a:p>
            <a:endParaRPr lang="en-US"/>
          </a:p>
        </p:txBody>
      </p:sp>
      <p:sp>
        <p:nvSpPr>
          <p:cNvPr id="30781" name="Rectangle 61"/>
          <p:cNvSpPr>
            <a:spLocks noChangeArrowheads="1"/>
          </p:cNvSpPr>
          <p:nvPr/>
        </p:nvSpPr>
        <p:spPr bwMode="auto">
          <a:xfrm>
            <a:off x="4572000" y="3048000"/>
            <a:ext cx="3048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30784" name="Rectangle 64"/>
          <p:cNvSpPr>
            <a:spLocks noChangeArrowheads="1"/>
          </p:cNvSpPr>
          <p:nvPr/>
        </p:nvSpPr>
        <p:spPr bwMode="auto">
          <a:xfrm>
            <a:off x="6019800" y="3124200"/>
            <a:ext cx="3048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30785" name="Rectangle 65"/>
          <p:cNvSpPr>
            <a:spLocks noChangeArrowheads="1"/>
          </p:cNvSpPr>
          <p:nvPr/>
        </p:nvSpPr>
        <p:spPr bwMode="auto">
          <a:xfrm>
            <a:off x="7467600" y="3048000"/>
            <a:ext cx="3048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30786" name="Rectangle 66"/>
          <p:cNvSpPr>
            <a:spLocks noChangeArrowheads="1"/>
          </p:cNvSpPr>
          <p:nvPr/>
        </p:nvSpPr>
        <p:spPr bwMode="auto">
          <a:xfrm>
            <a:off x="4191000" y="4419600"/>
            <a:ext cx="4267200" cy="1447800"/>
          </a:xfrm>
          <a:prstGeom prst="rect">
            <a:avLst/>
          </a:prstGeom>
          <a:noFill/>
          <a:ln w="9525">
            <a:solidFill>
              <a:srgbClr val="99CC00"/>
            </a:solidFill>
            <a:prstDash val="dash"/>
            <a:miter lim="800000"/>
            <a:headEnd/>
            <a:tailEnd/>
          </a:ln>
        </p:spPr>
        <p:txBody>
          <a:bodyPr wrap="none" anchor="ctr"/>
          <a:lstStyle/>
          <a:p>
            <a:endParaRPr lang="en-US"/>
          </a:p>
        </p:txBody>
      </p:sp>
      <p:sp>
        <p:nvSpPr>
          <p:cNvPr id="30788" name="Text Box 68"/>
          <p:cNvSpPr txBox="1">
            <a:spLocks noChangeArrowheads="1"/>
          </p:cNvSpPr>
          <p:nvPr/>
        </p:nvSpPr>
        <p:spPr bwMode="auto">
          <a:xfrm>
            <a:off x="212725" y="4770438"/>
            <a:ext cx="3138488" cy="822325"/>
          </a:xfrm>
          <a:prstGeom prst="rect">
            <a:avLst/>
          </a:prstGeom>
          <a:noFill/>
          <a:ln w="9525">
            <a:noFill/>
            <a:miter lim="800000"/>
            <a:headEnd/>
            <a:tailEnd/>
          </a:ln>
        </p:spPr>
        <p:txBody>
          <a:bodyPr wrap="none">
            <a:spAutoFit/>
          </a:bodyPr>
          <a:lstStyle/>
          <a:p>
            <a:r>
              <a:rPr lang="es-ES_tradnl">
                <a:solidFill>
                  <a:srgbClr val="33CC33"/>
                </a:solidFill>
                <a:latin typeface="Comic Sans MS" pitchFamily="66" charset="0"/>
              </a:rPr>
              <a:t>QUE PASARIA SI</a:t>
            </a:r>
          </a:p>
          <a:p>
            <a:r>
              <a:rPr lang="es-ES_tradnl">
                <a:solidFill>
                  <a:srgbClr val="33CC33"/>
                </a:solidFill>
                <a:latin typeface="Comic Sans MS" pitchFamily="66" charset="0"/>
              </a:rPr>
              <a:t>NO SE USARA 87B?</a:t>
            </a:r>
            <a:endParaRPr lang="es-ES">
              <a:solidFill>
                <a:srgbClr val="33CC33"/>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0-#ppt_w/2"/>
                                          </p:val>
                                        </p:tav>
                                        <p:tav tm="100000">
                                          <p:val>
                                            <p:strVal val="#ppt_x"/>
                                          </p:val>
                                        </p:tav>
                                      </p:tavLst>
                                    </p:anim>
                                    <p:anim calcmode="lin" valueType="num">
                                      <p:cBhvr additive="base">
                                        <p:cTn id="8" dur="500" fill="hold"/>
                                        <p:tgtEl>
                                          <p:spTgt spid="307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86"/>
                                        </p:tgtEl>
                                        <p:attrNameLst>
                                          <p:attrName>style.visibility</p:attrName>
                                        </p:attrNameLst>
                                      </p:cBhvr>
                                      <p:to>
                                        <p:strVal val="visible"/>
                                      </p:to>
                                    </p:set>
                                    <p:anim calcmode="lin" valueType="num">
                                      <p:cBhvr additive="base">
                                        <p:cTn id="19" dur="500" fill="hold"/>
                                        <p:tgtEl>
                                          <p:spTgt spid="30786"/>
                                        </p:tgtEl>
                                        <p:attrNameLst>
                                          <p:attrName>ppt_x</p:attrName>
                                        </p:attrNameLst>
                                      </p:cBhvr>
                                      <p:tavLst>
                                        <p:tav tm="0">
                                          <p:val>
                                            <p:strVal val="0-#ppt_w/2"/>
                                          </p:val>
                                        </p:tav>
                                        <p:tav tm="100000">
                                          <p:val>
                                            <p:strVal val="#ppt_x"/>
                                          </p:val>
                                        </p:tav>
                                      </p:tavLst>
                                    </p:anim>
                                    <p:anim calcmode="lin" valueType="num">
                                      <p:cBhvr additive="base">
                                        <p:cTn id="20" dur="500" fill="hold"/>
                                        <p:tgtEl>
                                          <p:spTgt spid="3078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55"/>
                                        </p:tgtEl>
                                        <p:attrNameLst>
                                          <p:attrName>style.visibility</p:attrName>
                                        </p:attrNameLst>
                                      </p:cBhvr>
                                      <p:to>
                                        <p:strVal val="visible"/>
                                      </p:to>
                                    </p:set>
                                    <p:anim calcmode="lin" valueType="num">
                                      <p:cBhvr additive="base">
                                        <p:cTn id="25" dur="500" fill="hold"/>
                                        <p:tgtEl>
                                          <p:spTgt spid="30755"/>
                                        </p:tgtEl>
                                        <p:attrNameLst>
                                          <p:attrName>ppt_x</p:attrName>
                                        </p:attrNameLst>
                                      </p:cBhvr>
                                      <p:tavLst>
                                        <p:tav tm="0">
                                          <p:val>
                                            <p:strVal val="0-#ppt_w/2"/>
                                          </p:val>
                                        </p:tav>
                                        <p:tav tm="100000">
                                          <p:val>
                                            <p:strVal val="#ppt_x"/>
                                          </p:val>
                                        </p:tav>
                                      </p:tavLst>
                                    </p:anim>
                                    <p:anim calcmode="lin" valueType="num">
                                      <p:cBhvr additive="base">
                                        <p:cTn id="26" dur="500" fill="hold"/>
                                        <p:tgtEl>
                                          <p:spTgt spid="3075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2" presetClass="entr" presetSubtype="8" fill="hold" grpId="0" nodeType="afterEffect">
                                  <p:stCondLst>
                                    <p:cond delay="0"/>
                                  </p:stCondLst>
                                  <p:childTnLst>
                                    <p:set>
                                      <p:cBhvr>
                                        <p:cTn id="41" dur="1" fill="hold">
                                          <p:stCondLst>
                                            <p:cond delay="0"/>
                                          </p:stCondLst>
                                        </p:cTn>
                                        <p:tgtEl>
                                          <p:spTgt spid="30778"/>
                                        </p:tgtEl>
                                        <p:attrNameLst>
                                          <p:attrName>style.visibility</p:attrName>
                                        </p:attrNameLst>
                                      </p:cBhvr>
                                      <p:to>
                                        <p:strVal val="visible"/>
                                      </p:to>
                                    </p:set>
                                    <p:anim calcmode="lin" valueType="num">
                                      <p:cBhvr additive="base">
                                        <p:cTn id="42" dur="500" fill="hold"/>
                                        <p:tgtEl>
                                          <p:spTgt spid="30778"/>
                                        </p:tgtEl>
                                        <p:attrNameLst>
                                          <p:attrName>ppt_x</p:attrName>
                                        </p:attrNameLst>
                                      </p:cBhvr>
                                      <p:tavLst>
                                        <p:tav tm="0">
                                          <p:val>
                                            <p:strVal val="0-#ppt_w/2"/>
                                          </p:val>
                                        </p:tav>
                                        <p:tav tm="100000">
                                          <p:val>
                                            <p:strVal val="#ppt_x"/>
                                          </p:val>
                                        </p:tav>
                                      </p:tavLst>
                                    </p:anim>
                                    <p:anim calcmode="lin" valueType="num">
                                      <p:cBhvr additive="base">
                                        <p:cTn id="43" dur="500" fill="hold"/>
                                        <p:tgtEl>
                                          <p:spTgt spid="3077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0-#ppt_w/2"/>
                                          </p:val>
                                        </p:tav>
                                        <p:tav tm="100000">
                                          <p:val>
                                            <p:strVal val="#ppt_x"/>
                                          </p:val>
                                        </p:tav>
                                      </p:tavLst>
                                    </p:anim>
                                    <p:anim calcmode="lin" valueType="num">
                                      <p:cBhvr additive="base">
                                        <p:cTn id="49" dur="500" fill="hold"/>
                                        <p:tgtEl>
                                          <p:spTgt spid="7"/>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8" fill="hold" grpId="0" nodeType="afterEffect">
                                  <p:stCondLst>
                                    <p:cond delay="0"/>
                                  </p:stCondLst>
                                  <p:childTnLst>
                                    <p:set>
                                      <p:cBhvr>
                                        <p:cTn id="52" dur="1" fill="hold">
                                          <p:stCondLst>
                                            <p:cond delay="0"/>
                                          </p:stCondLst>
                                        </p:cTn>
                                        <p:tgtEl>
                                          <p:spTgt spid="30779"/>
                                        </p:tgtEl>
                                        <p:attrNameLst>
                                          <p:attrName>style.visibility</p:attrName>
                                        </p:attrNameLst>
                                      </p:cBhvr>
                                      <p:to>
                                        <p:strVal val="visible"/>
                                      </p:to>
                                    </p:set>
                                    <p:anim calcmode="lin" valueType="num">
                                      <p:cBhvr additive="base">
                                        <p:cTn id="53" dur="500" fill="hold"/>
                                        <p:tgtEl>
                                          <p:spTgt spid="30779"/>
                                        </p:tgtEl>
                                        <p:attrNameLst>
                                          <p:attrName>ppt_x</p:attrName>
                                        </p:attrNameLst>
                                      </p:cBhvr>
                                      <p:tavLst>
                                        <p:tav tm="0">
                                          <p:val>
                                            <p:strVal val="0-#ppt_w/2"/>
                                          </p:val>
                                        </p:tav>
                                        <p:tav tm="100000">
                                          <p:val>
                                            <p:strVal val="#ppt_x"/>
                                          </p:val>
                                        </p:tav>
                                      </p:tavLst>
                                    </p:anim>
                                    <p:anim calcmode="lin" valueType="num">
                                      <p:cBhvr additive="base">
                                        <p:cTn id="54" dur="500" fill="hold"/>
                                        <p:tgtEl>
                                          <p:spTgt spid="3077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0-#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 presetClass="entr" presetSubtype="8" fill="hold" grpId="0" nodeType="afterEffect">
                                  <p:stCondLst>
                                    <p:cond delay="0"/>
                                  </p:stCondLst>
                                  <p:childTnLst>
                                    <p:set>
                                      <p:cBhvr>
                                        <p:cTn id="63" dur="1" fill="hold">
                                          <p:stCondLst>
                                            <p:cond delay="0"/>
                                          </p:stCondLst>
                                        </p:cTn>
                                        <p:tgtEl>
                                          <p:spTgt spid="30780"/>
                                        </p:tgtEl>
                                        <p:attrNameLst>
                                          <p:attrName>style.visibility</p:attrName>
                                        </p:attrNameLst>
                                      </p:cBhvr>
                                      <p:to>
                                        <p:strVal val="visible"/>
                                      </p:to>
                                    </p:set>
                                    <p:anim calcmode="lin" valueType="num">
                                      <p:cBhvr additive="base">
                                        <p:cTn id="64" dur="500" fill="hold"/>
                                        <p:tgtEl>
                                          <p:spTgt spid="30780"/>
                                        </p:tgtEl>
                                        <p:attrNameLst>
                                          <p:attrName>ppt_x</p:attrName>
                                        </p:attrNameLst>
                                      </p:cBhvr>
                                      <p:tavLst>
                                        <p:tav tm="0">
                                          <p:val>
                                            <p:strVal val="0-#ppt_w/2"/>
                                          </p:val>
                                        </p:tav>
                                        <p:tav tm="100000">
                                          <p:val>
                                            <p:strVal val="#ppt_x"/>
                                          </p:val>
                                        </p:tav>
                                      </p:tavLst>
                                    </p:anim>
                                    <p:anim calcmode="lin" valueType="num">
                                      <p:cBhvr additive="base">
                                        <p:cTn id="65" dur="500" fill="hold"/>
                                        <p:tgtEl>
                                          <p:spTgt spid="30780"/>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30775"/>
                                        </p:tgtEl>
                                        <p:attrNameLst>
                                          <p:attrName>style.visibility</p:attrName>
                                        </p:attrNameLst>
                                      </p:cBhvr>
                                      <p:to>
                                        <p:strVal val="visible"/>
                                      </p:to>
                                    </p:set>
                                    <p:anim calcmode="lin" valueType="num">
                                      <p:cBhvr additive="base">
                                        <p:cTn id="70" dur="500" fill="hold"/>
                                        <p:tgtEl>
                                          <p:spTgt spid="30775"/>
                                        </p:tgtEl>
                                        <p:attrNameLst>
                                          <p:attrName>ppt_x</p:attrName>
                                        </p:attrNameLst>
                                      </p:cBhvr>
                                      <p:tavLst>
                                        <p:tav tm="0">
                                          <p:val>
                                            <p:strVal val="0-#ppt_w/2"/>
                                          </p:val>
                                        </p:tav>
                                        <p:tav tm="100000">
                                          <p:val>
                                            <p:strVal val="#ppt_x"/>
                                          </p:val>
                                        </p:tav>
                                      </p:tavLst>
                                    </p:anim>
                                    <p:anim calcmode="lin" valueType="num">
                                      <p:cBhvr additive="base">
                                        <p:cTn id="71" dur="500" fill="hold"/>
                                        <p:tgtEl>
                                          <p:spTgt spid="30775"/>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0769"/>
                                        </p:tgtEl>
                                        <p:attrNameLst>
                                          <p:attrName>style.visibility</p:attrName>
                                        </p:attrNameLst>
                                      </p:cBhvr>
                                      <p:to>
                                        <p:strVal val="visible"/>
                                      </p:to>
                                    </p:set>
                                    <p:anim calcmode="lin" valueType="num">
                                      <p:cBhvr additive="base">
                                        <p:cTn id="76" dur="500" fill="hold"/>
                                        <p:tgtEl>
                                          <p:spTgt spid="30769"/>
                                        </p:tgtEl>
                                        <p:attrNameLst>
                                          <p:attrName>ppt_x</p:attrName>
                                        </p:attrNameLst>
                                      </p:cBhvr>
                                      <p:tavLst>
                                        <p:tav tm="0">
                                          <p:val>
                                            <p:strVal val="0-#ppt_w/2"/>
                                          </p:val>
                                        </p:tav>
                                        <p:tav tm="100000">
                                          <p:val>
                                            <p:strVal val="#ppt_x"/>
                                          </p:val>
                                        </p:tav>
                                      </p:tavLst>
                                    </p:anim>
                                    <p:anim calcmode="lin" valueType="num">
                                      <p:cBhvr additive="base">
                                        <p:cTn id="77" dur="500" fill="hold"/>
                                        <p:tgtEl>
                                          <p:spTgt spid="30769"/>
                                        </p:tgtEl>
                                        <p:attrNameLst>
                                          <p:attrName>ppt_y</p:attrName>
                                        </p:attrNameLst>
                                      </p:cBhvr>
                                      <p:tavLst>
                                        <p:tav tm="0">
                                          <p:val>
                                            <p:strVal val="#ppt_y"/>
                                          </p:val>
                                        </p:tav>
                                        <p:tav tm="100000">
                                          <p:val>
                                            <p:strVal val="#ppt_y"/>
                                          </p:val>
                                        </p:tav>
                                      </p:tavLst>
                                    </p:anim>
                                  </p:childTnLst>
                                </p:cTn>
                              </p:par>
                            </p:childTnLst>
                          </p:cTn>
                        </p:par>
                        <p:par>
                          <p:cTn id="78" fill="hold">
                            <p:stCondLst>
                              <p:cond delay="500"/>
                            </p:stCondLst>
                            <p:childTnLst>
                              <p:par>
                                <p:cTn id="79" presetID="2" presetClass="entr" presetSubtype="8" fill="hold" grpId="0" nodeType="afterEffect">
                                  <p:stCondLst>
                                    <p:cond delay="0"/>
                                  </p:stCondLst>
                                  <p:childTnLst>
                                    <p:set>
                                      <p:cBhvr>
                                        <p:cTn id="80" dur="1" fill="hold">
                                          <p:stCondLst>
                                            <p:cond delay="0"/>
                                          </p:stCondLst>
                                        </p:cTn>
                                        <p:tgtEl>
                                          <p:spTgt spid="30770"/>
                                        </p:tgtEl>
                                        <p:attrNameLst>
                                          <p:attrName>style.visibility</p:attrName>
                                        </p:attrNameLst>
                                      </p:cBhvr>
                                      <p:to>
                                        <p:strVal val="visible"/>
                                      </p:to>
                                    </p:set>
                                    <p:anim calcmode="lin" valueType="num">
                                      <p:cBhvr additive="base">
                                        <p:cTn id="81" dur="500" fill="hold"/>
                                        <p:tgtEl>
                                          <p:spTgt spid="30770"/>
                                        </p:tgtEl>
                                        <p:attrNameLst>
                                          <p:attrName>ppt_x</p:attrName>
                                        </p:attrNameLst>
                                      </p:cBhvr>
                                      <p:tavLst>
                                        <p:tav tm="0">
                                          <p:val>
                                            <p:strVal val="0-#ppt_w/2"/>
                                          </p:val>
                                        </p:tav>
                                        <p:tav tm="100000">
                                          <p:val>
                                            <p:strVal val="#ppt_x"/>
                                          </p:val>
                                        </p:tav>
                                      </p:tavLst>
                                    </p:anim>
                                    <p:anim calcmode="lin" valueType="num">
                                      <p:cBhvr additive="base">
                                        <p:cTn id="82" dur="500" fill="hold"/>
                                        <p:tgtEl>
                                          <p:spTgt spid="30770"/>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grpId="0" nodeType="clickEffect">
                                  <p:stCondLst>
                                    <p:cond delay="0"/>
                                  </p:stCondLst>
                                  <p:childTnLst>
                                    <p:set>
                                      <p:cBhvr>
                                        <p:cTn id="86" dur="1" fill="hold">
                                          <p:stCondLst>
                                            <p:cond delay="0"/>
                                          </p:stCondLst>
                                        </p:cTn>
                                        <p:tgtEl>
                                          <p:spTgt spid="30777"/>
                                        </p:tgtEl>
                                        <p:attrNameLst>
                                          <p:attrName>style.visibility</p:attrName>
                                        </p:attrNameLst>
                                      </p:cBhvr>
                                      <p:to>
                                        <p:strVal val="visible"/>
                                      </p:to>
                                    </p:set>
                                    <p:anim calcmode="lin" valueType="num">
                                      <p:cBhvr additive="base">
                                        <p:cTn id="87" dur="500" fill="hold"/>
                                        <p:tgtEl>
                                          <p:spTgt spid="30777"/>
                                        </p:tgtEl>
                                        <p:attrNameLst>
                                          <p:attrName>ppt_x</p:attrName>
                                        </p:attrNameLst>
                                      </p:cBhvr>
                                      <p:tavLst>
                                        <p:tav tm="0">
                                          <p:val>
                                            <p:strVal val="0-#ppt_w/2"/>
                                          </p:val>
                                        </p:tav>
                                        <p:tav tm="100000">
                                          <p:val>
                                            <p:strVal val="#ppt_x"/>
                                          </p:val>
                                        </p:tav>
                                      </p:tavLst>
                                    </p:anim>
                                    <p:anim calcmode="lin" valueType="num">
                                      <p:cBhvr additive="base">
                                        <p:cTn id="88" dur="500" fill="hold"/>
                                        <p:tgtEl>
                                          <p:spTgt spid="30777"/>
                                        </p:tgtEl>
                                        <p:attrNameLst>
                                          <p:attrName>ppt_y</p:attrName>
                                        </p:attrNameLst>
                                      </p:cBhvr>
                                      <p:tavLst>
                                        <p:tav tm="0">
                                          <p:val>
                                            <p:strVal val="#ppt_y"/>
                                          </p:val>
                                        </p:tav>
                                        <p:tav tm="100000">
                                          <p:val>
                                            <p:strVal val="#ppt_y"/>
                                          </p:val>
                                        </p:tav>
                                      </p:tavLst>
                                    </p:anim>
                                  </p:childTnLst>
                                </p:cTn>
                              </p:par>
                            </p:childTnLst>
                          </p:cTn>
                        </p:par>
                        <p:par>
                          <p:cTn id="89" fill="hold">
                            <p:stCondLst>
                              <p:cond delay="500"/>
                            </p:stCondLst>
                            <p:childTnLst>
                              <p:par>
                                <p:cTn id="90" presetID="2" presetClass="entr" presetSubtype="8" fill="hold" grpId="0" nodeType="afterEffect">
                                  <p:stCondLst>
                                    <p:cond delay="0"/>
                                  </p:stCondLst>
                                  <p:childTnLst>
                                    <p:set>
                                      <p:cBhvr>
                                        <p:cTn id="91" dur="1" fill="hold">
                                          <p:stCondLst>
                                            <p:cond delay="0"/>
                                          </p:stCondLst>
                                        </p:cTn>
                                        <p:tgtEl>
                                          <p:spTgt spid="30776"/>
                                        </p:tgtEl>
                                        <p:attrNameLst>
                                          <p:attrName>style.visibility</p:attrName>
                                        </p:attrNameLst>
                                      </p:cBhvr>
                                      <p:to>
                                        <p:strVal val="visible"/>
                                      </p:to>
                                    </p:set>
                                    <p:anim calcmode="lin" valueType="num">
                                      <p:cBhvr additive="base">
                                        <p:cTn id="92" dur="500" fill="hold"/>
                                        <p:tgtEl>
                                          <p:spTgt spid="30776"/>
                                        </p:tgtEl>
                                        <p:attrNameLst>
                                          <p:attrName>ppt_x</p:attrName>
                                        </p:attrNameLst>
                                      </p:cBhvr>
                                      <p:tavLst>
                                        <p:tav tm="0">
                                          <p:val>
                                            <p:strVal val="0-#ppt_w/2"/>
                                          </p:val>
                                        </p:tav>
                                        <p:tav tm="100000">
                                          <p:val>
                                            <p:strVal val="#ppt_x"/>
                                          </p:val>
                                        </p:tav>
                                      </p:tavLst>
                                    </p:anim>
                                    <p:anim calcmode="lin" valueType="num">
                                      <p:cBhvr additive="base">
                                        <p:cTn id="93" dur="500" fill="hold"/>
                                        <p:tgtEl>
                                          <p:spTgt spid="30776"/>
                                        </p:tgtEl>
                                        <p:attrNameLst>
                                          <p:attrName>ppt_y</p:attrName>
                                        </p:attrNameLst>
                                      </p:cBhvr>
                                      <p:tavLst>
                                        <p:tav tm="0">
                                          <p:val>
                                            <p:strVal val="#ppt_y"/>
                                          </p:val>
                                        </p:tav>
                                        <p:tav tm="100000">
                                          <p:val>
                                            <p:strVal val="#ppt_y"/>
                                          </p:val>
                                        </p:tav>
                                      </p:tavLst>
                                    </p:anim>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499"/>
                                          </p:stCondLst>
                                        </p:cTn>
                                        <p:tgtEl>
                                          <p:spTgt spid="30781"/>
                                        </p:tgtEl>
                                        <p:attrNameLst>
                                          <p:attrName>style.visibility</p:attrName>
                                        </p:attrNameLst>
                                      </p:cBhvr>
                                      <p:to>
                                        <p:strVal val="visible"/>
                                      </p:to>
                                    </p:set>
                                  </p:childTnLst>
                                  <p:subTnLst>
                                    <p:audio>
                                      <p:cMediaNode>
                                        <p:cTn display="0" masterRel="sameClick">
                                          <p:stCondLst>
                                            <p:cond evt="begin" delay="0">
                                              <p:tn val="95"/>
                                            </p:cond>
                                          </p:stCondLst>
                                          <p:endCondLst>
                                            <p:cond evt="onStopAudio" delay="0">
                                              <p:tgtEl>
                                                <p:sldTgt/>
                                              </p:tgtEl>
                                            </p:cond>
                                          </p:endCondLst>
                                        </p:cTn>
                                        <p:tgtEl>
                                          <p:sndTgt r:embed="rId2" name="gunshot.wav"/>
                                        </p:tgtEl>
                                      </p:cMediaNode>
                                    </p:audio>
                                  </p:subTnLst>
                                </p:cTn>
                              </p:par>
                            </p:childTnLst>
                          </p:cTn>
                        </p:par>
                        <p:par>
                          <p:cTn id="97" fill="hold">
                            <p:stCondLst>
                              <p:cond delay="1500"/>
                            </p:stCondLst>
                            <p:childTnLst>
                              <p:par>
                                <p:cTn id="98" presetID="1" presetClass="entr" presetSubtype="0" fill="hold" grpId="0" nodeType="afterEffect">
                                  <p:stCondLst>
                                    <p:cond delay="0"/>
                                  </p:stCondLst>
                                  <p:childTnLst>
                                    <p:set>
                                      <p:cBhvr>
                                        <p:cTn id="99" dur="1" fill="hold">
                                          <p:stCondLst>
                                            <p:cond delay="499"/>
                                          </p:stCondLst>
                                        </p:cTn>
                                        <p:tgtEl>
                                          <p:spTgt spid="30784"/>
                                        </p:tgtEl>
                                        <p:attrNameLst>
                                          <p:attrName>style.visibility</p:attrName>
                                        </p:attrNameLst>
                                      </p:cBhvr>
                                      <p:to>
                                        <p:strVal val="visible"/>
                                      </p:to>
                                    </p:set>
                                  </p:childTnLst>
                                  <p:subTnLst>
                                    <p:audio>
                                      <p:cMediaNode>
                                        <p:cTn display="0" masterRel="sameClick">
                                          <p:stCondLst>
                                            <p:cond evt="begin" delay="0">
                                              <p:tn val="98"/>
                                            </p:cond>
                                          </p:stCondLst>
                                          <p:endCondLst>
                                            <p:cond evt="onStopAudio" delay="0">
                                              <p:tgtEl>
                                                <p:sldTgt/>
                                              </p:tgtEl>
                                            </p:cond>
                                          </p:endCondLst>
                                        </p:cTn>
                                        <p:tgtEl>
                                          <p:sndTgt r:embed="rId2" name="gunshot.wav"/>
                                        </p:tgtEl>
                                      </p:cMediaNode>
                                    </p:audio>
                                  </p:subTnLst>
                                </p:cTn>
                              </p:par>
                            </p:childTnLst>
                          </p:cTn>
                        </p:par>
                        <p:par>
                          <p:cTn id="100" fill="hold">
                            <p:stCondLst>
                              <p:cond delay="2000"/>
                            </p:stCondLst>
                            <p:childTnLst>
                              <p:par>
                                <p:cTn id="101" presetID="1" presetClass="entr" presetSubtype="0" fill="hold" grpId="0" nodeType="afterEffect">
                                  <p:stCondLst>
                                    <p:cond delay="0"/>
                                  </p:stCondLst>
                                  <p:childTnLst>
                                    <p:set>
                                      <p:cBhvr>
                                        <p:cTn id="102" dur="1" fill="hold">
                                          <p:stCondLst>
                                            <p:cond delay="499"/>
                                          </p:stCondLst>
                                        </p:cTn>
                                        <p:tgtEl>
                                          <p:spTgt spid="30785"/>
                                        </p:tgtEl>
                                        <p:attrNameLst>
                                          <p:attrName>style.visibility</p:attrName>
                                        </p:attrNameLst>
                                      </p:cBhvr>
                                      <p:to>
                                        <p:strVal val="visible"/>
                                      </p:to>
                                    </p:set>
                                  </p:childTnLst>
                                  <p:subTnLst>
                                    <p:audio>
                                      <p:cMediaNode>
                                        <p:cTn display="0" masterRel="sameClick">
                                          <p:stCondLst>
                                            <p:cond evt="begin" delay="0">
                                              <p:tn val="101"/>
                                            </p:cond>
                                          </p:stCondLst>
                                          <p:endCondLst>
                                            <p:cond evt="onStopAudio" delay="0">
                                              <p:tgtEl>
                                                <p:sldTgt/>
                                              </p:tgtEl>
                                            </p:cond>
                                          </p:endCondLst>
                                        </p:cTn>
                                        <p:tgtEl>
                                          <p:sndTgt r:embed="rId2" name="gunshot.wav"/>
                                        </p:tgtEl>
                                      </p:cMediaNode>
                                    </p:audio>
                                  </p:subTnLst>
                                </p:cTn>
                              </p:par>
                            </p:childTnLst>
                          </p:cTn>
                        </p:par>
                      </p:childTnLst>
                    </p:cTn>
                  </p:par>
                  <p:par>
                    <p:cTn id="103" fill="hold">
                      <p:stCondLst>
                        <p:cond delay="indefinite"/>
                      </p:stCondLst>
                      <p:childTnLst>
                        <p:par>
                          <p:cTn id="104" fill="hold">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30788"/>
                                        </p:tgtEl>
                                        <p:attrNameLst>
                                          <p:attrName>style.visibility</p:attrName>
                                        </p:attrNameLst>
                                      </p:cBhvr>
                                      <p:to>
                                        <p:strVal val="visible"/>
                                      </p:to>
                                    </p:set>
                                    <p:anim calcmode="lin" valueType="num">
                                      <p:cBhvr additive="base">
                                        <p:cTn id="107" dur="500" fill="hold"/>
                                        <p:tgtEl>
                                          <p:spTgt spid="30788"/>
                                        </p:tgtEl>
                                        <p:attrNameLst>
                                          <p:attrName>ppt_x</p:attrName>
                                        </p:attrNameLst>
                                      </p:cBhvr>
                                      <p:tavLst>
                                        <p:tav tm="0">
                                          <p:val>
                                            <p:strVal val="0-#ppt_w/2"/>
                                          </p:val>
                                        </p:tav>
                                        <p:tav tm="100000">
                                          <p:val>
                                            <p:strVal val="#ppt_x"/>
                                          </p:val>
                                        </p:tav>
                                      </p:tavLst>
                                    </p:anim>
                                    <p:anim calcmode="lin" valueType="num">
                                      <p:cBhvr additive="base">
                                        <p:cTn id="108" dur="500" fill="hold"/>
                                        <p:tgtEl>
                                          <p:spTgt spid="307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P spid="30755" grpId="0" animBg="1" autoUpdateAnimBg="0"/>
      <p:bldP spid="30769" grpId="0" animBg="1"/>
      <p:bldP spid="30770" grpId="0" animBg="1" autoUpdateAnimBg="0"/>
      <p:bldP spid="30775" grpId="0" autoUpdateAnimBg="0"/>
      <p:bldP spid="30776" grpId="0" autoUpdateAnimBg="0"/>
      <p:bldP spid="30777" grpId="0" animBg="1"/>
      <p:bldP spid="30778" grpId="0" animBg="1"/>
      <p:bldP spid="30779" grpId="0" animBg="1"/>
      <p:bldP spid="30780" grpId="0" animBg="1"/>
      <p:bldP spid="30781" grpId="0" animBg="1"/>
      <p:bldP spid="30784" grpId="0" animBg="1"/>
      <p:bldP spid="30785" grpId="0" animBg="1"/>
      <p:bldP spid="30786" grpId="0" animBg="1"/>
      <p:bldP spid="30788" grpId="0"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62000" y="762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5059"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45060" name="Text Box 11"/>
          <p:cNvSpPr txBox="1">
            <a:spLocks noChangeArrowheads="1"/>
          </p:cNvSpPr>
          <p:nvPr/>
        </p:nvSpPr>
        <p:spPr bwMode="auto">
          <a:xfrm>
            <a:off x="3429000" y="1219200"/>
            <a:ext cx="1608138" cy="457200"/>
          </a:xfrm>
          <a:prstGeom prst="rect">
            <a:avLst/>
          </a:prstGeom>
          <a:noFill/>
          <a:ln w="9525">
            <a:noFill/>
            <a:miter lim="800000"/>
            <a:headEnd/>
            <a:tailEnd/>
          </a:ln>
        </p:spPr>
        <p:txBody>
          <a:bodyPr wrap="none">
            <a:spAutoFit/>
          </a:bodyPr>
          <a:lstStyle/>
          <a:p>
            <a:r>
              <a:rPr lang="en-US" b="1">
                <a:solidFill>
                  <a:srgbClr val="FF3300"/>
                </a:solidFill>
              </a:rPr>
              <a:t>50BF y 61</a:t>
            </a:r>
            <a:endParaRPr lang="es-ES" b="1">
              <a:solidFill>
                <a:srgbClr val="FF3300"/>
              </a:solidFill>
            </a:endParaRPr>
          </a:p>
        </p:txBody>
      </p:sp>
      <p:sp>
        <p:nvSpPr>
          <p:cNvPr id="45068" name="Text Box 12"/>
          <p:cNvSpPr txBox="1">
            <a:spLocks noChangeArrowheads="1"/>
          </p:cNvSpPr>
          <p:nvPr/>
        </p:nvSpPr>
        <p:spPr bwMode="auto">
          <a:xfrm>
            <a:off x="441325" y="1868488"/>
            <a:ext cx="6311900" cy="457200"/>
          </a:xfrm>
          <a:prstGeom prst="rect">
            <a:avLst/>
          </a:prstGeom>
          <a:noFill/>
          <a:ln w="9525">
            <a:noFill/>
            <a:miter lim="800000"/>
            <a:headEnd/>
            <a:tailEnd/>
          </a:ln>
        </p:spPr>
        <p:txBody>
          <a:bodyPr wrap="none">
            <a:spAutoFit/>
          </a:bodyPr>
          <a:lstStyle/>
          <a:p>
            <a:r>
              <a:rPr lang="es-ES_tradnl" b="1"/>
              <a:t>Situaciones básicas de falla de interruptor</a:t>
            </a:r>
            <a:endParaRPr lang="es-ES" b="1"/>
          </a:p>
        </p:txBody>
      </p:sp>
      <p:sp>
        <p:nvSpPr>
          <p:cNvPr id="45070" name="Text Box 14"/>
          <p:cNvSpPr txBox="1">
            <a:spLocks noChangeArrowheads="1"/>
          </p:cNvSpPr>
          <p:nvPr/>
        </p:nvSpPr>
        <p:spPr bwMode="auto">
          <a:xfrm>
            <a:off x="533400" y="2895600"/>
            <a:ext cx="8239125" cy="822325"/>
          </a:xfrm>
          <a:prstGeom prst="rect">
            <a:avLst/>
          </a:prstGeom>
          <a:noFill/>
          <a:ln w="9525">
            <a:noFill/>
            <a:miter lim="800000"/>
            <a:headEnd/>
            <a:tailEnd/>
          </a:ln>
        </p:spPr>
        <p:txBody>
          <a:bodyPr wrap="none">
            <a:spAutoFit/>
          </a:bodyPr>
          <a:lstStyle/>
          <a:p>
            <a:pPr>
              <a:buFontTx/>
              <a:buChar char="•"/>
            </a:pPr>
            <a:r>
              <a:rPr lang="es-ES_tradnl" b="1">
                <a:solidFill>
                  <a:srgbClr val="FF3300"/>
                </a:solidFill>
              </a:rPr>
              <a:t> Condición de C.C. y  falla al no abrir</a:t>
            </a:r>
            <a:r>
              <a:rPr lang="es-ES_tradnl"/>
              <a:t> </a:t>
            </a:r>
            <a:r>
              <a:rPr lang="es-ES_tradnl" b="1">
                <a:solidFill>
                  <a:srgbClr val="FF3300"/>
                </a:solidFill>
              </a:rPr>
              <a:t>el 52, disparando </a:t>
            </a:r>
          </a:p>
          <a:p>
            <a:r>
              <a:rPr lang="es-ES_tradnl" b="1">
                <a:solidFill>
                  <a:srgbClr val="FF3300"/>
                </a:solidFill>
              </a:rPr>
              <a:t>  los interruptores adyacentes al fallado</a:t>
            </a:r>
            <a:endParaRPr lang="es-ES" b="1">
              <a:solidFill>
                <a:srgbClr val="FF3300"/>
              </a:solidFill>
            </a:endParaRPr>
          </a:p>
        </p:txBody>
      </p:sp>
      <p:sp>
        <p:nvSpPr>
          <p:cNvPr id="45071" name="Text Box 15"/>
          <p:cNvSpPr txBox="1">
            <a:spLocks noChangeArrowheads="1"/>
          </p:cNvSpPr>
          <p:nvPr/>
        </p:nvSpPr>
        <p:spPr bwMode="auto">
          <a:xfrm>
            <a:off x="762000" y="3962400"/>
            <a:ext cx="8020050" cy="822325"/>
          </a:xfrm>
          <a:prstGeom prst="rect">
            <a:avLst/>
          </a:prstGeom>
          <a:noFill/>
          <a:ln w="9525">
            <a:noFill/>
            <a:miter lim="800000"/>
            <a:headEnd/>
            <a:tailEnd/>
          </a:ln>
        </p:spPr>
        <p:txBody>
          <a:bodyPr wrap="none">
            <a:spAutoFit/>
          </a:bodyPr>
          <a:lstStyle/>
          <a:p>
            <a:pPr>
              <a:buFontTx/>
              <a:buChar char="•"/>
            </a:pPr>
            <a:r>
              <a:rPr lang="es-ES_tradnl" b="1">
                <a:solidFill>
                  <a:srgbClr val="009900"/>
                </a:solidFill>
              </a:rPr>
              <a:t> Falla uno o dos polos en el 52, al momento de cierre,</a:t>
            </a:r>
          </a:p>
          <a:p>
            <a:r>
              <a:rPr lang="es-ES_tradnl" b="1">
                <a:solidFill>
                  <a:srgbClr val="009900"/>
                </a:solidFill>
              </a:rPr>
              <a:t>  no existe C.C.</a:t>
            </a:r>
            <a:endParaRPr lang="es-ES" b="1">
              <a:solidFill>
                <a:srgbClr val="009900"/>
              </a:solidFill>
            </a:endParaRPr>
          </a:p>
        </p:txBody>
      </p:sp>
      <p:sp>
        <p:nvSpPr>
          <p:cNvPr id="45072" name="Text Box 16"/>
          <p:cNvSpPr txBox="1">
            <a:spLocks noChangeArrowheads="1"/>
          </p:cNvSpPr>
          <p:nvPr/>
        </p:nvSpPr>
        <p:spPr bwMode="auto">
          <a:xfrm>
            <a:off x="685800" y="5334000"/>
            <a:ext cx="7866063" cy="822325"/>
          </a:xfrm>
          <a:prstGeom prst="rect">
            <a:avLst/>
          </a:prstGeom>
          <a:noFill/>
          <a:ln w="9525">
            <a:noFill/>
            <a:miter lim="800000"/>
            <a:headEnd/>
            <a:tailEnd/>
          </a:ln>
        </p:spPr>
        <p:txBody>
          <a:bodyPr wrap="none">
            <a:spAutoFit/>
          </a:bodyPr>
          <a:lstStyle/>
          <a:p>
            <a:pPr>
              <a:buFontTx/>
              <a:buChar char="•"/>
            </a:pPr>
            <a:r>
              <a:rPr lang="es-ES_tradnl" b="1">
                <a:solidFill>
                  <a:srgbClr val="009900"/>
                </a:solidFill>
              </a:rPr>
              <a:t> Falla uno o dos polos en el 52, al momento de abrir,</a:t>
            </a:r>
          </a:p>
          <a:p>
            <a:r>
              <a:rPr lang="es-ES_tradnl" b="1">
                <a:solidFill>
                  <a:srgbClr val="009900"/>
                </a:solidFill>
              </a:rPr>
              <a:t>  no existe C.C.</a:t>
            </a:r>
            <a:endParaRPr lang="es-ES" b="1">
              <a:solidFill>
                <a:srgbClr val="0099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068"/>
                                        </p:tgtEl>
                                        <p:attrNameLst>
                                          <p:attrName>style.visibility</p:attrName>
                                        </p:attrNameLst>
                                      </p:cBhvr>
                                      <p:to>
                                        <p:strVal val="visible"/>
                                      </p:to>
                                    </p:set>
                                    <p:anim calcmode="lin" valueType="num">
                                      <p:cBhvr additive="base">
                                        <p:cTn id="7" dur="500" fill="hold"/>
                                        <p:tgtEl>
                                          <p:spTgt spid="45068"/>
                                        </p:tgtEl>
                                        <p:attrNameLst>
                                          <p:attrName>ppt_x</p:attrName>
                                        </p:attrNameLst>
                                      </p:cBhvr>
                                      <p:tavLst>
                                        <p:tav tm="0">
                                          <p:val>
                                            <p:strVal val="0-#ppt_w/2"/>
                                          </p:val>
                                        </p:tav>
                                        <p:tav tm="100000">
                                          <p:val>
                                            <p:strVal val="#ppt_x"/>
                                          </p:val>
                                        </p:tav>
                                      </p:tavLst>
                                    </p:anim>
                                    <p:anim calcmode="lin" valueType="num">
                                      <p:cBhvr additive="base">
                                        <p:cTn id="8" dur="500" fill="hold"/>
                                        <p:tgtEl>
                                          <p:spTgt spid="450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70"/>
                                        </p:tgtEl>
                                        <p:attrNameLst>
                                          <p:attrName>style.visibility</p:attrName>
                                        </p:attrNameLst>
                                      </p:cBhvr>
                                      <p:to>
                                        <p:strVal val="visible"/>
                                      </p:to>
                                    </p:set>
                                    <p:anim calcmode="lin" valueType="num">
                                      <p:cBhvr additive="base">
                                        <p:cTn id="13" dur="500" fill="hold"/>
                                        <p:tgtEl>
                                          <p:spTgt spid="45070"/>
                                        </p:tgtEl>
                                        <p:attrNameLst>
                                          <p:attrName>ppt_x</p:attrName>
                                        </p:attrNameLst>
                                      </p:cBhvr>
                                      <p:tavLst>
                                        <p:tav tm="0">
                                          <p:val>
                                            <p:strVal val="0-#ppt_w/2"/>
                                          </p:val>
                                        </p:tav>
                                        <p:tav tm="100000">
                                          <p:val>
                                            <p:strVal val="#ppt_x"/>
                                          </p:val>
                                        </p:tav>
                                      </p:tavLst>
                                    </p:anim>
                                    <p:anim calcmode="lin" valueType="num">
                                      <p:cBhvr additive="base">
                                        <p:cTn id="14" dur="500" fill="hold"/>
                                        <p:tgtEl>
                                          <p:spTgt spid="4507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71"/>
                                        </p:tgtEl>
                                        <p:attrNameLst>
                                          <p:attrName>style.visibility</p:attrName>
                                        </p:attrNameLst>
                                      </p:cBhvr>
                                      <p:to>
                                        <p:strVal val="visible"/>
                                      </p:to>
                                    </p:set>
                                    <p:anim calcmode="lin" valueType="num">
                                      <p:cBhvr additive="base">
                                        <p:cTn id="19" dur="500" fill="hold"/>
                                        <p:tgtEl>
                                          <p:spTgt spid="45071"/>
                                        </p:tgtEl>
                                        <p:attrNameLst>
                                          <p:attrName>ppt_x</p:attrName>
                                        </p:attrNameLst>
                                      </p:cBhvr>
                                      <p:tavLst>
                                        <p:tav tm="0">
                                          <p:val>
                                            <p:strVal val="0-#ppt_w/2"/>
                                          </p:val>
                                        </p:tav>
                                        <p:tav tm="100000">
                                          <p:val>
                                            <p:strVal val="#ppt_x"/>
                                          </p:val>
                                        </p:tav>
                                      </p:tavLst>
                                    </p:anim>
                                    <p:anim calcmode="lin" valueType="num">
                                      <p:cBhvr additive="base">
                                        <p:cTn id="20" dur="500" fill="hold"/>
                                        <p:tgtEl>
                                          <p:spTgt spid="4507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72"/>
                                        </p:tgtEl>
                                        <p:attrNameLst>
                                          <p:attrName>style.visibility</p:attrName>
                                        </p:attrNameLst>
                                      </p:cBhvr>
                                      <p:to>
                                        <p:strVal val="visible"/>
                                      </p:to>
                                    </p:set>
                                    <p:anim calcmode="lin" valueType="num">
                                      <p:cBhvr additive="base">
                                        <p:cTn id="25" dur="500" fill="hold"/>
                                        <p:tgtEl>
                                          <p:spTgt spid="45072"/>
                                        </p:tgtEl>
                                        <p:attrNameLst>
                                          <p:attrName>ppt_x</p:attrName>
                                        </p:attrNameLst>
                                      </p:cBhvr>
                                      <p:tavLst>
                                        <p:tav tm="0">
                                          <p:val>
                                            <p:strVal val="0-#ppt_w/2"/>
                                          </p:val>
                                        </p:tav>
                                        <p:tav tm="100000">
                                          <p:val>
                                            <p:strVal val="#ppt_x"/>
                                          </p:val>
                                        </p:tav>
                                      </p:tavLst>
                                    </p:anim>
                                    <p:anim calcmode="lin" valueType="num">
                                      <p:cBhvr additive="base">
                                        <p:cTn id="26" dur="500" fill="hold"/>
                                        <p:tgtEl>
                                          <p:spTgt spid="450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8" grpId="0" autoUpdateAnimBg="0"/>
      <p:bldP spid="45070" grpId="0" autoUpdateAnimBg="0"/>
      <p:bldP spid="45071" grpId="0" autoUpdateAnimBg="0"/>
      <p:bldP spid="45072"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62000" y="762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7347"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46084" name="Text Box 4"/>
          <p:cNvSpPr txBox="1">
            <a:spLocks noChangeArrowheads="1"/>
          </p:cNvSpPr>
          <p:nvPr/>
        </p:nvSpPr>
        <p:spPr bwMode="auto">
          <a:xfrm>
            <a:off x="3429000" y="1219200"/>
            <a:ext cx="1608138" cy="457200"/>
          </a:xfrm>
          <a:prstGeom prst="rect">
            <a:avLst/>
          </a:prstGeom>
          <a:noFill/>
          <a:ln w="9525">
            <a:noFill/>
            <a:miter lim="800000"/>
            <a:headEnd/>
            <a:tailEnd/>
          </a:ln>
        </p:spPr>
        <p:txBody>
          <a:bodyPr wrap="none">
            <a:spAutoFit/>
          </a:bodyPr>
          <a:lstStyle/>
          <a:p>
            <a:r>
              <a:rPr lang="en-US" b="1">
                <a:solidFill>
                  <a:srgbClr val="FF3300"/>
                </a:solidFill>
              </a:rPr>
              <a:t>50BF y 61</a:t>
            </a:r>
            <a:endParaRPr lang="es-ES" b="1">
              <a:solidFill>
                <a:srgbClr val="FF3300"/>
              </a:solidFill>
            </a:endParaRPr>
          </a:p>
        </p:txBody>
      </p:sp>
      <p:grpSp>
        <p:nvGrpSpPr>
          <p:cNvPr id="46085" name="Group 28"/>
          <p:cNvGrpSpPr>
            <a:grpSpLocks/>
          </p:cNvGrpSpPr>
          <p:nvPr/>
        </p:nvGrpSpPr>
        <p:grpSpPr bwMode="auto">
          <a:xfrm>
            <a:off x="609600" y="3048000"/>
            <a:ext cx="2819400" cy="2743200"/>
            <a:chOff x="384" y="1056"/>
            <a:chExt cx="1776" cy="1728"/>
          </a:xfrm>
        </p:grpSpPr>
        <p:sp>
          <p:nvSpPr>
            <p:cNvPr id="46132" name="Line 10"/>
            <p:cNvSpPr>
              <a:spLocks noChangeShapeType="1"/>
            </p:cNvSpPr>
            <p:nvPr/>
          </p:nvSpPr>
          <p:spPr bwMode="auto">
            <a:xfrm>
              <a:off x="384" y="1056"/>
              <a:ext cx="0" cy="648"/>
            </a:xfrm>
            <a:prstGeom prst="line">
              <a:avLst/>
            </a:prstGeom>
            <a:noFill/>
            <a:ln w="9525">
              <a:solidFill>
                <a:schemeClr val="tx1"/>
              </a:solidFill>
              <a:round/>
              <a:headEnd/>
              <a:tailEnd/>
            </a:ln>
          </p:spPr>
          <p:txBody>
            <a:bodyPr/>
            <a:lstStyle/>
            <a:p>
              <a:endParaRPr lang="en-US"/>
            </a:p>
          </p:txBody>
        </p:sp>
        <p:sp>
          <p:nvSpPr>
            <p:cNvPr id="46133" name="Line 11"/>
            <p:cNvSpPr>
              <a:spLocks noChangeShapeType="1"/>
            </p:cNvSpPr>
            <p:nvPr/>
          </p:nvSpPr>
          <p:spPr bwMode="auto">
            <a:xfrm>
              <a:off x="384" y="1164"/>
              <a:ext cx="333" cy="0"/>
            </a:xfrm>
            <a:prstGeom prst="line">
              <a:avLst/>
            </a:prstGeom>
            <a:noFill/>
            <a:ln w="9525">
              <a:solidFill>
                <a:schemeClr val="tx1"/>
              </a:solidFill>
              <a:round/>
              <a:headEnd/>
              <a:tailEnd/>
            </a:ln>
          </p:spPr>
          <p:txBody>
            <a:bodyPr/>
            <a:lstStyle/>
            <a:p>
              <a:endParaRPr lang="en-US"/>
            </a:p>
          </p:txBody>
        </p:sp>
        <p:sp>
          <p:nvSpPr>
            <p:cNvPr id="46134" name="Line 12"/>
            <p:cNvSpPr>
              <a:spLocks noChangeShapeType="1"/>
            </p:cNvSpPr>
            <p:nvPr/>
          </p:nvSpPr>
          <p:spPr bwMode="auto">
            <a:xfrm>
              <a:off x="384" y="1380"/>
              <a:ext cx="333" cy="0"/>
            </a:xfrm>
            <a:prstGeom prst="line">
              <a:avLst/>
            </a:prstGeom>
            <a:noFill/>
            <a:ln w="9525">
              <a:solidFill>
                <a:schemeClr val="tx1"/>
              </a:solidFill>
              <a:round/>
              <a:headEnd/>
              <a:tailEnd/>
            </a:ln>
          </p:spPr>
          <p:txBody>
            <a:bodyPr/>
            <a:lstStyle/>
            <a:p>
              <a:endParaRPr lang="en-US"/>
            </a:p>
          </p:txBody>
        </p:sp>
        <p:sp>
          <p:nvSpPr>
            <p:cNvPr id="46135" name="Line 13"/>
            <p:cNvSpPr>
              <a:spLocks noChangeShapeType="1"/>
            </p:cNvSpPr>
            <p:nvPr/>
          </p:nvSpPr>
          <p:spPr bwMode="auto">
            <a:xfrm>
              <a:off x="384" y="1596"/>
              <a:ext cx="333" cy="0"/>
            </a:xfrm>
            <a:prstGeom prst="line">
              <a:avLst/>
            </a:prstGeom>
            <a:noFill/>
            <a:ln w="9525">
              <a:solidFill>
                <a:schemeClr val="tx1"/>
              </a:solidFill>
              <a:round/>
              <a:headEnd/>
              <a:tailEnd/>
            </a:ln>
          </p:spPr>
          <p:txBody>
            <a:bodyPr/>
            <a:lstStyle/>
            <a:p>
              <a:endParaRPr lang="en-US"/>
            </a:p>
          </p:txBody>
        </p:sp>
        <p:sp>
          <p:nvSpPr>
            <p:cNvPr id="46136" name="Rectangle 14"/>
            <p:cNvSpPr>
              <a:spLocks noChangeArrowheads="1"/>
            </p:cNvSpPr>
            <p:nvPr/>
          </p:nvSpPr>
          <p:spPr bwMode="auto">
            <a:xfrm>
              <a:off x="717" y="1110"/>
              <a:ext cx="111" cy="108"/>
            </a:xfrm>
            <a:prstGeom prst="rect">
              <a:avLst/>
            </a:prstGeom>
            <a:solidFill>
              <a:srgbClr val="FF0000"/>
            </a:solidFill>
            <a:ln w="9525">
              <a:solidFill>
                <a:schemeClr val="tx1"/>
              </a:solidFill>
              <a:miter lim="800000"/>
              <a:headEnd/>
              <a:tailEnd/>
            </a:ln>
          </p:spPr>
          <p:txBody>
            <a:bodyPr/>
            <a:lstStyle/>
            <a:p>
              <a:endParaRPr lang="en-US"/>
            </a:p>
          </p:txBody>
        </p:sp>
        <p:sp>
          <p:nvSpPr>
            <p:cNvPr id="46137" name="Rectangle 15"/>
            <p:cNvSpPr>
              <a:spLocks noChangeArrowheads="1"/>
            </p:cNvSpPr>
            <p:nvPr/>
          </p:nvSpPr>
          <p:spPr bwMode="auto">
            <a:xfrm>
              <a:off x="717" y="1326"/>
              <a:ext cx="111" cy="108"/>
            </a:xfrm>
            <a:prstGeom prst="rect">
              <a:avLst/>
            </a:prstGeom>
            <a:solidFill>
              <a:srgbClr val="FF0000"/>
            </a:solidFill>
            <a:ln w="9525">
              <a:solidFill>
                <a:schemeClr val="tx1"/>
              </a:solidFill>
              <a:miter lim="800000"/>
              <a:headEnd/>
              <a:tailEnd/>
            </a:ln>
          </p:spPr>
          <p:txBody>
            <a:bodyPr/>
            <a:lstStyle/>
            <a:p>
              <a:endParaRPr lang="en-US"/>
            </a:p>
          </p:txBody>
        </p:sp>
        <p:sp>
          <p:nvSpPr>
            <p:cNvPr id="46138" name="Rectangle 16"/>
            <p:cNvSpPr>
              <a:spLocks noChangeArrowheads="1"/>
            </p:cNvSpPr>
            <p:nvPr/>
          </p:nvSpPr>
          <p:spPr bwMode="auto">
            <a:xfrm>
              <a:off x="717" y="1542"/>
              <a:ext cx="111" cy="108"/>
            </a:xfrm>
            <a:prstGeom prst="rect">
              <a:avLst/>
            </a:prstGeom>
            <a:solidFill>
              <a:srgbClr val="FF0000"/>
            </a:solidFill>
            <a:ln w="9525">
              <a:solidFill>
                <a:schemeClr val="tx1"/>
              </a:solidFill>
              <a:miter lim="800000"/>
              <a:headEnd/>
              <a:tailEnd/>
            </a:ln>
          </p:spPr>
          <p:txBody>
            <a:bodyPr/>
            <a:lstStyle/>
            <a:p>
              <a:endParaRPr lang="en-US"/>
            </a:p>
          </p:txBody>
        </p:sp>
        <p:sp>
          <p:nvSpPr>
            <p:cNvPr id="46139" name="Line 17"/>
            <p:cNvSpPr>
              <a:spLocks noChangeShapeType="1"/>
            </p:cNvSpPr>
            <p:nvPr/>
          </p:nvSpPr>
          <p:spPr bwMode="auto">
            <a:xfrm>
              <a:off x="828" y="1164"/>
              <a:ext cx="444" cy="0"/>
            </a:xfrm>
            <a:prstGeom prst="line">
              <a:avLst/>
            </a:prstGeom>
            <a:noFill/>
            <a:ln w="9525">
              <a:solidFill>
                <a:schemeClr val="tx1"/>
              </a:solidFill>
              <a:round/>
              <a:headEnd/>
              <a:tailEnd/>
            </a:ln>
          </p:spPr>
          <p:txBody>
            <a:bodyPr/>
            <a:lstStyle/>
            <a:p>
              <a:endParaRPr lang="en-US"/>
            </a:p>
          </p:txBody>
        </p:sp>
        <p:sp>
          <p:nvSpPr>
            <p:cNvPr id="46140" name="Line 18"/>
            <p:cNvSpPr>
              <a:spLocks noChangeShapeType="1"/>
            </p:cNvSpPr>
            <p:nvPr/>
          </p:nvSpPr>
          <p:spPr bwMode="auto">
            <a:xfrm>
              <a:off x="828" y="1380"/>
              <a:ext cx="444" cy="0"/>
            </a:xfrm>
            <a:prstGeom prst="line">
              <a:avLst/>
            </a:prstGeom>
            <a:noFill/>
            <a:ln w="9525">
              <a:solidFill>
                <a:schemeClr val="tx1"/>
              </a:solidFill>
              <a:round/>
              <a:headEnd/>
              <a:tailEnd/>
            </a:ln>
          </p:spPr>
          <p:txBody>
            <a:bodyPr/>
            <a:lstStyle/>
            <a:p>
              <a:endParaRPr lang="en-US"/>
            </a:p>
          </p:txBody>
        </p:sp>
        <p:sp>
          <p:nvSpPr>
            <p:cNvPr id="46141" name="Line 19"/>
            <p:cNvSpPr>
              <a:spLocks noChangeShapeType="1"/>
            </p:cNvSpPr>
            <p:nvPr/>
          </p:nvSpPr>
          <p:spPr bwMode="auto">
            <a:xfrm>
              <a:off x="828" y="1596"/>
              <a:ext cx="555" cy="0"/>
            </a:xfrm>
            <a:prstGeom prst="line">
              <a:avLst/>
            </a:prstGeom>
            <a:noFill/>
            <a:ln w="9525">
              <a:solidFill>
                <a:schemeClr val="tx1"/>
              </a:solidFill>
              <a:round/>
              <a:headEnd/>
              <a:tailEnd/>
            </a:ln>
          </p:spPr>
          <p:txBody>
            <a:bodyPr/>
            <a:lstStyle/>
            <a:p>
              <a:endParaRPr lang="en-US"/>
            </a:p>
          </p:txBody>
        </p:sp>
        <p:sp>
          <p:nvSpPr>
            <p:cNvPr id="46142" name="Text Box 20"/>
            <p:cNvSpPr txBox="1">
              <a:spLocks noChangeArrowheads="1"/>
            </p:cNvSpPr>
            <p:nvPr/>
          </p:nvSpPr>
          <p:spPr bwMode="auto">
            <a:xfrm>
              <a:off x="864" y="1488"/>
              <a:ext cx="555" cy="216"/>
            </a:xfrm>
            <a:prstGeom prst="rect">
              <a:avLst/>
            </a:prstGeom>
            <a:noFill/>
            <a:ln w="9525">
              <a:noFill/>
              <a:miter lim="800000"/>
              <a:headEnd/>
              <a:tailEnd/>
            </a:ln>
          </p:spPr>
          <p:txBody>
            <a:bodyPr/>
            <a:lstStyle/>
            <a:p>
              <a:pPr eaLnBrk="0" hangingPunct="0"/>
              <a:r>
                <a:rPr lang="es-ES" sz="1600" b="1"/>
                <a:t>M   M</a:t>
              </a:r>
            </a:p>
          </p:txBody>
        </p:sp>
        <p:sp>
          <p:nvSpPr>
            <p:cNvPr id="46143" name="Line 21"/>
            <p:cNvSpPr>
              <a:spLocks noChangeShapeType="1"/>
            </p:cNvSpPr>
            <p:nvPr/>
          </p:nvSpPr>
          <p:spPr bwMode="auto">
            <a:xfrm>
              <a:off x="1207" y="1596"/>
              <a:ext cx="0" cy="216"/>
            </a:xfrm>
            <a:prstGeom prst="line">
              <a:avLst/>
            </a:prstGeom>
            <a:noFill/>
            <a:ln w="9525">
              <a:solidFill>
                <a:schemeClr val="tx1"/>
              </a:solidFill>
              <a:round/>
              <a:headEnd/>
              <a:tailEnd/>
            </a:ln>
          </p:spPr>
          <p:txBody>
            <a:bodyPr/>
            <a:lstStyle/>
            <a:p>
              <a:endParaRPr lang="en-US"/>
            </a:p>
          </p:txBody>
        </p:sp>
        <p:sp>
          <p:nvSpPr>
            <p:cNvPr id="46144" name="Line 22"/>
            <p:cNvSpPr>
              <a:spLocks noChangeShapeType="1"/>
            </p:cNvSpPr>
            <p:nvPr/>
          </p:nvSpPr>
          <p:spPr bwMode="auto">
            <a:xfrm>
              <a:off x="1207" y="1812"/>
              <a:ext cx="222" cy="0"/>
            </a:xfrm>
            <a:prstGeom prst="line">
              <a:avLst/>
            </a:prstGeom>
            <a:noFill/>
            <a:ln w="9525">
              <a:solidFill>
                <a:schemeClr val="tx1"/>
              </a:solidFill>
              <a:round/>
              <a:headEnd/>
              <a:tailEnd/>
            </a:ln>
          </p:spPr>
          <p:txBody>
            <a:bodyPr/>
            <a:lstStyle/>
            <a:p>
              <a:endParaRPr lang="en-US"/>
            </a:p>
          </p:txBody>
        </p:sp>
        <p:sp>
          <p:nvSpPr>
            <p:cNvPr id="46145" name="Oval 23"/>
            <p:cNvSpPr>
              <a:spLocks noChangeArrowheads="1"/>
            </p:cNvSpPr>
            <p:nvPr/>
          </p:nvSpPr>
          <p:spPr bwMode="auto">
            <a:xfrm>
              <a:off x="1383" y="1659"/>
              <a:ext cx="777" cy="324"/>
            </a:xfrm>
            <a:prstGeom prst="ellipse">
              <a:avLst/>
            </a:prstGeom>
            <a:noFill/>
            <a:ln w="9525">
              <a:solidFill>
                <a:schemeClr val="tx1"/>
              </a:solidFill>
              <a:round/>
              <a:headEnd/>
              <a:tailEnd/>
            </a:ln>
          </p:spPr>
          <p:txBody>
            <a:bodyPr/>
            <a:lstStyle/>
            <a:p>
              <a:pPr eaLnBrk="0" hangingPunct="0"/>
              <a:r>
                <a:rPr lang="es-ES" sz="1600">
                  <a:latin typeface="Times New Roman" pitchFamily="18" charset="0"/>
                </a:rPr>
                <a:t>21/21N</a:t>
              </a:r>
            </a:p>
          </p:txBody>
        </p:sp>
        <p:sp>
          <p:nvSpPr>
            <p:cNvPr id="46146" name="Line 24"/>
            <p:cNvSpPr>
              <a:spLocks noChangeShapeType="1"/>
            </p:cNvSpPr>
            <p:nvPr/>
          </p:nvSpPr>
          <p:spPr bwMode="auto">
            <a:xfrm>
              <a:off x="967" y="1596"/>
              <a:ext cx="0" cy="432"/>
            </a:xfrm>
            <a:prstGeom prst="line">
              <a:avLst/>
            </a:prstGeom>
            <a:noFill/>
            <a:ln w="9525">
              <a:solidFill>
                <a:schemeClr val="tx1"/>
              </a:solidFill>
              <a:round/>
              <a:headEnd/>
              <a:tailEnd/>
            </a:ln>
          </p:spPr>
          <p:txBody>
            <a:bodyPr/>
            <a:lstStyle/>
            <a:p>
              <a:endParaRPr lang="en-US"/>
            </a:p>
          </p:txBody>
        </p:sp>
        <p:sp>
          <p:nvSpPr>
            <p:cNvPr id="46147" name="Oval 25"/>
            <p:cNvSpPr>
              <a:spLocks noChangeArrowheads="1"/>
            </p:cNvSpPr>
            <p:nvPr/>
          </p:nvSpPr>
          <p:spPr bwMode="auto">
            <a:xfrm>
              <a:off x="634" y="2028"/>
              <a:ext cx="666" cy="324"/>
            </a:xfrm>
            <a:prstGeom prst="ellipse">
              <a:avLst/>
            </a:prstGeom>
            <a:noFill/>
            <a:ln w="9525">
              <a:solidFill>
                <a:schemeClr val="tx1"/>
              </a:solidFill>
              <a:round/>
              <a:headEnd/>
              <a:tailEnd/>
            </a:ln>
          </p:spPr>
          <p:txBody>
            <a:bodyPr/>
            <a:lstStyle/>
            <a:p>
              <a:pPr eaLnBrk="0" hangingPunct="0"/>
              <a:r>
                <a:rPr lang="es-ES" sz="1600">
                  <a:latin typeface="Times New Roman" pitchFamily="18" charset="0"/>
                </a:rPr>
                <a:t>50BF</a:t>
              </a:r>
            </a:p>
          </p:txBody>
        </p:sp>
        <p:sp>
          <p:nvSpPr>
            <p:cNvPr id="46148" name="Oval 26"/>
            <p:cNvSpPr>
              <a:spLocks noChangeArrowheads="1"/>
            </p:cNvSpPr>
            <p:nvPr/>
          </p:nvSpPr>
          <p:spPr bwMode="auto">
            <a:xfrm>
              <a:off x="643" y="2460"/>
              <a:ext cx="555" cy="324"/>
            </a:xfrm>
            <a:prstGeom prst="ellipse">
              <a:avLst/>
            </a:prstGeom>
            <a:noFill/>
            <a:ln w="9525">
              <a:solidFill>
                <a:schemeClr val="tx1"/>
              </a:solidFill>
              <a:round/>
              <a:headEnd/>
              <a:tailEnd/>
            </a:ln>
          </p:spPr>
          <p:txBody>
            <a:bodyPr/>
            <a:lstStyle/>
            <a:p>
              <a:pPr eaLnBrk="0" hangingPunct="0"/>
              <a:r>
                <a:rPr lang="es-ES" sz="1600">
                  <a:latin typeface="Times New Roman" pitchFamily="18" charset="0"/>
                </a:rPr>
                <a:t>67N</a:t>
              </a:r>
            </a:p>
          </p:txBody>
        </p:sp>
        <p:sp>
          <p:nvSpPr>
            <p:cNvPr id="46149" name="Line 27"/>
            <p:cNvSpPr>
              <a:spLocks noChangeShapeType="1"/>
            </p:cNvSpPr>
            <p:nvPr/>
          </p:nvSpPr>
          <p:spPr bwMode="auto">
            <a:xfrm>
              <a:off x="939" y="2351"/>
              <a:ext cx="0" cy="108"/>
            </a:xfrm>
            <a:prstGeom prst="line">
              <a:avLst/>
            </a:prstGeom>
            <a:noFill/>
            <a:ln w="9525">
              <a:solidFill>
                <a:schemeClr val="tx1"/>
              </a:solidFill>
              <a:round/>
              <a:headEnd/>
              <a:tailEnd/>
            </a:ln>
          </p:spPr>
          <p:txBody>
            <a:bodyPr/>
            <a:lstStyle/>
            <a:p>
              <a:endParaRPr lang="en-US"/>
            </a:p>
          </p:txBody>
        </p:sp>
      </p:grpSp>
      <p:grpSp>
        <p:nvGrpSpPr>
          <p:cNvPr id="46086" name="Group 75"/>
          <p:cNvGrpSpPr>
            <a:grpSpLocks/>
          </p:cNvGrpSpPr>
          <p:nvPr/>
        </p:nvGrpSpPr>
        <p:grpSpPr bwMode="auto">
          <a:xfrm>
            <a:off x="3810000" y="2133600"/>
            <a:ext cx="5029200" cy="2971800"/>
            <a:chOff x="2400" y="1344"/>
            <a:chExt cx="2592" cy="1440"/>
          </a:xfrm>
        </p:grpSpPr>
        <p:sp>
          <p:nvSpPr>
            <p:cNvPr id="46087" name="Line 30"/>
            <p:cNvSpPr>
              <a:spLocks noChangeShapeType="1"/>
            </p:cNvSpPr>
            <p:nvPr/>
          </p:nvSpPr>
          <p:spPr bwMode="auto">
            <a:xfrm>
              <a:off x="2400" y="1464"/>
              <a:ext cx="2520" cy="0"/>
            </a:xfrm>
            <a:prstGeom prst="line">
              <a:avLst/>
            </a:prstGeom>
            <a:noFill/>
            <a:ln w="28575">
              <a:solidFill>
                <a:schemeClr val="tx1"/>
              </a:solidFill>
              <a:round/>
              <a:headEnd/>
              <a:tailEnd/>
            </a:ln>
          </p:spPr>
          <p:txBody>
            <a:bodyPr/>
            <a:lstStyle/>
            <a:p>
              <a:endParaRPr lang="en-US"/>
            </a:p>
          </p:txBody>
        </p:sp>
        <p:sp>
          <p:nvSpPr>
            <p:cNvPr id="46088" name="Line 31"/>
            <p:cNvSpPr>
              <a:spLocks noChangeShapeType="1"/>
            </p:cNvSpPr>
            <p:nvPr/>
          </p:nvSpPr>
          <p:spPr bwMode="auto">
            <a:xfrm>
              <a:off x="2400" y="1656"/>
              <a:ext cx="2520" cy="0"/>
            </a:xfrm>
            <a:prstGeom prst="line">
              <a:avLst/>
            </a:prstGeom>
            <a:noFill/>
            <a:ln w="28575">
              <a:solidFill>
                <a:schemeClr val="tx1"/>
              </a:solidFill>
              <a:round/>
              <a:headEnd/>
              <a:tailEnd/>
            </a:ln>
          </p:spPr>
          <p:txBody>
            <a:bodyPr/>
            <a:lstStyle/>
            <a:p>
              <a:endParaRPr lang="en-US"/>
            </a:p>
          </p:txBody>
        </p:sp>
        <p:sp>
          <p:nvSpPr>
            <p:cNvPr id="46089" name="Line 32"/>
            <p:cNvSpPr>
              <a:spLocks noChangeShapeType="1"/>
            </p:cNvSpPr>
            <p:nvPr/>
          </p:nvSpPr>
          <p:spPr bwMode="auto">
            <a:xfrm>
              <a:off x="2400" y="1848"/>
              <a:ext cx="2460" cy="0"/>
            </a:xfrm>
            <a:prstGeom prst="line">
              <a:avLst/>
            </a:prstGeom>
            <a:noFill/>
            <a:ln w="28575">
              <a:solidFill>
                <a:schemeClr val="tx1"/>
              </a:solidFill>
              <a:round/>
              <a:headEnd/>
              <a:tailEnd/>
            </a:ln>
          </p:spPr>
          <p:txBody>
            <a:bodyPr/>
            <a:lstStyle/>
            <a:p>
              <a:endParaRPr lang="en-US"/>
            </a:p>
          </p:txBody>
        </p:sp>
        <p:sp>
          <p:nvSpPr>
            <p:cNvPr id="46090" name="Rectangle 33"/>
            <p:cNvSpPr>
              <a:spLocks noChangeArrowheads="1"/>
            </p:cNvSpPr>
            <p:nvPr/>
          </p:nvSpPr>
          <p:spPr bwMode="auto">
            <a:xfrm>
              <a:off x="2520" y="1368"/>
              <a:ext cx="240" cy="576"/>
            </a:xfrm>
            <a:prstGeom prst="rect">
              <a:avLst/>
            </a:prstGeom>
            <a:solidFill>
              <a:srgbClr val="FF0000"/>
            </a:solidFill>
            <a:ln w="9525">
              <a:solidFill>
                <a:schemeClr val="tx1"/>
              </a:solidFill>
              <a:miter lim="800000"/>
              <a:headEnd/>
              <a:tailEnd/>
            </a:ln>
          </p:spPr>
          <p:txBody>
            <a:bodyPr/>
            <a:lstStyle/>
            <a:p>
              <a:endParaRPr lang="en-US"/>
            </a:p>
          </p:txBody>
        </p:sp>
        <p:sp>
          <p:nvSpPr>
            <p:cNvPr id="46091" name="WordArt 34"/>
            <p:cNvSpPr>
              <a:spLocks noChangeArrowheads="1" noChangeShapeType="1" noTextEdit="1"/>
            </p:cNvSpPr>
            <p:nvPr/>
          </p:nvSpPr>
          <p:spPr bwMode="auto">
            <a:xfrm rot="10791200">
              <a:off x="3060" y="1344"/>
              <a:ext cx="180" cy="192"/>
            </a:xfrm>
            <a:prstGeom prst="rect">
              <a:avLst/>
            </a:prstGeom>
          </p:spPr>
          <p:txBody>
            <a:bodyPr wrap="none" fromWordArt="1">
              <a:prstTxWarp prst="textPlain">
                <a:avLst>
                  <a:gd name="adj" fmla="val 50000"/>
                </a:avLst>
              </a:prstTxWarp>
            </a:bodyPr>
            <a:lstStyle/>
            <a:p>
              <a:pPr algn="ctr"/>
              <a:r>
                <a:rPr lang="en-US" sz="3600" kern="10">
                  <a:ln w="9525">
                    <a:solidFill>
                      <a:schemeClr val="tx1"/>
                    </a:solidFill>
                    <a:round/>
                    <a:headEnd/>
                    <a:tailEnd/>
                  </a:ln>
                  <a:solidFill>
                    <a:srgbClr val="000000"/>
                  </a:solidFill>
                  <a:latin typeface="Arial"/>
                  <a:cs typeface="Arial"/>
                </a:rPr>
                <a:t>W</a:t>
              </a:r>
            </a:p>
          </p:txBody>
        </p:sp>
        <p:sp>
          <p:nvSpPr>
            <p:cNvPr id="46092" name="WordArt 35"/>
            <p:cNvSpPr>
              <a:spLocks noChangeArrowheads="1" noChangeShapeType="1" noTextEdit="1"/>
            </p:cNvSpPr>
            <p:nvPr/>
          </p:nvSpPr>
          <p:spPr bwMode="auto">
            <a:xfrm rot="10791200">
              <a:off x="3240" y="1560"/>
              <a:ext cx="180" cy="192"/>
            </a:xfrm>
            <a:prstGeom prst="rect">
              <a:avLst/>
            </a:prstGeom>
          </p:spPr>
          <p:txBody>
            <a:bodyPr wrap="none" fromWordArt="1">
              <a:prstTxWarp prst="textPlain">
                <a:avLst>
                  <a:gd name="adj" fmla="val 50000"/>
                </a:avLst>
              </a:prstTxWarp>
            </a:bodyPr>
            <a:lstStyle/>
            <a:p>
              <a:pPr algn="ctr"/>
              <a:r>
                <a:rPr lang="en-US" sz="3600" kern="10">
                  <a:ln w="9525">
                    <a:solidFill>
                      <a:schemeClr val="tx1"/>
                    </a:solidFill>
                    <a:round/>
                    <a:headEnd/>
                    <a:tailEnd/>
                  </a:ln>
                  <a:solidFill>
                    <a:srgbClr val="000000"/>
                  </a:solidFill>
                  <a:latin typeface="Arial"/>
                  <a:cs typeface="Arial"/>
                </a:rPr>
                <a:t>W</a:t>
              </a:r>
            </a:p>
          </p:txBody>
        </p:sp>
        <p:sp>
          <p:nvSpPr>
            <p:cNvPr id="46093" name="WordArt 36"/>
            <p:cNvSpPr>
              <a:spLocks noChangeArrowheads="1" noChangeShapeType="1" noTextEdit="1"/>
            </p:cNvSpPr>
            <p:nvPr/>
          </p:nvSpPr>
          <p:spPr bwMode="auto">
            <a:xfrm rot="10791200">
              <a:off x="3420" y="1784"/>
              <a:ext cx="180" cy="192"/>
            </a:xfrm>
            <a:prstGeom prst="rect">
              <a:avLst/>
            </a:prstGeom>
          </p:spPr>
          <p:txBody>
            <a:bodyPr wrap="none" fromWordArt="1">
              <a:prstTxWarp prst="textPlain">
                <a:avLst>
                  <a:gd name="adj" fmla="val 50000"/>
                </a:avLst>
              </a:prstTxWarp>
            </a:bodyPr>
            <a:lstStyle/>
            <a:p>
              <a:pPr algn="ctr"/>
              <a:r>
                <a:rPr lang="en-US" sz="3600" kern="10">
                  <a:ln w="9525">
                    <a:solidFill>
                      <a:schemeClr val="tx1"/>
                    </a:solidFill>
                    <a:round/>
                    <a:headEnd/>
                    <a:tailEnd/>
                  </a:ln>
                  <a:solidFill>
                    <a:srgbClr val="000000"/>
                  </a:solidFill>
                  <a:latin typeface="Arial"/>
                  <a:cs typeface="Arial"/>
                </a:rPr>
                <a:t>W</a:t>
              </a:r>
            </a:p>
          </p:txBody>
        </p:sp>
        <p:sp>
          <p:nvSpPr>
            <p:cNvPr id="46094" name="Line 37"/>
            <p:cNvSpPr>
              <a:spLocks noChangeShapeType="1"/>
            </p:cNvSpPr>
            <p:nvPr/>
          </p:nvSpPr>
          <p:spPr bwMode="auto">
            <a:xfrm flipH="1">
              <a:off x="2940" y="1536"/>
              <a:ext cx="120" cy="0"/>
            </a:xfrm>
            <a:prstGeom prst="line">
              <a:avLst/>
            </a:prstGeom>
            <a:noFill/>
            <a:ln w="9525">
              <a:solidFill>
                <a:schemeClr val="tx1"/>
              </a:solidFill>
              <a:round/>
              <a:headEnd/>
              <a:tailEnd/>
            </a:ln>
          </p:spPr>
          <p:txBody>
            <a:bodyPr/>
            <a:lstStyle/>
            <a:p>
              <a:endParaRPr lang="en-US"/>
            </a:p>
          </p:txBody>
        </p:sp>
        <p:sp>
          <p:nvSpPr>
            <p:cNvPr id="46095" name="Line 38"/>
            <p:cNvSpPr>
              <a:spLocks noChangeShapeType="1"/>
            </p:cNvSpPr>
            <p:nvPr/>
          </p:nvSpPr>
          <p:spPr bwMode="auto">
            <a:xfrm>
              <a:off x="2940" y="1520"/>
              <a:ext cx="0" cy="1000"/>
            </a:xfrm>
            <a:prstGeom prst="line">
              <a:avLst/>
            </a:prstGeom>
            <a:noFill/>
            <a:ln w="9525">
              <a:solidFill>
                <a:schemeClr val="tx1"/>
              </a:solidFill>
              <a:round/>
              <a:headEnd/>
              <a:tailEnd/>
            </a:ln>
          </p:spPr>
          <p:txBody>
            <a:bodyPr/>
            <a:lstStyle/>
            <a:p>
              <a:endParaRPr lang="en-US"/>
            </a:p>
          </p:txBody>
        </p:sp>
        <p:sp>
          <p:nvSpPr>
            <p:cNvPr id="46096" name="Line 39"/>
            <p:cNvSpPr>
              <a:spLocks noChangeShapeType="1"/>
            </p:cNvSpPr>
            <p:nvPr/>
          </p:nvSpPr>
          <p:spPr bwMode="auto">
            <a:xfrm flipH="1">
              <a:off x="2940" y="1752"/>
              <a:ext cx="300" cy="0"/>
            </a:xfrm>
            <a:prstGeom prst="line">
              <a:avLst/>
            </a:prstGeom>
            <a:noFill/>
            <a:ln w="9525">
              <a:solidFill>
                <a:schemeClr val="tx1"/>
              </a:solidFill>
              <a:round/>
              <a:headEnd/>
              <a:tailEnd/>
            </a:ln>
          </p:spPr>
          <p:txBody>
            <a:bodyPr/>
            <a:lstStyle/>
            <a:p>
              <a:endParaRPr lang="en-US"/>
            </a:p>
          </p:txBody>
        </p:sp>
        <p:sp>
          <p:nvSpPr>
            <p:cNvPr id="46097" name="Line 40"/>
            <p:cNvSpPr>
              <a:spLocks noChangeShapeType="1"/>
            </p:cNvSpPr>
            <p:nvPr/>
          </p:nvSpPr>
          <p:spPr bwMode="auto">
            <a:xfrm flipH="1">
              <a:off x="2940" y="1944"/>
              <a:ext cx="480" cy="0"/>
            </a:xfrm>
            <a:prstGeom prst="line">
              <a:avLst/>
            </a:prstGeom>
            <a:noFill/>
            <a:ln w="9525">
              <a:solidFill>
                <a:schemeClr val="tx1"/>
              </a:solidFill>
              <a:round/>
              <a:headEnd/>
              <a:tailEnd/>
            </a:ln>
          </p:spPr>
          <p:txBody>
            <a:bodyPr/>
            <a:lstStyle/>
            <a:p>
              <a:endParaRPr lang="en-US"/>
            </a:p>
          </p:txBody>
        </p:sp>
        <p:sp>
          <p:nvSpPr>
            <p:cNvPr id="46098" name="Line 41"/>
            <p:cNvSpPr>
              <a:spLocks noChangeShapeType="1"/>
            </p:cNvSpPr>
            <p:nvPr/>
          </p:nvSpPr>
          <p:spPr bwMode="auto">
            <a:xfrm>
              <a:off x="3240" y="1520"/>
              <a:ext cx="540" cy="0"/>
            </a:xfrm>
            <a:prstGeom prst="line">
              <a:avLst/>
            </a:prstGeom>
            <a:noFill/>
            <a:ln w="9525">
              <a:solidFill>
                <a:schemeClr val="tx1"/>
              </a:solidFill>
              <a:round/>
              <a:headEnd/>
              <a:tailEnd/>
            </a:ln>
          </p:spPr>
          <p:txBody>
            <a:bodyPr/>
            <a:lstStyle/>
            <a:p>
              <a:endParaRPr lang="en-US"/>
            </a:p>
          </p:txBody>
        </p:sp>
        <p:sp>
          <p:nvSpPr>
            <p:cNvPr id="46099" name="Line 42"/>
            <p:cNvSpPr>
              <a:spLocks noChangeShapeType="1"/>
            </p:cNvSpPr>
            <p:nvPr/>
          </p:nvSpPr>
          <p:spPr bwMode="auto">
            <a:xfrm>
              <a:off x="3420" y="1752"/>
              <a:ext cx="720" cy="0"/>
            </a:xfrm>
            <a:prstGeom prst="line">
              <a:avLst/>
            </a:prstGeom>
            <a:noFill/>
            <a:ln w="9525">
              <a:solidFill>
                <a:schemeClr val="tx1"/>
              </a:solidFill>
              <a:round/>
              <a:headEnd/>
              <a:tailEnd/>
            </a:ln>
          </p:spPr>
          <p:txBody>
            <a:bodyPr/>
            <a:lstStyle/>
            <a:p>
              <a:endParaRPr lang="en-US"/>
            </a:p>
          </p:txBody>
        </p:sp>
        <p:sp>
          <p:nvSpPr>
            <p:cNvPr id="46100" name="Line 43"/>
            <p:cNvSpPr>
              <a:spLocks noChangeShapeType="1"/>
            </p:cNvSpPr>
            <p:nvPr/>
          </p:nvSpPr>
          <p:spPr bwMode="auto">
            <a:xfrm>
              <a:off x="3600" y="1944"/>
              <a:ext cx="1020" cy="0"/>
            </a:xfrm>
            <a:prstGeom prst="line">
              <a:avLst/>
            </a:prstGeom>
            <a:noFill/>
            <a:ln w="9525">
              <a:solidFill>
                <a:schemeClr val="tx1"/>
              </a:solidFill>
              <a:round/>
              <a:headEnd/>
              <a:tailEnd/>
            </a:ln>
          </p:spPr>
          <p:txBody>
            <a:bodyPr/>
            <a:lstStyle/>
            <a:p>
              <a:endParaRPr lang="en-US"/>
            </a:p>
          </p:txBody>
        </p:sp>
        <p:sp>
          <p:nvSpPr>
            <p:cNvPr id="46101" name="Line 44"/>
            <p:cNvSpPr>
              <a:spLocks noChangeShapeType="1"/>
            </p:cNvSpPr>
            <p:nvPr/>
          </p:nvSpPr>
          <p:spPr bwMode="auto">
            <a:xfrm>
              <a:off x="3780" y="1528"/>
              <a:ext cx="0" cy="576"/>
            </a:xfrm>
            <a:prstGeom prst="line">
              <a:avLst/>
            </a:prstGeom>
            <a:noFill/>
            <a:ln w="9525">
              <a:solidFill>
                <a:schemeClr val="tx1"/>
              </a:solidFill>
              <a:round/>
              <a:headEnd/>
              <a:tailEnd/>
            </a:ln>
          </p:spPr>
          <p:txBody>
            <a:bodyPr/>
            <a:lstStyle/>
            <a:p>
              <a:endParaRPr lang="en-US"/>
            </a:p>
          </p:txBody>
        </p:sp>
        <p:sp>
          <p:nvSpPr>
            <p:cNvPr id="46102" name="Line 45"/>
            <p:cNvSpPr>
              <a:spLocks noChangeShapeType="1"/>
            </p:cNvSpPr>
            <p:nvPr/>
          </p:nvSpPr>
          <p:spPr bwMode="auto">
            <a:xfrm>
              <a:off x="4140" y="1752"/>
              <a:ext cx="0" cy="384"/>
            </a:xfrm>
            <a:prstGeom prst="line">
              <a:avLst/>
            </a:prstGeom>
            <a:noFill/>
            <a:ln w="9525">
              <a:solidFill>
                <a:schemeClr val="tx1"/>
              </a:solidFill>
              <a:round/>
              <a:headEnd/>
              <a:tailEnd/>
            </a:ln>
          </p:spPr>
          <p:txBody>
            <a:bodyPr/>
            <a:lstStyle/>
            <a:p>
              <a:endParaRPr lang="en-US"/>
            </a:p>
          </p:txBody>
        </p:sp>
        <p:sp>
          <p:nvSpPr>
            <p:cNvPr id="46103" name="Line 46"/>
            <p:cNvSpPr>
              <a:spLocks noChangeShapeType="1"/>
            </p:cNvSpPr>
            <p:nvPr/>
          </p:nvSpPr>
          <p:spPr bwMode="auto">
            <a:xfrm>
              <a:off x="4620" y="1944"/>
              <a:ext cx="0" cy="192"/>
            </a:xfrm>
            <a:prstGeom prst="line">
              <a:avLst/>
            </a:prstGeom>
            <a:noFill/>
            <a:ln w="9525">
              <a:solidFill>
                <a:schemeClr val="tx1"/>
              </a:solidFill>
              <a:round/>
              <a:headEnd/>
              <a:tailEnd/>
            </a:ln>
          </p:spPr>
          <p:txBody>
            <a:bodyPr/>
            <a:lstStyle/>
            <a:p>
              <a:endParaRPr lang="en-US"/>
            </a:p>
          </p:txBody>
        </p:sp>
        <p:grpSp>
          <p:nvGrpSpPr>
            <p:cNvPr id="46104" name="Group 47"/>
            <p:cNvGrpSpPr>
              <a:grpSpLocks/>
            </p:cNvGrpSpPr>
            <p:nvPr/>
          </p:nvGrpSpPr>
          <p:grpSpPr bwMode="auto">
            <a:xfrm>
              <a:off x="3720" y="2136"/>
              <a:ext cx="120" cy="96"/>
              <a:chOff x="801" y="8284"/>
              <a:chExt cx="540" cy="540"/>
            </a:xfrm>
          </p:grpSpPr>
          <p:sp>
            <p:nvSpPr>
              <p:cNvPr id="46129" name="Line 48"/>
              <p:cNvSpPr>
                <a:spLocks noChangeShapeType="1"/>
              </p:cNvSpPr>
              <p:nvPr/>
            </p:nvSpPr>
            <p:spPr bwMode="auto">
              <a:xfrm>
                <a:off x="1161" y="8284"/>
                <a:ext cx="180" cy="180"/>
              </a:xfrm>
              <a:prstGeom prst="line">
                <a:avLst/>
              </a:prstGeom>
              <a:noFill/>
              <a:ln w="9525">
                <a:solidFill>
                  <a:schemeClr val="tx1"/>
                </a:solidFill>
                <a:round/>
                <a:headEnd/>
                <a:tailEnd/>
              </a:ln>
            </p:spPr>
            <p:txBody>
              <a:bodyPr/>
              <a:lstStyle/>
              <a:p>
                <a:endParaRPr lang="en-US"/>
              </a:p>
            </p:txBody>
          </p:sp>
          <p:sp>
            <p:nvSpPr>
              <p:cNvPr id="46130" name="Line 49"/>
              <p:cNvSpPr>
                <a:spLocks noChangeShapeType="1"/>
              </p:cNvSpPr>
              <p:nvPr/>
            </p:nvSpPr>
            <p:spPr bwMode="auto">
              <a:xfrm flipH="1">
                <a:off x="801" y="8464"/>
                <a:ext cx="540" cy="180"/>
              </a:xfrm>
              <a:prstGeom prst="line">
                <a:avLst/>
              </a:prstGeom>
              <a:noFill/>
              <a:ln w="9525">
                <a:solidFill>
                  <a:schemeClr val="tx1"/>
                </a:solidFill>
                <a:round/>
                <a:headEnd/>
                <a:tailEnd/>
              </a:ln>
            </p:spPr>
            <p:txBody>
              <a:bodyPr/>
              <a:lstStyle/>
              <a:p>
                <a:endParaRPr lang="en-US"/>
              </a:p>
            </p:txBody>
          </p:sp>
          <p:sp>
            <p:nvSpPr>
              <p:cNvPr id="46131" name="Line 50"/>
              <p:cNvSpPr>
                <a:spLocks noChangeShapeType="1"/>
              </p:cNvSpPr>
              <p:nvPr/>
            </p:nvSpPr>
            <p:spPr bwMode="auto">
              <a:xfrm>
                <a:off x="801" y="8644"/>
                <a:ext cx="360" cy="180"/>
              </a:xfrm>
              <a:prstGeom prst="line">
                <a:avLst/>
              </a:prstGeom>
              <a:noFill/>
              <a:ln w="9525">
                <a:solidFill>
                  <a:schemeClr val="tx1"/>
                </a:solidFill>
                <a:round/>
                <a:headEnd/>
                <a:tailEnd/>
              </a:ln>
            </p:spPr>
            <p:txBody>
              <a:bodyPr/>
              <a:lstStyle/>
              <a:p>
                <a:endParaRPr lang="en-US"/>
              </a:p>
            </p:txBody>
          </p:sp>
        </p:grpSp>
        <p:grpSp>
          <p:nvGrpSpPr>
            <p:cNvPr id="46105" name="Group 51"/>
            <p:cNvGrpSpPr>
              <a:grpSpLocks/>
            </p:cNvGrpSpPr>
            <p:nvPr/>
          </p:nvGrpSpPr>
          <p:grpSpPr bwMode="auto">
            <a:xfrm rot="5238973">
              <a:off x="3144" y="2442"/>
              <a:ext cx="192" cy="60"/>
              <a:chOff x="801" y="8284"/>
              <a:chExt cx="540" cy="540"/>
            </a:xfrm>
          </p:grpSpPr>
          <p:sp>
            <p:nvSpPr>
              <p:cNvPr id="46126" name="Line 52"/>
              <p:cNvSpPr>
                <a:spLocks noChangeShapeType="1"/>
              </p:cNvSpPr>
              <p:nvPr/>
            </p:nvSpPr>
            <p:spPr bwMode="auto">
              <a:xfrm>
                <a:off x="1161" y="8284"/>
                <a:ext cx="180" cy="180"/>
              </a:xfrm>
              <a:prstGeom prst="line">
                <a:avLst/>
              </a:prstGeom>
              <a:noFill/>
              <a:ln w="9525">
                <a:solidFill>
                  <a:schemeClr val="tx1"/>
                </a:solidFill>
                <a:round/>
                <a:headEnd/>
                <a:tailEnd/>
              </a:ln>
            </p:spPr>
            <p:txBody>
              <a:bodyPr/>
              <a:lstStyle/>
              <a:p>
                <a:endParaRPr lang="en-US"/>
              </a:p>
            </p:txBody>
          </p:sp>
          <p:sp>
            <p:nvSpPr>
              <p:cNvPr id="46127" name="Line 53"/>
              <p:cNvSpPr>
                <a:spLocks noChangeShapeType="1"/>
              </p:cNvSpPr>
              <p:nvPr/>
            </p:nvSpPr>
            <p:spPr bwMode="auto">
              <a:xfrm flipH="1">
                <a:off x="801" y="8464"/>
                <a:ext cx="540" cy="180"/>
              </a:xfrm>
              <a:prstGeom prst="line">
                <a:avLst/>
              </a:prstGeom>
              <a:noFill/>
              <a:ln w="9525">
                <a:solidFill>
                  <a:schemeClr val="tx1"/>
                </a:solidFill>
                <a:round/>
                <a:headEnd/>
                <a:tailEnd/>
              </a:ln>
            </p:spPr>
            <p:txBody>
              <a:bodyPr/>
              <a:lstStyle/>
              <a:p>
                <a:endParaRPr lang="en-US"/>
              </a:p>
            </p:txBody>
          </p:sp>
          <p:sp>
            <p:nvSpPr>
              <p:cNvPr id="46128" name="Line 54"/>
              <p:cNvSpPr>
                <a:spLocks noChangeShapeType="1"/>
              </p:cNvSpPr>
              <p:nvPr/>
            </p:nvSpPr>
            <p:spPr bwMode="auto">
              <a:xfrm>
                <a:off x="801" y="8644"/>
                <a:ext cx="360" cy="180"/>
              </a:xfrm>
              <a:prstGeom prst="line">
                <a:avLst/>
              </a:prstGeom>
              <a:noFill/>
              <a:ln w="9525">
                <a:solidFill>
                  <a:schemeClr val="tx1"/>
                </a:solidFill>
                <a:round/>
                <a:headEnd/>
                <a:tailEnd/>
              </a:ln>
            </p:spPr>
            <p:txBody>
              <a:bodyPr/>
              <a:lstStyle/>
              <a:p>
                <a:endParaRPr lang="en-US"/>
              </a:p>
            </p:txBody>
          </p:sp>
        </p:grpSp>
        <p:grpSp>
          <p:nvGrpSpPr>
            <p:cNvPr id="46106" name="Group 55"/>
            <p:cNvGrpSpPr>
              <a:grpSpLocks/>
            </p:cNvGrpSpPr>
            <p:nvPr/>
          </p:nvGrpSpPr>
          <p:grpSpPr bwMode="auto">
            <a:xfrm>
              <a:off x="4560" y="2136"/>
              <a:ext cx="120" cy="96"/>
              <a:chOff x="801" y="8284"/>
              <a:chExt cx="540" cy="540"/>
            </a:xfrm>
          </p:grpSpPr>
          <p:sp>
            <p:nvSpPr>
              <p:cNvPr id="46123" name="Line 56"/>
              <p:cNvSpPr>
                <a:spLocks noChangeShapeType="1"/>
              </p:cNvSpPr>
              <p:nvPr/>
            </p:nvSpPr>
            <p:spPr bwMode="auto">
              <a:xfrm>
                <a:off x="1161" y="8284"/>
                <a:ext cx="180" cy="180"/>
              </a:xfrm>
              <a:prstGeom prst="line">
                <a:avLst/>
              </a:prstGeom>
              <a:noFill/>
              <a:ln w="9525">
                <a:solidFill>
                  <a:schemeClr val="tx1"/>
                </a:solidFill>
                <a:round/>
                <a:headEnd/>
                <a:tailEnd/>
              </a:ln>
            </p:spPr>
            <p:txBody>
              <a:bodyPr/>
              <a:lstStyle/>
              <a:p>
                <a:endParaRPr lang="en-US"/>
              </a:p>
            </p:txBody>
          </p:sp>
          <p:sp>
            <p:nvSpPr>
              <p:cNvPr id="46124" name="Line 57"/>
              <p:cNvSpPr>
                <a:spLocks noChangeShapeType="1"/>
              </p:cNvSpPr>
              <p:nvPr/>
            </p:nvSpPr>
            <p:spPr bwMode="auto">
              <a:xfrm flipH="1">
                <a:off x="801" y="8464"/>
                <a:ext cx="540" cy="180"/>
              </a:xfrm>
              <a:prstGeom prst="line">
                <a:avLst/>
              </a:prstGeom>
              <a:noFill/>
              <a:ln w="9525">
                <a:solidFill>
                  <a:schemeClr val="tx1"/>
                </a:solidFill>
                <a:round/>
                <a:headEnd/>
                <a:tailEnd/>
              </a:ln>
            </p:spPr>
            <p:txBody>
              <a:bodyPr/>
              <a:lstStyle/>
              <a:p>
                <a:endParaRPr lang="en-US"/>
              </a:p>
            </p:txBody>
          </p:sp>
          <p:sp>
            <p:nvSpPr>
              <p:cNvPr id="46125" name="Line 58"/>
              <p:cNvSpPr>
                <a:spLocks noChangeShapeType="1"/>
              </p:cNvSpPr>
              <p:nvPr/>
            </p:nvSpPr>
            <p:spPr bwMode="auto">
              <a:xfrm>
                <a:off x="801" y="8644"/>
                <a:ext cx="360" cy="180"/>
              </a:xfrm>
              <a:prstGeom prst="line">
                <a:avLst/>
              </a:prstGeom>
              <a:noFill/>
              <a:ln w="9525">
                <a:solidFill>
                  <a:schemeClr val="tx1"/>
                </a:solidFill>
                <a:round/>
                <a:headEnd/>
                <a:tailEnd/>
              </a:ln>
            </p:spPr>
            <p:txBody>
              <a:bodyPr/>
              <a:lstStyle/>
              <a:p>
                <a:endParaRPr lang="en-US"/>
              </a:p>
            </p:txBody>
          </p:sp>
        </p:grpSp>
        <p:sp>
          <p:nvSpPr>
            <p:cNvPr id="46107" name="Line 59"/>
            <p:cNvSpPr>
              <a:spLocks noChangeShapeType="1"/>
            </p:cNvSpPr>
            <p:nvPr/>
          </p:nvSpPr>
          <p:spPr bwMode="auto">
            <a:xfrm>
              <a:off x="3780" y="2232"/>
              <a:ext cx="0" cy="288"/>
            </a:xfrm>
            <a:prstGeom prst="line">
              <a:avLst/>
            </a:prstGeom>
            <a:noFill/>
            <a:ln w="9525">
              <a:solidFill>
                <a:schemeClr val="tx1"/>
              </a:solidFill>
              <a:round/>
              <a:headEnd/>
              <a:tailEnd/>
            </a:ln>
          </p:spPr>
          <p:txBody>
            <a:bodyPr/>
            <a:lstStyle/>
            <a:p>
              <a:endParaRPr lang="en-US"/>
            </a:p>
          </p:txBody>
        </p:sp>
        <p:sp>
          <p:nvSpPr>
            <p:cNvPr id="46108" name="Line 60"/>
            <p:cNvSpPr>
              <a:spLocks noChangeShapeType="1"/>
            </p:cNvSpPr>
            <p:nvPr/>
          </p:nvSpPr>
          <p:spPr bwMode="auto">
            <a:xfrm>
              <a:off x="3300" y="2520"/>
              <a:ext cx="1320" cy="0"/>
            </a:xfrm>
            <a:prstGeom prst="line">
              <a:avLst/>
            </a:prstGeom>
            <a:noFill/>
            <a:ln w="9525">
              <a:solidFill>
                <a:schemeClr val="tx1"/>
              </a:solidFill>
              <a:round/>
              <a:headEnd/>
              <a:tailEnd/>
            </a:ln>
          </p:spPr>
          <p:txBody>
            <a:bodyPr/>
            <a:lstStyle/>
            <a:p>
              <a:endParaRPr lang="en-US"/>
            </a:p>
          </p:txBody>
        </p:sp>
        <p:sp>
          <p:nvSpPr>
            <p:cNvPr id="46109" name="Line 61"/>
            <p:cNvSpPr>
              <a:spLocks noChangeShapeType="1"/>
            </p:cNvSpPr>
            <p:nvPr/>
          </p:nvSpPr>
          <p:spPr bwMode="auto">
            <a:xfrm flipV="1">
              <a:off x="4620" y="2232"/>
              <a:ext cx="0" cy="288"/>
            </a:xfrm>
            <a:prstGeom prst="line">
              <a:avLst/>
            </a:prstGeom>
            <a:noFill/>
            <a:ln w="9525">
              <a:solidFill>
                <a:schemeClr val="tx1"/>
              </a:solidFill>
              <a:round/>
              <a:headEnd/>
              <a:tailEnd/>
            </a:ln>
          </p:spPr>
          <p:txBody>
            <a:bodyPr/>
            <a:lstStyle/>
            <a:p>
              <a:endParaRPr lang="en-US"/>
            </a:p>
          </p:txBody>
        </p:sp>
        <p:sp>
          <p:nvSpPr>
            <p:cNvPr id="46110" name="Line 62"/>
            <p:cNvSpPr>
              <a:spLocks noChangeShapeType="1"/>
            </p:cNvSpPr>
            <p:nvPr/>
          </p:nvSpPr>
          <p:spPr bwMode="auto">
            <a:xfrm flipH="1">
              <a:off x="2820" y="2520"/>
              <a:ext cx="360" cy="0"/>
            </a:xfrm>
            <a:prstGeom prst="line">
              <a:avLst/>
            </a:prstGeom>
            <a:noFill/>
            <a:ln w="9525">
              <a:solidFill>
                <a:schemeClr val="tx1"/>
              </a:solidFill>
              <a:round/>
              <a:headEnd/>
              <a:tailEnd/>
            </a:ln>
          </p:spPr>
          <p:txBody>
            <a:bodyPr/>
            <a:lstStyle/>
            <a:p>
              <a:endParaRPr lang="en-US"/>
            </a:p>
          </p:txBody>
        </p:sp>
        <p:sp>
          <p:nvSpPr>
            <p:cNvPr id="46111" name="Line 63"/>
            <p:cNvSpPr>
              <a:spLocks noChangeShapeType="1"/>
            </p:cNvSpPr>
            <p:nvPr/>
          </p:nvSpPr>
          <p:spPr bwMode="auto">
            <a:xfrm>
              <a:off x="2820" y="2424"/>
              <a:ext cx="0" cy="192"/>
            </a:xfrm>
            <a:prstGeom prst="line">
              <a:avLst/>
            </a:prstGeom>
            <a:noFill/>
            <a:ln w="38100">
              <a:solidFill>
                <a:schemeClr val="tx1"/>
              </a:solidFill>
              <a:round/>
              <a:headEnd/>
              <a:tailEnd/>
            </a:ln>
          </p:spPr>
          <p:txBody>
            <a:bodyPr/>
            <a:lstStyle/>
            <a:p>
              <a:endParaRPr lang="en-US"/>
            </a:p>
          </p:txBody>
        </p:sp>
        <p:sp>
          <p:nvSpPr>
            <p:cNvPr id="46112" name="Line 64"/>
            <p:cNvSpPr>
              <a:spLocks noChangeShapeType="1"/>
            </p:cNvSpPr>
            <p:nvPr/>
          </p:nvSpPr>
          <p:spPr bwMode="auto">
            <a:xfrm>
              <a:off x="2730" y="2472"/>
              <a:ext cx="0" cy="96"/>
            </a:xfrm>
            <a:prstGeom prst="line">
              <a:avLst/>
            </a:prstGeom>
            <a:noFill/>
            <a:ln w="19050">
              <a:solidFill>
                <a:schemeClr val="tx1"/>
              </a:solidFill>
              <a:round/>
              <a:headEnd/>
              <a:tailEnd/>
            </a:ln>
          </p:spPr>
          <p:txBody>
            <a:bodyPr/>
            <a:lstStyle/>
            <a:p>
              <a:endParaRPr lang="en-US"/>
            </a:p>
          </p:txBody>
        </p:sp>
        <p:sp>
          <p:nvSpPr>
            <p:cNvPr id="46113" name="Line 65"/>
            <p:cNvSpPr>
              <a:spLocks noChangeShapeType="1"/>
            </p:cNvSpPr>
            <p:nvPr/>
          </p:nvSpPr>
          <p:spPr bwMode="auto">
            <a:xfrm>
              <a:off x="2770" y="2472"/>
              <a:ext cx="0" cy="96"/>
            </a:xfrm>
            <a:prstGeom prst="line">
              <a:avLst/>
            </a:prstGeom>
            <a:noFill/>
            <a:ln w="28575">
              <a:solidFill>
                <a:schemeClr val="tx1"/>
              </a:solidFill>
              <a:round/>
              <a:headEnd/>
              <a:tailEnd/>
            </a:ln>
          </p:spPr>
          <p:txBody>
            <a:bodyPr/>
            <a:lstStyle/>
            <a:p>
              <a:endParaRPr lang="en-US"/>
            </a:p>
          </p:txBody>
        </p:sp>
        <p:sp>
          <p:nvSpPr>
            <p:cNvPr id="46114" name="Text Box 66"/>
            <p:cNvSpPr txBox="1">
              <a:spLocks noChangeArrowheads="1"/>
            </p:cNvSpPr>
            <p:nvPr/>
          </p:nvSpPr>
          <p:spPr bwMode="auto">
            <a:xfrm>
              <a:off x="3120" y="2208"/>
              <a:ext cx="384" cy="216"/>
            </a:xfrm>
            <a:prstGeom prst="rect">
              <a:avLst/>
            </a:prstGeom>
            <a:noFill/>
            <a:ln w="9525">
              <a:noFill/>
              <a:miter lim="800000"/>
              <a:headEnd/>
              <a:tailEnd/>
            </a:ln>
          </p:spPr>
          <p:txBody>
            <a:bodyPr/>
            <a:lstStyle/>
            <a:p>
              <a:pPr eaLnBrk="0" hangingPunct="0"/>
              <a:r>
                <a:rPr lang="es-ES" sz="1600"/>
                <a:t>50N</a:t>
              </a:r>
            </a:p>
          </p:txBody>
        </p:sp>
        <p:sp>
          <p:nvSpPr>
            <p:cNvPr id="46115" name="Text Box 67"/>
            <p:cNvSpPr txBox="1">
              <a:spLocks noChangeArrowheads="1"/>
            </p:cNvSpPr>
            <p:nvPr/>
          </p:nvSpPr>
          <p:spPr bwMode="auto">
            <a:xfrm>
              <a:off x="4488" y="2592"/>
              <a:ext cx="384" cy="192"/>
            </a:xfrm>
            <a:prstGeom prst="rect">
              <a:avLst/>
            </a:prstGeom>
            <a:noFill/>
            <a:ln w="9525">
              <a:noFill/>
              <a:miter lim="800000"/>
              <a:headEnd/>
              <a:tailEnd/>
            </a:ln>
          </p:spPr>
          <p:txBody>
            <a:bodyPr/>
            <a:lstStyle/>
            <a:p>
              <a:pPr eaLnBrk="0" hangingPunct="0"/>
              <a:r>
                <a:rPr lang="es-ES" sz="1400"/>
                <a:t>50BF</a:t>
              </a:r>
            </a:p>
          </p:txBody>
        </p:sp>
        <p:grpSp>
          <p:nvGrpSpPr>
            <p:cNvPr id="46116" name="Group 68"/>
            <p:cNvGrpSpPr>
              <a:grpSpLocks/>
            </p:cNvGrpSpPr>
            <p:nvPr/>
          </p:nvGrpSpPr>
          <p:grpSpPr bwMode="auto">
            <a:xfrm>
              <a:off x="4056" y="2112"/>
              <a:ext cx="120" cy="96"/>
              <a:chOff x="801" y="8284"/>
              <a:chExt cx="540" cy="540"/>
            </a:xfrm>
          </p:grpSpPr>
          <p:sp>
            <p:nvSpPr>
              <p:cNvPr id="46120" name="Line 69"/>
              <p:cNvSpPr>
                <a:spLocks noChangeShapeType="1"/>
              </p:cNvSpPr>
              <p:nvPr/>
            </p:nvSpPr>
            <p:spPr bwMode="auto">
              <a:xfrm>
                <a:off x="1161" y="8284"/>
                <a:ext cx="180" cy="180"/>
              </a:xfrm>
              <a:prstGeom prst="line">
                <a:avLst/>
              </a:prstGeom>
              <a:noFill/>
              <a:ln w="9525">
                <a:solidFill>
                  <a:schemeClr val="tx1"/>
                </a:solidFill>
                <a:round/>
                <a:headEnd/>
                <a:tailEnd/>
              </a:ln>
            </p:spPr>
            <p:txBody>
              <a:bodyPr/>
              <a:lstStyle/>
              <a:p>
                <a:endParaRPr lang="en-US"/>
              </a:p>
            </p:txBody>
          </p:sp>
          <p:sp>
            <p:nvSpPr>
              <p:cNvPr id="46121" name="Line 70"/>
              <p:cNvSpPr>
                <a:spLocks noChangeShapeType="1"/>
              </p:cNvSpPr>
              <p:nvPr/>
            </p:nvSpPr>
            <p:spPr bwMode="auto">
              <a:xfrm flipH="1">
                <a:off x="801" y="8464"/>
                <a:ext cx="540" cy="180"/>
              </a:xfrm>
              <a:prstGeom prst="line">
                <a:avLst/>
              </a:prstGeom>
              <a:noFill/>
              <a:ln w="9525">
                <a:solidFill>
                  <a:schemeClr val="tx1"/>
                </a:solidFill>
                <a:round/>
                <a:headEnd/>
                <a:tailEnd/>
              </a:ln>
            </p:spPr>
            <p:txBody>
              <a:bodyPr/>
              <a:lstStyle/>
              <a:p>
                <a:endParaRPr lang="en-US"/>
              </a:p>
            </p:txBody>
          </p:sp>
          <p:sp>
            <p:nvSpPr>
              <p:cNvPr id="46122" name="Line 71"/>
              <p:cNvSpPr>
                <a:spLocks noChangeShapeType="1"/>
              </p:cNvSpPr>
              <p:nvPr/>
            </p:nvSpPr>
            <p:spPr bwMode="auto">
              <a:xfrm>
                <a:off x="801" y="8644"/>
                <a:ext cx="360" cy="180"/>
              </a:xfrm>
              <a:prstGeom prst="line">
                <a:avLst/>
              </a:prstGeom>
              <a:noFill/>
              <a:ln w="9525">
                <a:solidFill>
                  <a:schemeClr val="tx1"/>
                </a:solidFill>
                <a:round/>
                <a:headEnd/>
                <a:tailEnd/>
              </a:ln>
            </p:spPr>
            <p:txBody>
              <a:bodyPr/>
              <a:lstStyle/>
              <a:p>
                <a:endParaRPr lang="en-US"/>
              </a:p>
            </p:txBody>
          </p:sp>
        </p:grpSp>
        <p:sp>
          <p:nvSpPr>
            <p:cNvPr id="46117" name="Line 72"/>
            <p:cNvSpPr>
              <a:spLocks noChangeShapeType="1"/>
            </p:cNvSpPr>
            <p:nvPr/>
          </p:nvSpPr>
          <p:spPr bwMode="auto">
            <a:xfrm flipV="1">
              <a:off x="4128" y="2224"/>
              <a:ext cx="0" cy="288"/>
            </a:xfrm>
            <a:prstGeom prst="line">
              <a:avLst/>
            </a:prstGeom>
            <a:noFill/>
            <a:ln w="9525">
              <a:solidFill>
                <a:schemeClr val="tx1"/>
              </a:solidFill>
              <a:round/>
              <a:headEnd/>
              <a:tailEnd/>
            </a:ln>
          </p:spPr>
          <p:txBody>
            <a:bodyPr/>
            <a:lstStyle/>
            <a:p>
              <a:endParaRPr lang="en-US"/>
            </a:p>
          </p:txBody>
        </p:sp>
        <p:sp>
          <p:nvSpPr>
            <p:cNvPr id="46118" name="Rectangle 73"/>
            <p:cNvSpPr>
              <a:spLocks noChangeArrowheads="1"/>
            </p:cNvSpPr>
            <p:nvPr/>
          </p:nvSpPr>
          <p:spPr bwMode="auto">
            <a:xfrm>
              <a:off x="3048" y="2016"/>
              <a:ext cx="1872" cy="768"/>
            </a:xfrm>
            <a:prstGeom prst="rect">
              <a:avLst/>
            </a:prstGeom>
            <a:noFill/>
            <a:ln w="9525">
              <a:solidFill>
                <a:schemeClr val="tx1"/>
              </a:solidFill>
              <a:prstDash val="dash"/>
              <a:miter lim="800000"/>
              <a:headEnd/>
              <a:tailEnd/>
            </a:ln>
          </p:spPr>
          <p:txBody>
            <a:bodyPr/>
            <a:lstStyle/>
            <a:p>
              <a:endParaRPr lang="en-US"/>
            </a:p>
          </p:txBody>
        </p:sp>
        <p:sp>
          <p:nvSpPr>
            <p:cNvPr id="46119" name="Text Box 74"/>
            <p:cNvSpPr txBox="1">
              <a:spLocks noChangeArrowheads="1"/>
            </p:cNvSpPr>
            <p:nvPr/>
          </p:nvSpPr>
          <p:spPr bwMode="auto">
            <a:xfrm>
              <a:off x="4632" y="2112"/>
              <a:ext cx="360" cy="192"/>
            </a:xfrm>
            <a:prstGeom prst="rect">
              <a:avLst/>
            </a:prstGeom>
            <a:noFill/>
            <a:ln w="9525">
              <a:noFill/>
              <a:miter lim="800000"/>
              <a:headEnd/>
              <a:tailEnd/>
            </a:ln>
          </p:spPr>
          <p:txBody>
            <a:bodyPr/>
            <a:lstStyle/>
            <a:p>
              <a:pPr eaLnBrk="0" hangingPunct="0"/>
              <a:r>
                <a:rPr lang="es-ES" sz="1400"/>
                <a:t>50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7347"/>
                                        </p:tgtEl>
                                        <p:attrNameLst>
                                          <p:attrName>style.visibility</p:attrName>
                                        </p:attrNameLst>
                                      </p:cBhvr>
                                      <p:to>
                                        <p:strVal val="visible"/>
                                      </p:to>
                                    </p:set>
                                    <p:anim calcmode="lin" valueType="num">
                                      <p:cBhvr additive="base">
                                        <p:cTn id="7" dur="500" fill="hold"/>
                                        <p:tgtEl>
                                          <p:spTgt spid="57347"/>
                                        </p:tgtEl>
                                        <p:attrNameLst>
                                          <p:attrName>ppt_x</p:attrName>
                                        </p:attrNameLst>
                                      </p:cBhvr>
                                      <p:tavLst>
                                        <p:tav tm="0">
                                          <p:val>
                                            <p:strVal val="0-#ppt_w/2"/>
                                          </p:val>
                                        </p:tav>
                                        <p:tav tm="100000">
                                          <p:val>
                                            <p:strVal val="#ppt_x"/>
                                          </p:val>
                                        </p:tav>
                                      </p:tavLst>
                                    </p:anim>
                                    <p:anim calcmode="lin" valueType="num">
                                      <p:cBhvr additive="base">
                                        <p:cTn id="8" dur="500" fill="hold"/>
                                        <p:tgtEl>
                                          <p:spTgt spid="573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62000" y="762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8371"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47108" name="Text Box 4"/>
          <p:cNvSpPr txBox="1">
            <a:spLocks noChangeArrowheads="1"/>
          </p:cNvSpPr>
          <p:nvPr/>
        </p:nvSpPr>
        <p:spPr bwMode="auto">
          <a:xfrm>
            <a:off x="3429000" y="1219200"/>
            <a:ext cx="1608138" cy="457200"/>
          </a:xfrm>
          <a:prstGeom prst="rect">
            <a:avLst/>
          </a:prstGeom>
          <a:noFill/>
          <a:ln w="9525">
            <a:noFill/>
            <a:miter lim="800000"/>
            <a:headEnd/>
            <a:tailEnd/>
          </a:ln>
        </p:spPr>
        <p:txBody>
          <a:bodyPr wrap="none">
            <a:spAutoFit/>
          </a:bodyPr>
          <a:lstStyle/>
          <a:p>
            <a:r>
              <a:rPr lang="en-US" b="1">
                <a:solidFill>
                  <a:srgbClr val="FF3300"/>
                </a:solidFill>
              </a:rPr>
              <a:t>50BF y 61</a:t>
            </a:r>
            <a:endParaRPr lang="es-ES" b="1">
              <a:solidFill>
                <a:srgbClr val="FF3300"/>
              </a:solidFill>
            </a:endParaRPr>
          </a:p>
        </p:txBody>
      </p:sp>
      <p:sp>
        <p:nvSpPr>
          <p:cNvPr id="47109" name="Line 71"/>
          <p:cNvSpPr>
            <a:spLocks noChangeShapeType="1"/>
          </p:cNvSpPr>
          <p:nvPr/>
        </p:nvSpPr>
        <p:spPr bwMode="auto">
          <a:xfrm>
            <a:off x="2120900" y="4681538"/>
            <a:ext cx="989013" cy="0"/>
          </a:xfrm>
          <a:prstGeom prst="line">
            <a:avLst/>
          </a:prstGeom>
          <a:noFill/>
          <a:ln w="9525">
            <a:solidFill>
              <a:schemeClr val="tx1"/>
            </a:solidFill>
            <a:round/>
            <a:headEnd/>
            <a:tailEnd/>
          </a:ln>
        </p:spPr>
        <p:txBody>
          <a:bodyPr/>
          <a:lstStyle/>
          <a:p>
            <a:endParaRPr lang="en-US"/>
          </a:p>
        </p:txBody>
      </p:sp>
      <p:sp>
        <p:nvSpPr>
          <p:cNvPr id="47110" name="Line 72"/>
          <p:cNvSpPr>
            <a:spLocks noChangeShapeType="1"/>
          </p:cNvSpPr>
          <p:nvPr/>
        </p:nvSpPr>
        <p:spPr bwMode="auto">
          <a:xfrm>
            <a:off x="2262188" y="3571875"/>
            <a:ext cx="847725" cy="0"/>
          </a:xfrm>
          <a:prstGeom prst="line">
            <a:avLst/>
          </a:prstGeom>
          <a:noFill/>
          <a:ln w="9525">
            <a:solidFill>
              <a:schemeClr val="tx1"/>
            </a:solidFill>
            <a:round/>
            <a:headEnd/>
            <a:tailEnd/>
          </a:ln>
        </p:spPr>
        <p:txBody>
          <a:bodyPr/>
          <a:lstStyle/>
          <a:p>
            <a:endParaRPr lang="en-US"/>
          </a:p>
        </p:txBody>
      </p:sp>
      <p:sp>
        <p:nvSpPr>
          <p:cNvPr id="47111" name="AutoShape 73"/>
          <p:cNvSpPr>
            <a:spLocks noChangeArrowheads="1"/>
          </p:cNvSpPr>
          <p:nvPr/>
        </p:nvSpPr>
        <p:spPr bwMode="auto">
          <a:xfrm rot="32077" flipH="1">
            <a:off x="1371600" y="2438400"/>
            <a:ext cx="785813" cy="1998663"/>
          </a:xfrm>
          <a:prstGeom prst="moon">
            <a:avLst>
              <a:gd name="adj" fmla="val 72292"/>
            </a:avLst>
          </a:prstGeom>
          <a:solidFill>
            <a:srgbClr val="33CC33"/>
          </a:solidFill>
          <a:ln w="9525">
            <a:solidFill>
              <a:schemeClr val="tx1"/>
            </a:solidFill>
            <a:miter lim="800000"/>
            <a:headEnd/>
            <a:tailEnd/>
          </a:ln>
        </p:spPr>
        <p:txBody>
          <a:bodyPr/>
          <a:lstStyle/>
          <a:p>
            <a:pPr eaLnBrk="0" hangingPunct="0"/>
            <a:endParaRPr lang="en-US" sz="1600" b="1">
              <a:latin typeface="Times New Roman" pitchFamily="18" charset="0"/>
            </a:endParaRPr>
          </a:p>
          <a:p>
            <a:pPr eaLnBrk="0" hangingPunct="0"/>
            <a:endParaRPr lang="en-US" sz="1600" b="1">
              <a:latin typeface="Times New Roman" pitchFamily="18" charset="0"/>
            </a:endParaRPr>
          </a:p>
          <a:p>
            <a:pPr eaLnBrk="0" hangingPunct="0"/>
            <a:r>
              <a:rPr lang="en-US" sz="1600" b="1">
                <a:latin typeface="Times New Roman" pitchFamily="18" charset="0"/>
              </a:rPr>
              <a:t>OR</a:t>
            </a:r>
          </a:p>
        </p:txBody>
      </p:sp>
      <p:sp>
        <p:nvSpPr>
          <p:cNvPr id="47112" name="Line 74"/>
          <p:cNvSpPr>
            <a:spLocks noChangeShapeType="1"/>
          </p:cNvSpPr>
          <p:nvPr/>
        </p:nvSpPr>
        <p:spPr bwMode="auto">
          <a:xfrm>
            <a:off x="990600" y="4071938"/>
            <a:ext cx="565150" cy="0"/>
          </a:xfrm>
          <a:prstGeom prst="line">
            <a:avLst/>
          </a:prstGeom>
          <a:noFill/>
          <a:ln w="9525">
            <a:solidFill>
              <a:schemeClr val="tx1"/>
            </a:solidFill>
            <a:round/>
            <a:headEnd/>
            <a:tailEnd/>
          </a:ln>
        </p:spPr>
        <p:txBody>
          <a:bodyPr/>
          <a:lstStyle/>
          <a:p>
            <a:endParaRPr lang="en-US"/>
          </a:p>
        </p:txBody>
      </p:sp>
      <p:sp>
        <p:nvSpPr>
          <p:cNvPr id="47113" name="Line 75"/>
          <p:cNvSpPr>
            <a:spLocks noChangeShapeType="1"/>
          </p:cNvSpPr>
          <p:nvPr/>
        </p:nvSpPr>
        <p:spPr bwMode="auto">
          <a:xfrm>
            <a:off x="990600" y="3627438"/>
            <a:ext cx="565150" cy="0"/>
          </a:xfrm>
          <a:prstGeom prst="line">
            <a:avLst/>
          </a:prstGeom>
          <a:noFill/>
          <a:ln w="9525">
            <a:solidFill>
              <a:schemeClr val="tx1"/>
            </a:solidFill>
            <a:round/>
            <a:headEnd/>
            <a:tailEnd/>
          </a:ln>
        </p:spPr>
        <p:txBody>
          <a:bodyPr/>
          <a:lstStyle/>
          <a:p>
            <a:endParaRPr lang="en-US"/>
          </a:p>
        </p:txBody>
      </p:sp>
      <p:sp>
        <p:nvSpPr>
          <p:cNvPr id="47114" name="Line 76"/>
          <p:cNvSpPr>
            <a:spLocks noChangeShapeType="1"/>
          </p:cNvSpPr>
          <p:nvPr/>
        </p:nvSpPr>
        <p:spPr bwMode="auto">
          <a:xfrm>
            <a:off x="990600" y="3294063"/>
            <a:ext cx="565150" cy="0"/>
          </a:xfrm>
          <a:prstGeom prst="line">
            <a:avLst/>
          </a:prstGeom>
          <a:noFill/>
          <a:ln w="9525">
            <a:solidFill>
              <a:schemeClr val="tx1"/>
            </a:solidFill>
            <a:round/>
            <a:headEnd/>
            <a:tailEnd/>
          </a:ln>
        </p:spPr>
        <p:txBody>
          <a:bodyPr/>
          <a:lstStyle/>
          <a:p>
            <a:endParaRPr lang="en-US"/>
          </a:p>
        </p:txBody>
      </p:sp>
      <p:sp>
        <p:nvSpPr>
          <p:cNvPr id="47115" name="Line 77"/>
          <p:cNvSpPr>
            <a:spLocks noChangeShapeType="1"/>
          </p:cNvSpPr>
          <p:nvPr/>
        </p:nvSpPr>
        <p:spPr bwMode="auto">
          <a:xfrm>
            <a:off x="1238250" y="2868613"/>
            <a:ext cx="282575" cy="0"/>
          </a:xfrm>
          <a:prstGeom prst="line">
            <a:avLst/>
          </a:prstGeom>
          <a:noFill/>
          <a:ln w="9525">
            <a:solidFill>
              <a:schemeClr val="tx1"/>
            </a:solidFill>
            <a:round/>
            <a:headEnd/>
            <a:tailEnd/>
          </a:ln>
        </p:spPr>
        <p:txBody>
          <a:bodyPr/>
          <a:lstStyle/>
          <a:p>
            <a:endParaRPr lang="en-US"/>
          </a:p>
        </p:txBody>
      </p:sp>
      <p:sp>
        <p:nvSpPr>
          <p:cNvPr id="47116" name="AutoShape 78"/>
          <p:cNvSpPr>
            <a:spLocks noChangeArrowheads="1"/>
          </p:cNvSpPr>
          <p:nvPr/>
        </p:nvSpPr>
        <p:spPr bwMode="auto">
          <a:xfrm>
            <a:off x="3109913" y="2960688"/>
            <a:ext cx="706437" cy="2220912"/>
          </a:xfrm>
          <a:prstGeom prst="flowChartDelay">
            <a:avLst/>
          </a:prstGeom>
          <a:solidFill>
            <a:srgbClr val="00CCFF"/>
          </a:solidFill>
          <a:ln w="9525">
            <a:solidFill>
              <a:schemeClr val="tx1"/>
            </a:solidFill>
            <a:miter lim="800000"/>
            <a:headEnd/>
            <a:tailEnd/>
          </a:ln>
        </p:spPr>
        <p:txBody>
          <a:bodyPr/>
          <a:lstStyle/>
          <a:p>
            <a:pPr eaLnBrk="0" hangingPunct="0"/>
            <a:endParaRPr lang="es-ES" sz="1200">
              <a:latin typeface="Times New Roman" pitchFamily="18" charset="0"/>
            </a:endParaRPr>
          </a:p>
          <a:p>
            <a:pPr eaLnBrk="0" hangingPunct="0"/>
            <a:r>
              <a:rPr lang="en-US" sz="1400" b="1">
                <a:latin typeface="Times New Roman" pitchFamily="18" charset="0"/>
              </a:rPr>
              <a:t>A</a:t>
            </a:r>
          </a:p>
          <a:p>
            <a:pPr eaLnBrk="0" hangingPunct="0"/>
            <a:r>
              <a:rPr lang="en-US" sz="1400" b="1">
                <a:latin typeface="Times New Roman" pitchFamily="18" charset="0"/>
              </a:rPr>
              <a:t>N</a:t>
            </a:r>
          </a:p>
          <a:p>
            <a:pPr eaLnBrk="0" hangingPunct="0"/>
            <a:r>
              <a:rPr lang="en-US" sz="1400" b="1">
                <a:latin typeface="Times New Roman" pitchFamily="18" charset="0"/>
              </a:rPr>
              <a:t>D</a:t>
            </a:r>
          </a:p>
        </p:txBody>
      </p:sp>
      <p:sp>
        <p:nvSpPr>
          <p:cNvPr id="47117" name="Rectangle 79"/>
          <p:cNvSpPr>
            <a:spLocks noChangeArrowheads="1"/>
          </p:cNvSpPr>
          <p:nvPr/>
        </p:nvSpPr>
        <p:spPr bwMode="auto">
          <a:xfrm>
            <a:off x="4381500" y="3405188"/>
            <a:ext cx="989013" cy="1109662"/>
          </a:xfrm>
          <a:prstGeom prst="rect">
            <a:avLst/>
          </a:prstGeom>
          <a:noFill/>
          <a:ln w="9525">
            <a:solidFill>
              <a:schemeClr val="tx1"/>
            </a:solidFill>
            <a:miter lim="800000"/>
            <a:headEnd/>
            <a:tailEnd/>
          </a:ln>
        </p:spPr>
        <p:txBody>
          <a:bodyPr/>
          <a:lstStyle/>
          <a:p>
            <a:pPr eaLnBrk="0" hangingPunct="0"/>
            <a:r>
              <a:rPr lang="es-ES" sz="1400">
                <a:latin typeface="Times New Roman" pitchFamily="18" charset="0"/>
              </a:rPr>
              <a:t>15-23</a:t>
            </a:r>
          </a:p>
          <a:p>
            <a:pPr eaLnBrk="0" hangingPunct="0"/>
            <a:endParaRPr lang="es-ES" sz="1200">
              <a:latin typeface="Times New Roman" pitchFamily="18" charset="0"/>
            </a:endParaRPr>
          </a:p>
          <a:p>
            <a:pPr eaLnBrk="0" hangingPunct="0"/>
            <a:endParaRPr lang="es-ES_tradnl" sz="1200">
              <a:latin typeface="Times New Roman" pitchFamily="18" charset="0"/>
            </a:endParaRPr>
          </a:p>
          <a:p>
            <a:pPr eaLnBrk="0" hangingPunct="0"/>
            <a:endParaRPr lang="es-ES_tradnl" sz="1200">
              <a:latin typeface="Times New Roman" pitchFamily="18" charset="0"/>
            </a:endParaRPr>
          </a:p>
          <a:p>
            <a:pPr eaLnBrk="0" hangingPunct="0"/>
            <a:r>
              <a:rPr lang="es-ES" sz="1200">
                <a:latin typeface="Times New Roman" pitchFamily="18" charset="0"/>
              </a:rPr>
              <a:t>      </a:t>
            </a:r>
            <a:r>
              <a:rPr lang="es-ES" sz="1400">
                <a:latin typeface="Times New Roman" pitchFamily="18" charset="0"/>
              </a:rPr>
              <a:t>0.2-0.3</a:t>
            </a:r>
          </a:p>
        </p:txBody>
      </p:sp>
      <p:sp>
        <p:nvSpPr>
          <p:cNvPr id="47118" name="Line 80"/>
          <p:cNvSpPr>
            <a:spLocks noChangeShapeType="1"/>
          </p:cNvSpPr>
          <p:nvPr/>
        </p:nvSpPr>
        <p:spPr bwMode="auto">
          <a:xfrm flipV="1">
            <a:off x="4381500" y="3405188"/>
            <a:ext cx="847725" cy="1109662"/>
          </a:xfrm>
          <a:prstGeom prst="line">
            <a:avLst/>
          </a:prstGeom>
          <a:noFill/>
          <a:ln w="9525">
            <a:solidFill>
              <a:schemeClr val="tx1"/>
            </a:solidFill>
            <a:round/>
            <a:headEnd/>
            <a:tailEnd/>
          </a:ln>
        </p:spPr>
        <p:txBody>
          <a:bodyPr/>
          <a:lstStyle/>
          <a:p>
            <a:endParaRPr lang="en-US"/>
          </a:p>
        </p:txBody>
      </p:sp>
      <p:sp>
        <p:nvSpPr>
          <p:cNvPr id="47119" name="Line 81"/>
          <p:cNvSpPr>
            <a:spLocks noChangeShapeType="1"/>
          </p:cNvSpPr>
          <p:nvPr/>
        </p:nvSpPr>
        <p:spPr bwMode="auto">
          <a:xfrm>
            <a:off x="3816350" y="4071938"/>
            <a:ext cx="565150" cy="0"/>
          </a:xfrm>
          <a:prstGeom prst="line">
            <a:avLst/>
          </a:prstGeom>
          <a:noFill/>
          <a:ln w="9525">
            <a:solidFill>
              <a:schemeClr val="tx1"/>
            </a:solidFill>
            <a:round/>
            <a:headEnd/>
            <a:tailEnd/>
          </a:ln>
        </p:spPr>
        <p:txBody>
          <a:bodyPr/>
          <a:lstStyle/>
          <a:p>
            <a:endParaRPr lang="en-US"/>
          </a:p>
        </p:txBody>
      </p:sp>
      <p:sp>
        <p:nvSpPr>
          <p:cNvPr id="47120" name="Line 82"/>
          <p:cNvSpPr>
            <a:spLocks noChangeShapeType="1"/>
          </p:cNvSpPr>
          <p:nvPr/>
        </p:nvSpPr>
        <p:spPr bwMode="auto">
          <a:xfrm>
            <a:off x="5370513" y="4035425"/>
            <a:ext cx="282575" cy="0"/>
          </a:xfrm>
          <a:prstGeom prst="line">
            <a:avLst/>
          </a:prstGeom>
          <a:noFill/>
          <a:ln w="9525">
            <a:solidFill>
              <a:schemeClr val="tx1"/>
            </a:solidFill>
            <a:round/>
            <a:headEnd/>
            <a:tailEnd type="triangle" w="med" len="med"/>
          </a:ln>
        </p:spPr>
        <p:txBody>
          <a:bodyPr/>
          <a:lstStyle/>
          <a:p>
            <a:endParaRPr lang="en-US"/>
          </a:p>
        </p:txBody>
      </p:sp>
      <p:sp>
        <p:nvSpPr>
          <p:cNvPr id="47121" name="Text Box 83"/>
          <p:cNvSpPr txBox="1">
            <a:spLocks noChangeArrowheads="1"/>
          </p:cNvSpPr>
          <p:nvPr/>
        </p:nvSpPr>
        <p:spPr bwMode="auto">
          <a:xfrm>
            <a:off x="5715000" y="3352800"/>
            <a:ext cx="2667000" cy="1109663"/>
          </a:xfrm>
          <a:prstGeom prst="rect">
            <a:avLst/>
          </a:prstGeom>
          <a:noFill/>
          <a:ln w="9525">
            <a:noFill/>
            <a:miter lim="800000"/>
            <a:headEnd/>
            <a:tailEnd/>
          </a:ln>
        </p:spPr>
        <p:txBody>
          <a:bodyPr/>
          <a:lstStyle/>
          <a:p>
            <a:pPr eaLnBrk="0" hangingPunct="0"/>
            <a:r>
              <a:rPr lang="en-US" sz="1800" b="1"/>
              <a:t>Opera 50BF sobre 86BF y a su vez este dispara todos los 52’s del bus</a:t>
            </a:r>
          </a:p>
        </p:txBody>
      </p:sp>
      <p:sp>
        <p:nvSpPr>
          <p:cNvPr id="47122" name="Rectangle 84"/>
          <p:cNvSpPr>
            <a:spLocks noChangeArrowheads="1"/>
          </p:cNvSpPr>
          <p:nvPr/>
        </p:nvSpPr>
        <p:spPr bwMode="auto">
          <a:xfrm>
            <a:off x="304800" y="2667000"/>
            <a:ext cx="838200" cy="336550"/>
          </a:xfrm>
          <a:prstGeom prst="rect">
            <a:avLst/>
          </a:prstGeom>
          <a:noFill/>
          <a:ln w="9525">
            <a:noFill/>
            <a:miter lim="800000"/>
            <a:headEnd/>
            <a:tailEnd/>
          </a:ln>
        </p:spPr>
        <p:txBody>
          <a:bodyPr>
            <a:spAutoFit/>
          </a:bodyPr>
          <a:lstStyle/>
          <a:p>
            <a:r>
              <a:rPr lang="en-US" sz="1600" b="1">
                <a:cs typeface="Times New Roman" pitchFamily="18" charset="0"/>
              </a:rPr>
              <a:t>21/21N</a:t>
            </a:r>
            <a:r>
              <a:rPr lang="en-US" sz="1400" b="1"/>
              <a:t> </a:t>
            </a:r>
          </a:p>
        </p:txBody>
      </p:sp>
      <p:sp>
        <p:nvSpPr>
          <p:cNvPr id="47123" name="Rectangle 85"/>
          <p:cNvSpPr>
            <a:spLocks noChangeArrowheads="1"/>
          </p:cNvSpPr>
          <p:nvPr/>
        </p:nvSpPr>
        <p:spPr bwMode="auto">
          <a:xfrm>
            <a:off x="228600" y="3048000"/>
            <a:ext cx="685800" cy="336550"/>
          </a:xfrm>
          <a:prstGeom prst="rect">
            <a:avLst/>
          </a:prstGeom>
          <a:noFill/>
          <a:ln w="9525">
            <a:noFill/>
            <a:miter lim="800000"/>
            <a:headEnd/>
            <a:tailEnd/>
          </a:ln>
        </p:spPr>
        <p:txBody>
          <a:bodyPr>
            <a:spAutoFit/>
          </a:bodyPr>
          <a:lstStyle/>
          <a:p>
            <a:r>
              <a:rPr lang="en-US" sz="1600" b="1">
                <a:cs typeface="Times New Roman" pitchFamily="18" charset="0"/>
              </a:rPr>
              <a:t>67N</a:t>
            </a:r>
            <a:r>
              <a:rPr lang="en-US" sz="1400" b="1"/>
              <a:t> </a:t>
            </a:r>
          </a:p>
        </p:txBody>
      </p:sp>
      <p:sp>
        <p:nvSpPr>
          <p:cNvPr id="47124" name="Rectangle 86"/>
          <p:cNvSpPr>
            <a:spLocks noChangeArrowheads="1"/>
          </p:cNvSpPr>
          <p:nvPr/>
        </p:nvSpPr>
        <p:spPr bwMode="auto">
          <a:xfrm>
            <a:off x="228600" y="3352800"/>
            <a:ext cx="685800" cy="336550"/>
          </a:xfrm>
          <a:prstGeom prst="rect">
            <a:avLst/>
          </a:prstGeom>
          <a:noFill/>
          <a:ln w="9525">
            <a:noFill/>
            <a:miter lim="800000"/>
            <a:headEnd/>
            <a:tailEnd/>
          </a:ln>
        </p:spPr>
        <p:txBody>
          <a:bodyPr>
            <a:spAutoFit/>
          </a:bodyPr>
          <a:lstStyle/>
          <a:p>
            <a:r>
              <a:rPr lang="en-US" sz="1600">
                <a:latin typeface="Times New Roman" pitchFamily="18" charset="0"/>
                <a:cs typeface="Times New Roman" pitchFamily="18" charset="0"/>
              </a:rPr>
              <a:t>RDT</a:t>
            </a:r>
            <a:r>
              <a:rPr lang="en-US" sz="1400">
                <a:latin typeface="Times New Roman" pitchFamily="18" charset="0"/>
              </a:rPr>
              <a:t> </a:t>
            </a:r>
          </a:p>
        </p:txBody>
      </p:sp>
      <p:sp>
        <p:nvSpPr>
          <p:cNvPr id="47125" name="Rectangle 87"/>
          <p:cNvSpPr>
            <a:spLocks noChangeArrowheads="1"/>
          </p:cNvSpPr>
          <p:nvPr/>
        </p:nvSpPr>
        <p:spPr bwMode="auto">
          <a:xfrm>
            <a:off x="381000" y="3733800"/>
            <a:ext cx="533400" cy="336550"/>
          </a:xfrm>
          <a:prstGeom prst="rect">
            <a:avLst/>
          </a:prstGeom>
          <a:noFill/>
          <a:ln w="9525">
            <a:noFill/>
            <a:miter lim="800000"/>
            <a:headEnd/>
            <a:tailEnd/>
          </a:ln>
        </p:spPr>
        <p:txBody>
          <a:bodyPr>
            <a:spAutoFit/>
          </a:bodyPr>
          <a:lstStyle/>
          <a:p>
            <a:r>
              <a:rPr lang="en-US" sz="1600">
                <a:latin typeface="Times New Roman" pitchFamily="18" charset="0"/>
                <a:cs typeface="Times New Roman" pitchFamily="18" charset="0"/>
              </a:rPr>
              <a:t>87B</a:t>
            </a:r>
            <a:r>
              <a:rPr lang="en-US" sz="1600">
                <a:latin typeface="Times New Roman" pitchFamily="18" charset="0"/>
              </a:rPr>
              <a:t> </a:t>
            </a:r>
          </a:p>
        </p:txBody>
      </p:sp>
      <p:sp>
        <p:nvSpPr>
          <p:cNvPr id="47126" name="Rectangle 88"/>
          <p:cNvSpPr>
            <a:spLocks noChangeArrowheads="1"/>
          </p:cNvSpPr>
          <p:nvPr/>
        </p:nvSpPr>
        <p:spPr bwMode="auto">
          <a:xfrm>
            <a:off x="533400" y="4724400"/>
            <a:ext cx="2514600" cy="336550"/>
          </a:xfrm>
          <a:prstGeom prst="rect">
            <a:avLst/>
          </a:prstGeom>
          <a:noFill/>
          <a:ln w="9525">
            <a:noFill/>
            <a:miter lim="800000"/>
            <a:headEnd/>
            <a:tailEnd/>
          </a:ln>
        </p:spPr>
        <p:txBody>
          <a:bodyPr>
            <a:spAutoFit/>
          </a:bodyPr>
          <a:lstStyle/>
          <a:p>
            <a:r>
              <a:rPr lang="en-US" sz="1600" b="1">
                <a:cs typeface="Times New Roman" pitchFamily="18" charset="0"/>
              </a:rPr>
              <a:t>sobrecorriente   50/50N</a:t>
            </a:r>
            <a:r>
              <a:rPr lang="en-US" sz="1400" b="1">
                <a:cs typeface="Times New Roman" pitchFamily="18" charset="0"/>
              </a:rPr>
              <a:t> </a:t>
            </a:r>
            <a:endParaRPr lang="en-US" sz="1400" b="1"/>
          </a:p>
        </p:txBody>
      </p:sp>
      <p:sp>
        <p:nvSpPr>
          <p:cNvPr id="47127" name="Text Box 89"/>
          <p:cNvSpPr txBox="1">
            <a:spLocks noChangeArrowheads="1"/>
          </p:cNvSpPr>
          <p:nvPr/>
        </p:nvSpPr>
        <p:spPr bwMode="auto">
          <a:xfrm>
            <a:off x="3962400" y="4648200"/>
            <a:ext cx="2286000" cy="822325"/>
          </a:xfrm>
          <a:prstGeom prst="rect">
            <a:avLst/>
          </a:prstGeom>
          <a:noFill/>
          <a:ln w="9525">
            <a:noFill/>
            <a:miter lim="800000"/>
            <a:headEnd/>
            <a:tailEnd/>
          </a:ln>
        </p:spPr>
        <p:txBody>
          <a:bodyPr wrap="none">
            <a:spAutoFit/>
          </a:bodyPr>
          <a:lstStyle/>
          <a:p>
            <a:r>
              <a:rPr lang="es-ES_tradnl"/>
              <a:t>15 a 23 ciclos</a:t>
            </a:r>
          </a:p>
          <a:p>
            <a:r>
              <a:rPr lang="es-ES_tradnl"/>
              <a:t>0.24 a 0.36 seg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0-#ppt_w/2"/>
                                          </p:val>
                                        </p:tav>
                                        <p:tav tm="100000">
                                          <p:val>
                                            <p:strVal val="#ppt_x"/>
                                          </p:val>
                                        </p:tav>
                                      </p:tavLst>
                                    </p:anim>
                                    <p:anim calcmode="lin" valueType="num">
                                      <p:cBhvr additive="base">
                                        <p:cTn id="8" dur="500" fill="hold"/>
                                        <p:tgtEl>
                                          <p:spTgt spid="583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62000" y="762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9395"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48132" name="Text Box 4"/>
          <p:cNvSpPr txBox="1">
            <a:spLocks noChangeArrowheads="1"/>
          </p:cNvSpPr>
          <p:nvPr/>
        </p:nvSpPr>
        <p:spPr bwMode="auto">
          <a:xfrm>
            <a:off x="3429000" y="1219200"/>
            <a:ext cx="1608138" cy="457200"/>
          </a:xfrm>
          <a:prstGeom prst="rect">
            <a:avLst/>
          </a:prstGeom>
          <a:noFill/>
          <a:ln w="9525">
            <a:noFill/>
            <a:miter lim="800000"/>
            <a:headEnd/>
            <a:tailEnd/>
          </a:ln>
        </p:spPr>
        <p:txBody>
          <a:bodyPr wrap="none">
            <a:spAutoFit/>
          </a:bodyPr>
          <a:lstStyle/>
          <a:p>
            <a:r>
              <a:rPr lang="en-US" b="1">
                <a:solidFill>
                  <a:srgbClr val="FF3300"/>
                </a:solidFill>
              </a:rPr>
              <a:t>50BF y 61</a:t>
            </a:r>
            <a:endParaRPr lang="es-ES" b="1">
              <a:solidFill>
                <a:srgbClr val="FF3300"/>
              </a:solidFill>
            </a:endParaRPr>
          </a:p>
        </p:txBody>
      </p:sp>
      <p:grpSp>
        <p:nvGrpSpPr>
          <p:cNvPr id="48133" name="Group 62"/>
          <p:cNvGrpSpPr>
            <a:grpSpLocks/>
          </p:cNvGrpSpPr>
          <p:nvPr/>
        </p:nvGrpSpPr>
        <p:grpSpPr bwMode="auto">
          <a:xfrm>
            <a:off x="838200" y="1981200"/>
            <a:ext cx="7620000" cy="4267200"/>
            <a:chOff x="624" y="1440"/>
            <a:chExt cx="4800" cy="2688"/>
          </a:xfrm>
        </p:grpSpPr>
        <p:sp>
          <p:nvSpPr>
            <p:cNvPr id="48134" name="Line 24"/>
            <p:cNvSpPr>
              <a:spLocks noChangeShapeType="1"/>
            </p:cNvSpPr>
            <p:nvPr/>
          </p:nvSpPr>
          <p:spPr bwMode="auto">
            <a:xfrm>
              <a:off x="624" y="1625"/>
              <a:ext cx="0" cy="2503"/>
            </a:xfrm>
            <a:prstGeom prst="line">
              <a:avLst/>
            </a:prstGeom>
            <a:noFill/>
            <a:ln w="9525">
              <a:solidFill>
                <a:srgbClr val="FF3300"/>
              </a:solidFill>
              <a:round/>
              <a:headEnd/>
              <a:tailEnd/>
            </a:ln>
          </p:spPr>
          <p:txBody>
            <a:bodyPr/>
            <a:lstStyle/>
            <a:p>
              <a:endParaRPr lang="en-US"/>
            </a:p>
          </p:txBody>
        </p:sp>
        <p:sp>
          <p:nvSpPr>
            <p:cNvPr id="48135" name="Text Box 25"/>
            <p:cNvSpPr txBox="1">
              <a:spLocks noChangeArrowheads="1"/>
            </p:cNvSpPr>
            <p:nvPr/>
          </p:nvSpPr>
          <p:spPr bwMode="auto">
            <a:xfrm>
              <a:off x="716" y="1935"/>
              <a:ext cx="646" cy="414"/>
            </a:xfrm>
            <a:prstGeom prst="rect">
              <a:avLst/>
            </a:prstGeom>
            <a:noFill/>
            <a:ln w="9525">
              <a:noFill/>
              <a:miter lim="800000"/>
              <a:headEnd/>
              <a:tailEnd/>
            </a:ln>
          </p:spPr>
          <p:txBody>
            <a:bodyPr/>
            <a:lstStyle/>
            <a:p>
              <a:pPr eaLnBrk="0" hangingPunct="0"/>
              <a:r>
                <a:rPr lang="es-ES" sz="1400">
                  <a:latin typeface="Times New Roman" pitchFamily="18" charset="0"/>
                </a:rPr>
                <a:t>Reles Protección</a:t>
              </a:r>
            </a:p>
          </p:txBody>
        </p:sp>
        <p:sp>
          <p:nvSpPr>
            <p:cNvPr id="48136" name="Text Box 26"/>
            <p:cNvSpPr txBox="1">
              <a:spLocks noChangeArrowheads="1"/>
            </p:cNvSpPr>
            <p:nvPr/>
          </p:nvSpPr>
          <p:spPr bwMode="auto">
            <a:xfrm>
              <a:off x="1362" y="1935"/>
              <a:ext cx="647" cy="414"/>
            </a:xfrm>
            <a:prstGeom prst="rect">
              <a:avLst/>
            </a:prstGeom>
            <a:noFill/>
            <a:ln w="9525">
              <a:noFill/>
              <a:miter lim="800000"/>
              <a:headEnd/>
              <a:tailEnd/>
            </a:ln>
          </p:spPr>
          <p:txBody>
            <a:bodyPr/>
            <a:lstStyle/>
            <a:p>
              <a:pPr eaLnBrk="0" hangingPunct="0"/>
              <a:r>
                <a:rPr lang="es-ES" sz="1400">
                  <a:latin typeface="Times New Roman" pitchFamily="18" charset="0"/>
                </a:rPr>
                <a:t>Reles Auxiliares</a:t>
              </a:r>
            </a:p>
          </p:txBody>
        </p:sp>
        <p:sp>
          <p:nvSpPr>
            <p:cNvPr id="48137" name="Text Box 27"/>
            <p:cNvSpPr txBox="1">
              <a:spLocks noChangeArrowheads="1"/>
            </p:cNvSpPr>
            <p:nvPr/>
          </p:nvSpPr>
          <p:spPr bwMode="auto">
            <a:xfrm>
              <a:off x="2009" y="1935"/>
              <a:ext cx="553" cy="310"/>
            </a:xfrm>
            <a:prstGeom prst="rect">
              <a:avLst/>
            </a:prstGeom>
            <a:noFill/>
            <a:ln w="9525">
              <a:noFill/>
              <a:miter lim="800000"/>
              <a:headEnd/>
              <a:tailEnd/>
            </a:ln>
          </p:spPr>
          <p:txBody>
            <a:bodyPr/>
            <a:lstStyle/>
            <a:p>
              <a:pPr eaLnBrk="0" hangingPunct="0"/>
              <a:r>
                <a:rPr lang="es-ES" sz="1400">
                  <a:latin typeface="Times New Roman" pitchFamily="18" charset="0"/>
                </a:rPr>
                <a:t>Apertura del 52</a:t>
              </a:r>
            </a:p>
          </p:txBody>
        </p:sp>
        <p:sp>
          <p:nvSpPr>
            <p:cNvPr id="48138" name="Line 28"/>
            <p:cNvSpPr>
              <a:spLocks noChangeShapeType="1"/>
            </p:cNvSpPr>
            <p:nvPr/>
          </p:nvSpPr>
          <p:spPr bwMode="auto">
            <a:xfrm>
              <a:off x="1270" y="1935"/>
              <a:ext cx="0" cy="1056"/>
            </a:xfrm>
            <a:prstGeom prst="line">
              <a:avLst/>
            </a:prstGeom>
            <a:noFill/>
            <a:ln w="9525">
              <a:solidFill>
                <a:srgbClr val="009900"/>
              </a:solidFill>
              <a:round/>
              <a:headEnd/>
              <a:tailEnd/>
            </a:ln>
          </p:spPr>
          <p:txBody>
            <a:bodyPr/>
            <a:lstStyle/>
            <a:p>
              <a:endParaRPr lang="en-US"/>
            </a:p>
          </p:txBody>
        </p:sp>
        <p:sp>
          <p:nvSpPr>
            <p:cNvPr id="48139" name="Line 29"/>
            <p:cNvSpPr>
              <a:spLocks noChangeShapeType="1"/>
            </p:cNvSpPr>
            <p:nvPr/>
          </p:nvSpPr>
          <p:spPr bwMode="auto">
            <a:xfrm>
              <a:off x="1916" y="1935"/>
              <a:ext cx="0" cy="1573"/>
            </a:xfrm>
            <a:prstGeom prst="line">
              <a:avLst/>
            </a:prstGeom>
            <a:noFill/>
            <a:ln w="9525">
              <a:solidFill>
                <a:srgbClr val="009900"/>
              </a:solidFill>
              <a:round/>
              <a:headEnd/>
              <a:tailEnd/>
            </a:ln>
          </p:spPr>
          <p:txBody>
            <a:bodyPr/>
            <a:lstStyle/>
            <a:p>
              <a:endParaRPr lang="en-US"/>
            </a:p>
          </p:txBody>
        </p:sp>
        <p:sp>
          <p:nvSpPr>
            <p:cNvPr id="48140" name="Line 30"/>
            <p:cNvSpPr>
              <a:spLocks noChangeShapeType="1"/>
            </p:cNvSpPr>
            <p:nvPr/>
          </p:nvSpPr>
          <p:spPr bwMode="auto">
            <a:xfrm>
              <a:off x="2562" y="1625"/>
              <a:ext cx="0" cy="1344"/>
            </a:xfrm>
            <a:prstGeom prst="line">
              <a:avLst/>
            </a:prstGeom>
            <a:noFill/>
            <a:ln w="9525">
              <a:solidFill>
                <a:srgbClr val="009900"/>
              </a:solidFill>
              <a:round/>
              <a:headEnd/>
              <a:tailEnd/>
            </a:ln>
          </p:spPr>
          <p:txBody>
            <a:bodyPr/>
            <a:lstStyle/>
            <a:p>
              <a:endParaRPr lang="en-US"/>
            </a:p>
          </p:txBody>
        </p:sp>
        <p:sp>
          <p:nvSpPr>
            <p:cNvPr id="48141" name="Text Box 31"/>
            <p:cNvSpPr txBox="1">
              <a:spLocks noChangeArrowheads="1"/>
            </p:cNvSpPr>
            <p:nvPr/>
          </p:nvSpPr>
          <p:spPr bwMode="auto">
            <a:xfrm>
              <a:off x="1086" y="1440"/>
              <a:ext cx="1107" cy="517"/>
            </a:xfrm>
            <a:prstGeom prst="rect">
              <a:avLst/>
            </a:prstGeom>
            <a:noFill/>
            <a:ln w="9525">
              <a:noFill/>
              <a:miter lim="800000"/>
              <a:headEnd/>
              <a:tailEnd/>
            </a:ln>
          </p:spPr>
          <p:txBody>
            <a:bodyPr/>
            <a:lstStyle/>
            <a:p>
              <a:pPr eaLnBrk="0" hangingPunct="0"/>
              <a:r>
                <a:rPr lang="es-ES" sz="1400">
                  <a:latin typeface="Times New Roman" pitchFamily="18" charset="0"/>
                </a:rPr>
                <a:t>Tiempo normal para limpiar la falla  con Protección</a:t>
              </a:r>
            </a:p>
          </p:txBody>
        </p:sp>
        <p:sp>
          <p:nvSpPr>
            <p:cNvPr id="48142" name="Line 32"/>
            <p:cNvSpPr>
              <a:spLocks noChangeShapeType="1"/>
            </p:cNvSpPr>
            <p:nvPr/>
          </p:nvSpPr>
          <p:spPr bwMode="auto">
            <a:xfrm flipH="1">
              <a:off x="624" y="1728"/>
              <a:ext cx="369" cy="0"/>
            </a:xfrm>
            <a:prstGeom prst="line">
              <a:avLst/>
            </a:prstGeom>
            <a:noFill/>
            <a:ln w="9525">
              <a:solidFill>
                <a:schemeClr val="tx1"/>
              </a:solidFill>
              <a:round/>
              <a:headEnd/>
              <a:tailEnd type="triangle" w="med" len="med"/>
            </a:ln>
          </p:spPr>
          <p:txBody>
            <a:bodyPr/>
            <a:lstStyle/>
            <a:p>
              <a:endParaRPr lang="en-US"/>
            </a:p>
          </p:txBody>
        </p:sp>
        <p:sp>
          <p:nvSpPr>
            <p:cNvPr id="48143" name="Line 33"/>
            <p:cNvSpPr>
              <a:spLocks noChangeShapeType="1"/>
            </p:cNvSpPr>
            <p:nvPr/>
          </p:nvSpPr>
          <p:spPr bwMode="auto">
            <a:xfrm>
              <a:off x="2193" y="1728"/>
              <a:ext cx="369" cy="0"/>
            </a:xfrm>
            <a:prstGeom prst="line">
              <a:avLst/>
            </a:prstGeom>
            <a:noFill/>
            <a:ln w="9525">
              <a:solidFill>
                <a:schemeClr val="tx1"/>
              </a:solidFill>
              <a:round/>
              <a:headEnd/>
              <a:tailEnd type="triangle" w="med" len="med"/>
            </a:ln>
          </p:spPr>
          <p:txBody>
            <a:bodyPr/>
            <a:lstStyle/>
            <a:p>
              <a:endParaRPr lang="en-US"/>
            </a:p>
          </p:txBody>
        </p:sp>
        <p:sp>
          <p:nvSpPr>
            <p:cNvPr id="48144" name="Line 34"/>
            <p:cNvSpPr>
              <a:spLocks noChangeShapeType="1"/>
            </p:cNvSpPr>
            <p:nvPr/>
          </p:nvSpPr>
          <p:spPr bwMode="auto">
            <a:xfrm>
              <a:off x="1178" y="2038"/>
              <a:ext cx="92" cy="0"/>
            </a:xfrm>
            <a:prstGeom prst="line">
              <a:avLst/>
            </a:prstGeom>
            <a:noFill/>
            <a:ln w="9525">
              <a:solidFill>
                <a:schemeClr val="tx1"/>
              </a:solidFill>
              <a:round/>
              <a:headEnd/>
              <a:tailEnd type="triangle" w="med" len="med"/>
            </a:ln>
          </p:spPr>
          <p:txBody>
            <a:bodyPr/>
            <a:lstStyle/>
            <a:p>
              <a:endParaRPr lang="en-US"/>
            </a:p>
          </p:txBody>
        </p:sp>
        <p:sp>
          <p:nvSpPr>
            <p:cNvPr id="48145" name="Line 35"/>
            <p:cNvSpPr>
              <a:spLocks noChangeShapeType="1"/>
            </p:cNvSpPr>
            <p:nvPr/>
          </p:nvSpPr>
          <p:spPr bwMode="auto">
            <a:xfrm flipH="1">
              <a:off x="624" y="2038"/>
              <a:ext cx="92" cy="0"/>
            </a:xfrm>
            <a:prstGeom prst="line">
              <a:avLst/>
            </a:prstGeom>
            <a:noFill/>
            <a:ln w="9525">
              <a:solidFill>
                <a:schemeClr val="tx1"/>
              </a:solidFill>
              <a:round/>
              <a:headEnd/>
              <a:tailEnd type="triangle" w="med" len="med"/>
            </a:ln>
          </p:spPr>
          <p:txBody>
            <a:bodyPr/>
            <a:lstStyle/>
            <a:p>
              <a:endParaRPr lang="en-US"/>
            </a:p>
          </p:txBody>
        </p:sp>
        <p:sp>
          <p:nvSpPr>
            <p:cNvPr id="48146" name="Line 36"/>
            <p:cNvSpPr>
              <a:spLocks noChangeShapeType="1"/>
            </p:cNvSpPr>
            <p:nvPr/>
          </p:nvSpPr>
          <p:spPr bwMode="auto">
            <a:xfrm flipH="1">
              <a:off x="1270" y="2038"/>
              <a:ext cx="92" cy="0"/>
            </a:xfrm>
            <a:prstGeom prst="line">
              <a:avLst/>
            </a:prstGeom>
            <a:noFill/>
            <a:ln w="9525">
              <a:solidFill>
                <a:schemeClr val="tx1"/>
              </a:solidFill>
              <a:round/>
              <a:headEnd/>
              <a:tailEnd type="triangle" w="med" len="med"/>
            </a:ln>
          </p:spPr>
          <p:txBody>
            <a:bodyPr/>
            <a:lstStyle/>
            <a:p>
              <a:endParaRPr lang="en-US"/>
            </a:p>
          </p:txBody>
        </p:sp>
        <p:sp>
          <p:nvSpPr>
            <p:cNvPr id="48147" name="Line 37"/>
            <p:cNvSpPr>
              <a:spLocks noChangeShapeType="1"/>
            </p:cNvSpPr>
            <p:nvPr/>
          </p:nvSpPr>
          <p:spPr bwMode="auto">
            <a:xfrm>
              <a:off x="1824" y="2038"/>
              <a:ext cx="92" cy="0"/>
            </a:xfrm>
            <a:prstGeom prst="line">
              <a:avLst/>
            </a:prstGeom>
            <a:noFill/>
            <a:ln w="9525">
              <a:solidFill>
                <a:schemeClr val="tx1"/>
              </a:solidFill>
              <a:round/>
              <a:headEnd/>
              <a:tailEnd type="triangle" w="med" len="med"/>
            </a:ln>
          </p:spPr>
          <p:txBody>
            <a:bodyPr/>
            <a:lstStyle/>
            <a:p>
              <a:endParaRPr lang="en-US"/>
            </a:p>
          </p:txBody>
        </p:sp>
        <p:sp>
          <p:nvSpPr>
            <p:cNvPr id="48148" name="Line 38"/>
            <p:cNvSpPr>
              <a:spLocks noChangeShapeType="1"/>
            </p:cNvSpPr>
            <p:nvPr/>
          </p:nvSpPr>
          <p:spPr bwMode="auto">
            <a:xfrm flipH="1">
              <a:off x="1916" y="2038"/>
              <a:ext cx="93" cy="0"/>
            </a:xfrm>
            <a:prstGeom prst="line">
              <a:avLst/>
            </a:prstGeom>
            <a:noFill/>
            <a:ln w="9525">
              <a:solidFill>
                <a:schemeClr val="tx1"/>
              </a:solidFill>
              <a:round/>
              <a:headEnd/>
              <a:tailEnd type="triangle" w="med" len="med"/>
            </a:ln>
          </p:spPr>
          <p:txBody>
            <a:bodyPr/>
            <a:lstStyle/>
            <a:p>
              <a:endParaRPr lang="en-US"/>
            </a:p>
          </p:txBody>
        </p:sp>
        <p:sp>
          <p:nvSpPr>
            <p:cNvPr id="48149" name="Line 39"/>
            <p:cNvSpPr>
              <a:spLocks noChangeShapeType="1"/>
            </p:cNvSpPr>
            <p:nvPr/>
          </p:nvSpPr>
          <p:spPr bwMode="auto">
            <a:xfrm>
              <a:off x="2470" y="2038"/>
              <a:ext cx="92" cy="0"/>
            </a:xfrm>
            <a:prstGeom prst="line">
              <a:avLst/>
            </a:prstGeom>
            <a:noFill/>
            <a:ln w="9525">
              <a:solidFill>
                <a:schemeClr val="tx1"/>
              </a:solidFill>
              <a:round/>
              <a:headEnd/>
              <a:tailEnd type="triangle" w="med" len="med"/>
            </a:ln>
          </p:spPr>
          <p:txBody>
            <a:bodyPr/>
            <a:lstStyle/>
            <a:p>
              <a:endParaRPr lang="en-US"/>
            </a:p>
          </p:txBody>
        </p:sp>
        <p:sp>
          <p:nvSpPr>
            <p:cNvPr id="48150" name="Text Box 40"/>
            <p:cNvSpPr txBox="1">
              <a:spLocks noChangeArrowheads="1"/>
            </p:cNvSpPr>
            <p:nvPr/>
          </p:nvSpPr>
          <p:spPr bwMode="auto">
            <a:xfrm>
              <a:off x="2655" y="2349"/>
              <a:ext cx="646" cy="517"/>
            </a:xfrm>
            <a:prstGeom prst="rect">
              <a:avLst/>
            </a:prstGeom>
            <a:noFill/>
            <a:ln w="9525">
              <a:noFill/>
              <a:miter lim="800000"/>
              <a:headEnd/>
              <a:tailEnd/>
            </a:ln>
          </p:spPr>
          <p:txBody>
            <a:bodyPr/>
            <a:lstStyle/>
            <a:p>
              <a:pPr eaLnBrk="0" hangingPunct="0"/>
              <a:r>
                <a:rPr lang="es-ES" sz="1400">
                  <a:latin typeface="Times New Roman" pitchFamily="18" charset="0"/>
                </a:rPr>
                <a:t>Tiempo de</a:t>
              </a:r>
            </a:p>
            <a:p>
              <a:pPr eaLnBrk="0" hangingPunct="0"/>
              <a:r>
                <a:rPr lang="es-ES" sz="1400">
                  <a:latin typeface="Times New Roman" pitchFamily="18" charset="0"/>
                </a:rPr>
                <a:t>Reset  de Protección</a:t>
              </a:r>
            </a:p>
          </p:txBody>
        </p:sp>
        <p:sp>
          <p:nvSpPr>
            <p:cNvPr id="48151" name="Line 41"/>
            <p:cNvSpPr>
              <a:spLocks noChangeShapeType="1"/>
            </p:cNvSpPr>
            <p:nvPr/>
          </p:nvSpPr>
          <p:spPr bwMode="auto">
            <a:xfrm>
              <a:off x="3393" y="2245"/>
              <a:ext cx="0" cy="827"/>
            </a:xfrm>
            <a:prstGeom prst="line">
              <a:avLst/>
            </a:prstGeom>
            <a:noFill/>
            <a:ln w="9525">
              <a:solidFill>
                <a:srgbClr val="009900"/>
              </a:solidFill>
              <a:round/>
              <a:headEnd/>
              <a:tailEnd/>
            </a:ln>
          </p:spPr>
          <p:txBody>
            <a:bodyPr/>
            <a:lstStyle/>
            <a:p>
              <a:endParaRPr lang="en-US"/>
            </a:p>
          </p:txBody>
        </p:sp>
        <p:sp>
          <p:nvSpPr>
            <p:cNvPr id="48152" name="Text Box 42"/>
            <p:cNvSpPr txBox="1">
              <a:spLocks noChangeArrowheads="1"/>
            </p:cNvSpPr>
            <p:nvPr/>
          </p:nvSpPr>
          <p:spPr bwMode="auto">
            <a:xfrm>
              <a:off x="3486" y="2349"/>
              <a:ext cx="738" cy="413"/>
            </a:xfrm>
            <a:prstGeom prst="rect">
              <a:avLst/>
            </a:prstGeom>
            <a:noFill/>
            <a:ln w="9525">
              <a:noFill/>
              <a:miter lim="800000"/>
              <a:headEnd/>
              <a:tailEnd/>
            </a:ln>
          </p:spPr>
          <p:txBody>
            <a:bodyPr/>
            <a:lstStyle/>
            <a:p>
              <a:pPr eaLnBrk="0" hangingPunct="0"/>
              <a:r>
                <a:rPr lang="es-ES" sz="1400">
                  <a:latin typeface="Times New Roman" pitchFamily="18" charset="0"/>
                </a:rPr>
                <a:t>Margen de Coordinación</a:t>
              </a:r>
            </a:p>
          </p:txBody>
        </p:sp>
        <p:sp>
          <p:nvSpPr>
            <p:cNvPr id="48153" name="Line 43"/>
            <p:cNvSpPr>
              <a:spLocks noChangeShapeType="1"/>
            </p:cNvSpPr>
            <p:nvPr/>
          </p:nvSpPr>
          <p:spPr bwMode="auto">
            <a:xfrm flipH="1">
              <a:off x="2562" y="2555"/>
              <a:ext cx="93" cy="0"/>
            </a:xfrm>
            <a:prstGeom prst="line">
              <a:avLst/>
            </a:prstGeom>
            <a:noFill/>
            <a:ln w="9525">
              <a:solidFill>
                <a:schemeClr val="tx1"/>
              </a:solidFill>
              <a:round/>
              <a:headEnd/>
              <a:tailEnd type="triangle" w="med" len="med"/>
            </a:ln>
          </p:spPr>
          <p:txBody>
            <a:bodyPr/>
            <a:lstStyle/>
            <a:p>
              <a:endParaRPr lang="en-US"/>
            </a:p>
          </p:txBody>
        </p:sp>
        <p:sp>
          <p:nvSpPr>
            <p:cNvPr id="48154" name="Line 44"/>
            <p:cNvSpPr>
              <a:spLocks noChangeShapeType="1"/>
            </p:cNvSpPr>
            <p:nvPr/>
          </p:nvSpPr>
          <p:spPr bwMode="auto">
            <a:xfrm>
              <a:off x="3301" y="2555"/>
              <a:ext cx="92" cy="0"/>
            </a:xfrm>
            <a:prstGeom prst="line">
              <a:avLst/>
            </a:prstGeom>
            <a:noFill/>
            <a:ln w="9525">
              <a:solidFill>
                <a:schemeClr val="tx1"/>
              </a:solidFill>
              <a:round/>
              <a:headEnd/>
              <a:tailEnd type="triangle" w="med" len="med"/>
            </a:ln>
          </p:spPr>
          <p:txBody>
            <a:bodyPr/>
            <a:lstStyle/>
            <a:p>
              <a:endParaRPr lang="en-US"/>
            </a:p>
          </p:txBody>
        </p:sp>
        <p:sp>
          <p:nvSpPr>
            <p:cNvPr id="48155" name="Line 45"/>
            <p:cNvSpPr>
              <a:spLocks noChangeShapeType="1"/>
            </p:cNvSpPr>
            <p:nvPr/>
          </p:nvSpPr>
          <p:spPr bwMode="auto">
            <a:xfrm flipH="1">
              <a:off x="3393" y="2555"/>
              <a:ext cx="93" cy="0"/>
            </a:xfrm>
            <a:prstGeom prst="line">
              <a:avLst/>
            </a:prstGeom>
            <a:noFill/>
            <a:ln w="9525">
              <a:solidFill>
                <a:schemeClr val="tx1"/>
              </a:solidFill>
              <a:round/>
              <a:headEnd/>
              <a:tailEnd type="triangle" w="med" len="med"/>
            </a:ln>
          </p:spPr>
          <p:txBody>
            <a:bodyPr/>
            <a:lstStyle/>
            <a:p>
              <a:endParaRPr lang="en-US"/>
            </a:p>
          </p:txBody>
        </p:sp>
        <p:sp>
          <p:nvSpPr>
            <p:cNvPr id="48156" name="Line 46"/>
            <p:cNvSpPr>
              <a:spLocks noChangeShapeType="1"/>
            </p:cNvSpPr>
            <p:nvPr/>
          </p:nvSpPr>
          <p:spPr bwMode="auto">
            <a:xfrm>
              <a:off x="4132" y="2555"/>
              <a:ext cx="92" cy="0"/>
            </a:xfrm>
            <a:prstGeom prst="line">
              <a:avLst/>
            </a:prstGeom>
            <a:noFill/>
            <a:ln w="9525">
              <a:solidFill>
                <a:schemeClr val="tx1"/>
              </a:solidFill>
              <a:round/>
              <a:headEnd/>
              <a:tailEnd type="triangle" w="med" len="med"/>
            </a:ln>
          </p:spPr>
          <p:txBody>
            <a:bodyPr/>
            <a:lstStyle/>
            <a:p>
              <a:endParaRPr lang="en-US"/>
            </a:p>
          </p:txBody>
        </p:sp>
        <p:sp>
          <p:nvSpPr>
            <p:cNvPr id="48157" name="Line 47"/>
            <p:cNvSpPr>
              <a:spLocks noChangeShapeType="1"/>
            </p:cNvSpPr>
            <p:nvPr/>
          </p:nvSpPr>
          <p:spPr bwMode="auto">
            <a:xfrm>
              <a:off x="4224" y="2245"/>
              <a:ext cx="0" cy="1366"/>
            </a:xfrm>
            <a:prstGeom prst="line">
              <a:avLst/>
            </a:prstGeom>
            <a:noFill/>
            <a:ln w="9525">
              <a:solidFill>
                <a:srgbClr val="009900"/>
              </a:solidFill>
              <a:round/>
              <a:headEnd/>
              <a:tailEnd/>
            </a:ln>
          </p:spPr>
          <p:txBody>
            <a:bodyPr/>
            <a:lstStyle/>
            <a:p>
              <a:endParaRPr lang="en-US"/>
            </a:p>
          </p:txBody>
        </p:sp>
        <p:sp>
          <p:nvSpPr>
            <p:cNvPr id="48158" name="Text Box 48"/>
            <p:cNvSpPr txBox="1">
              <a:spLocks noChangeArrowheads="1"/>
            </p:cNvSpPr>
            <p:nvPr/>
          </p:nvSpPr>
          <p:spPr bwMode="auto">
            <a:xfrm>
              <a:off x="4316" y="3198"/>
              <a:ext cx="462" cy="413"/>
            </a:xfrm>
            <a:prstGeom prst="rect">
              <a:avLst/>
            </a:prstGeom>
            <a:noFill/>
            <a:ln w="9525">
              <a:noFill/>
              <a:miter lim="800000"/>
              <a:headEnd/>
              <a:tailEnd/>
            </a:ln>
          </p:spPr>
          <p:txBody>
            <a:bodyPr/>
            <a:lstStyle/>
            <a:p>
              <a:pPr eaLnBrk="0" hangingPunct="0"/>
              <a:r>
                <a:rPr lang="es-ES" sz="1400">
                  <a:latin typeface="Times New Roman" pitchFamily="18" charset="0"/>
                </a:rPr>
                <a:t>Rele</a:t>
              </a:r>
            </a:p>
            <a:p>
              <a:pPr eaLnBrk="0" hangingPunct="0"/>
              <a:r>
                <a:rPr lang="es-ES" sz="1400">
                  <a:latin typeface="Times New Roman" pitchFamily="18" charset="0"/>
                </a:rPr>
                <a:t>86BF</a:t>
              </a:r>
            </a:p>
          </p:txBody>
        </p:sp>
        <p:sp>
          <p:nvSpPr>
            <p:cNvPr id="48159" name="Text Box 49"/>
            <p:cNvSpPr txBox="1">
              <a:spLocks noChangeArrowheads="1"/>
            </p:cNvSpPr>
            <p:nvPr/>
          </p:nvSpPr>
          <p:spPr bwMode="auto">
            <a:xfrm>
              <a:off x="4870" y="3198"/>
              <a:ext cx="554" cy="310"/>
            </a:xfrm>
            <a:prstGeom prst="rect">
              <a:avLst/>
            </a:prstGeom>
            <a:noFill/>
            <a:ln w="9525">
              <a:noFill/>
              <a:miter lim="800000"/>
              <a:headEnd/>
              <a:tailEnd/>
            </a:ln>
          </p:spPr>
          <p:txBody>
            <a:bodyPr/>
            <a:lstStyle/>
            <a:p>
              <a:pPr eaLnBrk="0" hangingPunct="0"/>
              <a:r>
                <a:rPr lang="es-ES" sz="1400">
                  <a:latin typeface="Times New Roman" pitchFamily="18" charset="0"/>
                </a:rPr>
                <a:t>Apertura de 52’s</a:t>
              </a:r>
            </a:p>
          </p:txBody>
        </p:sp>
        <p:sp>
          <p:nvSpPr>
            <p:cNvPr id="48160" name="Line 50"/>
            <p:cNvSpPr>
              <a:spLocks noChangeShapeType="1"/>
            </p:cNvSpPr>
            <p:nvPr/>
          </p:nvSpPr>
          <p:spPr bwMode="auto">
            <a:xfrm>
              <a:off x="4778" y="3094"/>
              <a:ext cx="0" cy="517"/>
            </a:xfrm>
            <a:prstGeom prst="line">
              <a:avLst/>
            </a:prstGeom>
            <a:noFill/>
            <a:ln w="9525">
              <a:solidFill>
                <a:srgbClr val="009900"/>
              </a:solidFill>
              <a:round/>
              <a:headEnd/>
              <a:tailEnd/>
            </a:ln>
          </p:spPr>
          <p:txBody>
            <a:bodyPr/>
            <a:lstStyle/>
            <a:p>
              <a:endParaRPr lang="en-US"/>
            </a:p>
          </p:txBody>
        </p:sp>
        <p:sp>
          <p:nvSpPr>
            <p:cNvPr id="48161" name="Line 51"/>
            <p:cNvSpPr>
              <a:spLocks noChangeShapeType="1"/>
            </p:cNvSpPr>
            <p:nvPr/>
          </p:nvSpPr>
          <p:spPr bwMode="auto">
            <a:xfrm>
              <a:off x="5424" y="3094"/>
              <a:ext cx="0" cy="931"/>
            </a:xfrm>
            <a:prstGeom prst="line">
              <a:avLst/>
            </a:prstGeom>
            <a:noFill/>
            <a:ln w="9525">
              <a:solidFill>
                <a:srgbClr val="FF3300"/>
              </a:solidFill>
              <a:round/>
              <a:headEnd/>
              <a:tailEnd/>
            </a:ln>
          </p:spPr>
          <p:txBody>
            <a:bodyPr/>
            <a:lstStyle/>
            <a:p>
              <a:endParaRPr lang="en-US"/>
            </a:p>
          </p:txBody>
        </p:sp>
        <p:sp>
          <p:nvSpPr>
            <p:cNvPr id="48162" name="Line 52"/>
            <p:cNvSpPr>
              <a:spLocks noChangeShapeType="1"/>
            </p:cNvSpPr>
            <p:nvPr/>
          </p:nvSpPr>
          <p:spPr bwMode="auto">
            <a:xfrm flipH="1">
              <a:off x="4224" y="3404"/>
              <a:ext cx="92" cy="0"/>
            </a:xfrm>
            <a:prstGeom prst="line">
              <a:avLst/>
            </a:prstGeom>
            <a:noFill/>
            <a:ln w="9525">
              <a:solidFill>
                <a:schemeClr val="tx1"/>
              </a:solidFill>
              <a:round/>
              <a:headEnd/>
              <a:tailEnd type="triangle" w="med" len="med"/>
            </a:ln>
          </p:spPr>
          <p:txBody>
            <a:bodyPr/>
            <a:lstStyle/>
            <a:p>
              <a:endParaRPr lang="en-US"/>
            </a:p>
          </p:txBody>
        </p:sp>
        <p:sp>
          <p:nvSpPr>
            <p:cNvPr id="48163" name="Line 53"/>
            <p:cNvSpPr>
              <a:spLocks noChangeShapeType="1"/>
            </p:cNvSpPr>
            <p:nvPr/>
          </p:nvSpPr>
          <p:spPr bwMode="auto">
            <a:xfrm>
              <a:off x="4686" y="3404"/>
              <a:ext cx="92" cy="0"/>
            </a:xfrm>
            <a:prstGeom prst="line">
              <a:avLst/>
            </a:prstGeom>
            <a:noFill/>
            <a:ln w="9525">
              <a:solidFill>
                <a:schemeClr val="tx1"/>
              </a:solidFill>
              <a:round/>
              <a:headEnd/>
              <a:tailEnd type="triangle" w="med" len="med"/>
            </a:ln>
          </p:spPr>
          <p:txBody>
            <a:bodyPr/>
            <a:lstStyle/>
            <a:p>
              <a:endParaRPr lang="en-US"/>
            </a:p>
          </p:txBody>
        </p:sp>
        <p:sp>
          <p:nvSpPr>
            <p:cNvPr id="48164" name="Line 54"/>
            <p:cNvSpPr>
              <a:spLocks noChangeShapeType="1"/>
            </p:cNvSpPr>
            <p:nvPr/>
          </p:nvSpPr>
          <p:spPr bwMode="auto">
            <a:xfrm flipH="1">
              <a:off x="4778" y="3404"/>
              <a:ext cx="184" cy="0"/>
            </a:xfrm>
            <a:prstGeom prst="line">
              <a:avLst/>
            </a:prstGeom>
            <a:noFill/>
            <a:ln w="9525">
              <a:solidFill>
                <a:schemeClr val="tx1"/>
              </a:solidFill>
              <a:round/>
              <a:headEnd/>
              <a:tailEnd type="triangle" w="med" len="med"/>
            </a:ln>
          </p:spPr>
          <p:txBody>
            <a:bodyPr/>
            <a:lstStyle/>
            <a:p>
              <a:endParaRPr lang="en-US"/>
            </a:p>
          </p:txBody>
        </p:sp>
        <p:sp>
          <p:nvSpPr>
            <p:cNvPr id="48165" name="Line 55"/>
            <p:cNvSpPr>
              <a:spLocks noChangeShapeType="1"/>
            </p:cNvSpPr>
            <p:nvPr/>
          </p:nvSpPr>
          <p:spPr bwMode="auto">
            <a:xfrm>
              <a:off x="5332" y="3404"/>
              <a:ext cx="92" cy="0"/>
            </a:xfrm>
            <a:prstGeom prst="line">
              <a:avLst/>
            </a:prstGeom>
            <a:noFill/>
            <a:ln w="9525">
              <a:solidFill>
                <a:schemeClr val="tx1"/>
              </a:solidFill>
              <a:round/>
              <a:headEnd/>
              <a:tailEnd type="triangle" w="med" len="med"/>
            </a:ln>
          </p:spPr>
          <p:txBody>
            <a:bodyPr/>
            <a:lstStyle/>
            <a:p>
              <a:endParaRPr lang="en-US"/>
            </a:p>
          </p:txBody>
        </p:sp>
        <p:sp>
          <p:nvSpPr>
            <p:cNvPr id="48166" name="Text Box 56"/>
            <p:cNvSpPr txBox="1">
              <a:spLocks noChangeArrowheads="1"/>
            </p:cNvSpPr>
            <p:nvPr/>
          </p:nvSpPr>
          <p:spPr bwMode="auto">
            <a:xfrm>
              <a:off x="1639" y="3818"/>
              <a:ext cx="2400" cy="310"/>
            </a:xfrm>
            <a:prstGeom prst="rect">
              <a:avLst/>
            </a:prstGeom>
            <a:noFill/>
            <a:ln w="9525">
              <a:noFill/>
              <a:miter lim="800000"/>
              <a:headEnd/>
              <a:tailEnd/>
            </a:ln>
          </p:spPr>
          <p:txBody>
            <a:bodyPr/>
            <a:lstStyle/>
            <a:p>
              <a:pPr eaLnBrk="0" hangingPunct="0"/>
              <a:r>
                <a:rPr lang="es-ES" sz="1400">
                  <a:latin typeface="Times New Roman" pitchFamily="18" charset="0"/>
                </a:rPr>
                <a:t>Tiempo  para limpiar la falla  con Protección 50BF</a:t>
              </a:r>
            </a:p>
          </p:txBody>
        </p:sp>
        <p:sp>
          <p:nvSpPr>
            <p:cNvPr id="48167" name="Line 57"/>
            <p:cNvSpPr>
              <a:spLocks noChangeShapeType="1"/>
            </p:cNvSpPr>
            <p:nvPr/>
          </p:nvSpPr>
          <p:spPr bwMode="auto">
            <a:xfrm flipH="1">
              <a:off x="624" y="3921"/>
              <a:ext cx="1015" cy="0"/>
            </a:xfrm>
            <a:prstGeom prst="line">
              <a:avLst/>
            </a:prstGeom>
            <a:noFill/>
            <a:ln w="9525">
              <a:solidFill>
                <a:schemeClr val="tx1"/>
              </a:solidFill>
              <a:round/>
              <a:headEnd/>
              <a:tailEnd type="triangle" w="med" len="med"/>
            </a:ln>
          </p:spPr>
          <p:txBody>
            <a:bodyPr/>
            <a:lstStyle/>
            <a:p>
              <a:endParaRPr lang="en-US"/>
            </a:p>
          </p:txBody>
        </p:sp>
        <p:sp>
          <p:nvSpPr>
            <p:cNvPr id="48168" name="Line 58"/>
            <p:cNvSpPr>
              <a:spLocks noChangeShapeType="1"/>
            </p:cNvSpPr>
            <p:nvPr/>
          </p:nvSpPr>
          <p:spPr bwMode="auto">
            <a:xfrm>
              <a:off x="3947" y="3921"/>
              <a:ext cx="1477" cy="0"/>
            </a:xfrm>
            <a:prstGeom prst="line">
              <a:avLst/>
            </a:prstGeom>
            <a:noFill/>
            <a:ln w="9525">
              <a:solidFill>
                <a:schemeClr val="tx1"/>
              </a:solidFill>
              <a:round/>
              <a:headEnd/>
              <a:tailEnd type="triangle" w="med" len="med"/>
            </a:ln>
          </p:spPr>
          <p:txBody>
            <a:bodyPr/>
            <a:lstStyle/>
            <a:p>
              <a:endParaRPr lang="en-US"/>
            </a:p>
          </p:txBody>
        </p:sp>
        <p:sp>
          <p:nvSpPr>
            <p:cNvPr id="48169" name="Text Box 59"/>
            <p:cNvSpPr txBox="1">
              <a:spLocks noChangeArrowheads="1"/>
            </p:cNvSpPr>
            <p:nvPr/>
          </p:nvSpPr>
          <p:spPr bwMode="auto">
            <a:xfrm>
              <a:off x="2286" y="3301"/>
              <a:ext cx="1476" cy="207"/>
            </a:xfrm>
            <a:prstGeom prst="rect">
              <a:avLst/>
            </a:prstGeom>
            <a:noFill/>
            <a:ln w="9525">
              <a:noFill/>
              <a:miter lim="800000"/>
              <a:headEnd/>
              <a:tailEnd/>
            </a:ln>
          </p:spPr>
          <p:txBody>
            <a:bodyPr/>
            <a:lstStyle/>
            <a:p>
              <a:pPr eaLnBrk="0" hangingPunct="0"/>
              <a:r>
                <a:rPr lang="es-ES" sz="1400">
                  <a:latin typeface="Times New Roman" pitchFamily="18" charset="0"/>
                </a:rPr>
                <a:t>Retardo por falla de interruptor</a:t>
              </a:r>
            </a:p>
          </p:txBody>
        </p:sp>
        <p:sp>
          <p:nvSpPr>
            <p:cNvPr id="48170" name="Line 60"/>
            <p:cNvSpPr>
              <a:spLocks noChangeShapeType="1"/>
            </p:cNvSpPr>
            <p:nvPr/>
          </p:nvSpPr>
          <p:spPr bwMode="auto">
            <a:xfrm flipH="1">
              <a:off x="1916" y="3404"/>
              <a:ext cx="370" cy="0"/>
            </a:xfrm>
            <a:prstGeom prst="line">
              <a:avLst/>
            </a:prstGeom>
            <a:noFill/>
            <a:ln w="9525">
              <a:solidFill>
                <a:schemeClr val="tx1"/>
              </a:solidFill>
              <a:round/>
              <a:headEnd/>
              <a:tailEnd type="triangle" w="med" len="med"/>
            </a:ln>
          </p:spPr>
          <p:txBody>
            <a:bodyPr/>
            <a:lstStyle/>
            <a:p>
              <a:endParaRPr lang="en-US"/>
            </a:p>
          </p:txBody>
        </p:sp>
        <p:sp>
          <p:nvSpPr>
            <p:cNvPr id="48171" name="Line 61"/>
            <p:cNvSpPr>
              <a:spLocks noChangeShapeType="1"/>
            </p:cNvSpPr>
            <p:nvPr/>
          </p:nvSpPr>
          <p:spPr bwMode="auto">
            <a:xfrm>
              <a:off x="3762" y="3404"/>
              <a:ext cx="462" cy="0"/>
            </a:xfrm>
            <a:prstGeom prst="line">
              <a:avLst/>
            </a:prstGeom>
            <a:noFill/>
            <a:ln w="9525">
              <a:solidFill>
                <a:schemeClr val="tx1"/>
              </a:solidFill>
              <a:round/>
              <a:headEnd/>
              <a:tailEnd type="triangle" w="med" len="me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9395"/>
                                        </p:tgtEl>
                                        <p:attrNameLst>
                                          <p:attrName>style.visibility</p:attrName>
                                        </p:attrNameLst>
                                      </p:cBhvr>
                                      <p:to>
                                        <p:strVal val="visible"/>
                                      </p:to>
                                    </p:set>
                                    <p:anim calcmode="lin" valueType="num">
                                      <p:cBhvr additive="base">
                                        <p:cTn id="7" dur="500" fill="hold"/>
                                        <p:tgtEl>
                                          <p:spTgt spid="59395"/>
                                        </p:tgtEl>
                                        <p:attrNameLst>
                                          <p:attrName>ppt_x</p:attrName>
                                        </p:attrNameLst>
                                      </p:cBhvr>
                                      <p:tavLst>
                                        <p:tav tm="0">
                                          <p:val>
                                            <p:strVal val="0-#ppt_w/2"/>
                                          </p:val>
                                        </p:tav>
                                        <p:tav tm="100000">
                                          <p:val>
                                            <p:strVal val="#ppt_x"/>
                                          </p:val>
                                        </p:tav>
                                      </p:tavLst>
                                    </p:anim>
                                    <p:anim calcmode="lin" valueType="num">
                                      <p:cBhvr additive="base">
                                        <p:cTn id="8" dur="500" fill="hold"/>
                                        <p:tgtEl>
                                          <p:spTgt spid="593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762000" y="762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9155"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49156" name="Text Box 4"/>
          <p:cNvSpPr txBox="1">
            <a:spLocks noChangeArrowheads="1"/>
          </p:cNvSpPr>
          <p:nvPr/>
        </p:nvSpPr>
        <p:spPr bwMode="auto">
          <a:xfrm>
            <a:off x="3429000" y="1219200"/>
            <a:ext cx="1608138" cy="457200"/>
          </a:xfrm>
          <a:prstGeom prst="rect">
            <a:avLst/>
          </a:prstGeom>
          <a:noFill/>
          <a:ln w="9525">
            <a:noFill/>
            <a:miter lim="800000"/>
            <a:headEnd/>
            <a:tailEnd/>
          </a:ln>
        </p:spPr>
        <p:txBody>
          <a:bodyPr wrap="none">
            <a:spAutoFit/>
          </a:bodyPr>
          <a:lstStyle/>
          <a:p>
            <a:r>
              <a:rPr lang="en-US" b="1">
                <a:solidFill>
                  <a:srgbClr val="FF3300"/>
                </a:solidFill>
              </a:rPr>
              <a:t>50BF y 61</a:t>
            </a:r>
            <a:endParaRPr lang="es-ES" b="1">
              <a:solidFill>
                <a:srgbClr val="FF3300"/>
              </a:solidFill>
            </a:endParaRPr>
          </a:p>
        </p:txBody>
      </p:sp>
      <p:sp>
        <p:nvSpPr>
          <p:cNvPr id="49157" name="Line 44"/>
          <p:cNvSpPr>
            <a:spLocks noChangeShapeType="1"/>
          </p:cNvSpPr>
          <p:nvPr/>
        </p:nvSpPr>
        <p:spPr bwMode="auto">
          <a:xfrm>
            <a:off x="4343400" y="2438400"/>
            <a:ext cx="0" cy="2667000"/>
          </a:xfrm>
          <a:prstGeom prst="line">
            <a:avLst/>
          </a:prstGeom>
          <a:noFill/>
          <a:ln w="38100">
            <a:solidFill>
              <a:schemeClr val="tx1"/>
            </a:solidFill>
            <a:round/>
            <a:headEnd/>
            <a:tailEnd/>
          </a:ln>
        </p:spPr>
        <p:txBody>
          <a:bodyPr wrap="none" anchor="ctr"/>
          <a:lstStyle/>
          <a:p>
            <a:endParaRPr lang="en-US"/>
          </a:p>
        </p:txBody>
      </p:sp>
      <p:sp>
        <p:nvSpPr>
          <p:cNvPr id="49158" name="Line 45"/>
          <p:cNvSpPr>
            <a:spLocks noChangeShapeType="1"/>
          </p:cNvSpPr>
          <p:nvPr/>
        </p:nvSpPr>
        <p:spPr bwMode="auto">
          <a:xfrm>
            <a:off x="3733800" y="3124200"/>
            <a:ext cx="1143000" cy="0"/>
          </a:xfrm>
          <a:prstGeom prst="line">
            <a:avLst/>
          </a:prstGeom>
          <a:noFill/>
          <a:ln w="9525">
            <a:solidFill>
              <a:schemeClr val="tx1"/>
            </a:solidFill>
            <a:round/>
            <a:headEnd/>
            <a:tailEnd/>
          </a:ln>
        </p:spPr>
        <p:txBody>
          <a:bodyPr wrap="none" anchor="ctr"/>
          <a:lstStyle/>
          <a:p>
            <a:endParaRPr lang="en-US"/>
          </a:p>
        </p:txBody>
      </p:sp>
      <p:sp>
        <p:nvSpPr>
          <p:cNvPr id="49159" name="Line 46"/>
          <p:cNvSpPr>
            <a:spLocks noChangeShapeType="1"/>
          </p:cNvSpPr>
          <p:nvPr/>
        </p:nvSpPr>
        <p:spPr bwMode="auto">
          <a:xfrm>
            <a:off x="3733800" y="3886200"/>
            <a:ext cx="1219200" cy="0"/>
          </a:xfrm>
          <a:prstGeom prst="line">
            <a:avLst/>
          </a:prstGeom>
          <a:noFill/>
          <a:ln w="9525">
            <a:solidFill>
              <a:schemeClr val="tx1"/>
            </a:solidFill>
            <a:round/>
            <a:headEnd/>
            <a:tailEnd/>
          </a:ln>
        </p:spPr>
        <p:txBody>
          <a:bodyPr wrap="none" anchor="ctr"/>
          <a:lstStyle/>
          <a:p>
            <a:endParaRPr lang="en-US"/>
          </a:p>
        </p:txBody>
      </p:sp>
      <p:sp>
        <p:nvSpPr>
          <p:cNvPr id="49160" name="Line 47"/>
          <p:cNvSpPr>
            <a:spLocks noChangeShapeType="1"/>
          </p:cNvSpPr>
          <p:nvPr/>
        </p:nvSpPr>
        <p:spPr bwMode="auto">
          <a:xfrm>
            <a:off x="3733800" y="4572000"/>
            <a:ext cx="1219200" cy="0"/>
          </a:xfrm>
          <a:prstGeom prst="line">
            <a:avLst/>
          </a:prstGeom>
          <a:noFill/>
          <a:ln w="9525">
            <a:solidFill>
              <a:schemeClr val="tx1"/>
            </a:solidFill>
            <a:round/>
            <a:headEnd/>
            <a:tailEnd/>
          </a:ln>
        </p:spPr>
        <p:txBody>
          <a:bodyPr wrap="none" anchor="ctr"/>
          <a:lstStyle/>
          <a:p>
            <a:endParaRPr lang="en-US"/>
          </a:p>
        </p:txBody>
      </p:sp>
      <p:sp>
        <p:nvSpPr>
          <p:cNvPr id="49161" name="Rectangle 48"/>
          <p:cNvSpPr>
            <a:spLocks noChangeArrowheads="1"/>
          </p:cNvSpPr>
          <p:nvPr/>
        </p:nvSpPr>
        <p:spPr bwMode="auto">
          <a:xfrm>
            <a:off x="4876800" y="2895600"/>
            <a:ext cx="304800" cy="4572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9162" name="Line 49"/>
          <p:cNvSpPr>
            <a:spLocks noChangeShapeType="1"/>
          </p:cNvSpPr>
          <p:nvPr/>
        </p:nvSpPr>
        <p:spPr bwMode="auto">
          <a:xfrm>
            <a:off x="5181600" y="3124200"/>
            <a:ext cx="838200" cy="0"/>
          </a:xfrm>
          <a:prstGeom prst="line">
            <a:avLst/>
          </a:prstGeom>
          <a:noFill/>
          <a:ln w="9525">
            <a:solidFill>
              <a:schemeClr val="tx1"/>
            </a:solidFill>
            <a:round/>
            <a:headEnd/>
            <a:tailEnd/>
          </a:ln>
        </p:spPr>
        <p:txBody>
          <a:bodyPr wrap="none" anchor="ctr"/>
          <a:lstStyle/>
          <a:p>
            <a:endParaRPr lang="en-US"/>
          </a:p>
        </p:txBody>
      </p:sp>
      <p:sp>
        <p:nvSpPr>
          <p:cNvPr id="49163" name="Rectangle 50"/>
          <p:cNvSpPr>
            <a:spLocks noChangeArrowheads="1"/>
          </p:cNvSpPr>
          <p:nvPr/>
        </p:nvSpPr>
        <p:spPr bwMode="auto">
          <a:xfrm>
            <a:off x="3429000" y="2895600"/>
            <a:ext cx="304800" cy="4572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9164" name="Line 51"/>
          <p:cNvSpPr>
            <a:spLocks noChangeShapeType="1"/>
          </p:cNvSpPr>
          <p:nvPr/>
        </p:nvSpPr>
        <p:spPr bwMode="auto">
          <a:xfrm>
            <a:off x="2590800" y="3124200"/>
            <a:ext cx="838200" cy="0"/>
          </a:xfrm>
          <a:prstGeom prst="line">
            <a:avLst/>
          </a:prstGeom>
          <a:noFill/>
          <a:ln w="9525">
            <a:solidFill>
              <a:schemeClr val="tx1"/>
            </a:solidFill>
            <a:round/>
            <a:headEnd/>
            <a:tailEnd/>
          </a:ln>
        </p:spPr>
        <p:txBody>
          <a:bodyPr wrap="none" anchor="ctr"/>
          <a:lstStyle/>
          <a:p>
            <a:endParaRPr lang="en-US"/>
          </a:p>
        </p:txBody>
      </p:sp>
      <p:sp>
        <p:nvSpPr>
          <p:cNvPr id="49165" name="Rectangle 52"/>
          <p:cNvSpPr>
            <a:spLocks noChangeArrowheads="1"/>
          </p:cNvSpPr>
          <p:nvPr/>
        </p:nvSpPr>
        <p:spPr bwMode="auto">
          <a:xfrm>
            <a:off x="4953000" y="3657600"/>
            <a:ext cx="304800" cy="4572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9166" name="Line 53"/>
          <p:cNvSpPr>
            <a:spLocks noChangeShapeType="1"/>
          </p:cNvSpPr>
          <p:nvPr/>
        </p:nvSpPr>
        <p:spPr bwMode="auto">
          <a:xfrm>
            <a:off x="5257800" y="3886200"/>
            <a:ext cx="838200" cy="0"/>
          </a:xfrm>
          <a:prstGeom prst="line">
            <a:avLst/>
          </a:prstGeom>
          <a:noFill/>
          <a:ln w="9525">
            <a:solidFill>
              <a:schemeClr val="tx1"/>
            </a:solidFill>
            <a:round/>
            <a:headEnd/>
            <a:tailEnd/>
          </a:ln>
        </p:spPr>
        <p:txBody>
          <a:bodyPr wrap="none" anchor="ctr"/>
          <a:lstStyle/>
          <a:p>
            <a:endParaRPr lang="en-US"/>
          </a:p>
        </p:txBody>
      </p:sp>
      <p:sp>
        <p:nvSpPr>
          <p:cNvPr id="49167" name="Rectangle 54"/>
          <p:cNvSpPr>
            <a:spLocks noChangeArrowheads="1"/>
          </p:cNvSpPr>
          <p:nvPr/>
        </p:nvSpPr>
        <p:spPr bwMode="auto">
          <a:xfrm>
            <a:off x="4953000" y="4343400"/>
            <a:ext cx="304800" cy="4572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9168" name="Line 55"/>
          <p:cNvSpPr>
            <a:spLocks noChangeShapeType="1"/>
          </p:cNvSpPr>
          <p:nvPr/>
        </p:nvSpPr>
        <p:spPr bwMode="auto">
          <a:xfrm>
            <a:off x="5257800" y="4572000"/>
            <a:ext cx="838200" cy="0"/>
          </a:xfrm>
          <a:prstGeom prst="line">
            <a:avLst/>
          </a:prstGeom>
          <a:noFill/>
          <a:ln w="9525">
            <a:solidFill>
              <a:schemeClr val="tx1"/>
            </a:solidFill>
            <a:round/>
            <a:headEnd/>
            <a:tailEnd/>
          </a:ln>
        </p:spPr>
        <p:txBody>
          <a:bodyPr wrap="none" anchor="ctr"/>
          <a:lstStyle/>
          <a:p>
            <a:endParaRPr lang="en-US"/>
          </a:p>
        </p:txBody>
      </p:sp>
      <p:sp>
        <p:nvSpPr>
          <p:cNvPr id="49169" name="Rectangle 56"/>
          <p:cNvSpPr>
            <a:spLocks noChangeArrowheads="1"/>
          </p:cNvSpPr>
          <p:nvPr/>
        </p:nvSpPr>
        <p:spPr bwMode="auto">
          <a:xfrm>
            <a:off x="3429000" y="3657600"/>
            <a:ext cx="304800" cy="4572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9170" name="Line 57"/>
          <p:cNvSpPr>
            <a:spLocks noChangeShapeType="1"/>
          </p:cNvSpPr>
          <p:nvPr/>
        </p:nvSpPr>
        <p:spPr bwMode="auto">
          <a:xfrm>
            <a:off x="2590800" y="3886200"/>
            <a:ext cx="838200" cy="0"/>
          </a:xfrm>
          <a:prstGeom prst="line">
            <a:avLst/>
          </a:prstGeom>
          <a:noFill/>
          <a:ln w="9525">
            <a:solidFill>
              <a:schemeClr val="tx1"/>
            </a:solidFill>
            <a:round/>
            <a:headEnd/>
            <a:tailEnd/>
          </a:ln>
        </p:spPr>
        <p:txBody>
          <a:bodyPr wrap="none" anchor="ctr"/>
          <a:lstStyle/>
          <a:p>
            <a:endParaRPr lang="en-US"/>
          </a:p>
        </p:txBody>
      </p:sp>
      <p:sp>
        <p:nvSpPr>
          <p:cNvPr id="49171" name="Rectangle 58"/>
          <p:cNvSpPr>
            <a:spLocks noChangeArrowheads="1"/>
          </p:cNvSpPr>
          <p:nvPr/>
        </p:nvSpPr>
        <p:spPr bwMode="auto">
          <a:xfrm>
            <a:off x="3429000" y="4343400"/>
            <a:ext cx="304800" cy="4572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49172" name="Line 59"/>
          <p:cNvSpPr>
            <a:spLocks noChangeShapeType="1"/>
          </p:cNvSpPr>
          <p:nvPr/>
        </p:nvSpPr>
        <p:spPr bwMode="auto">
          <a:xfrm>
            <a:off x="2590800" y="4572000"/>
            <a:ext cx="838200" cy="0"/>
          </a:xfrm>
          <a:prstGeom prst="line">
            <a:avLst/>
          </a:prstGeom>
          <a:noFill/>
          <a:ln w="9525">
            <a:solidFill>
              <a:schemeClr val="tx1"/>
            </a:solidFill>
            <a:round/>
            <a:headEnd/>
            <a:tailEnd/>
          </a:ln>
        </p:spPr>
        <p:txBody>
          <a:bodyPr wrap="none" anchor="ctr"/>
          <a:lstStyle/>
          <a:p>
            <a:endParaRPr lang="en-US"/>
          </a:p>
        </p:txBody>
      </p:sp>
      <p:sp>
        <p:nvSpPr>
          <p:cNvPr id="60477" name="Rectangle 61"/>
          <p:cNvSpPr>
            <a:spLocks noChangeArrowheads="1"/>
          </p:cNvSpPr>
          <p:nvPr/>
        </p:nvSpPr>
        <p:spPr bwMode="auto">
          <a:xfrm>
            <a:off x="3429000" y="4343400"/>
            <a:ext cx="304800" cy="4572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60482" name="Rectangle 66"/>
          <p:cNvSpPr>
            <a:spLocks noChangeArrowheads="1"/>
          </p:cNvSpPr>
          <p:nvPr/>
        </p:nvSpPr>
        <p:spPr bwMode="auto">
          <a:xfrm>
            <a:off x="3429000" y="3657600"/>
            <a:ext cx="304800" cy="4572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60483" name="Rectangle 67"/>
          <p:cNvSpPr>
            <a:spLocks noChangeArrowheads="1"/>
          </p:cNvSpPr>
          <p:nvPr/>
        </p:nvSpPr>
        <p:spPr bwMode="auto">
          <a:xfrm>
            <a:off x="4953000" y="4343400"/>
            <a:ext cx="304800" cy="4572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60484" name="Rectangle 68"/>
          <p:cNvSpPr>
            <a:spLocks noChangeArrowheads="1"/>
          </p:cNvSpPr>
          <p:nvPr/>
        </p:nvSpPr>
        <p:spPr bwMode="auto">
          <a:xfrm>
            <a:off x="4953000" y="3657600"/>
            <a:ext cx="304800" cy="4572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60485" name="Rectangle 69"/>
          <p:cNvSpPr>
            <a:spLocks noChangeArrowheads="1"/>
          </p:cNvSpPr>
          <p:nvPr/>
        </p:nvSpPr>
        <p:spPr bwMode="auto">
          <a:xfrm>
            <a:off x="4876800" y="2895600"/>
            <a:ext cx="304800" cy="457200"/>
          </a:xfrm>
          <a:prstGeom prst="rect">
            <a:avLst/>
          </a:prstGeom>
          <a:solidFill>
            <a:srgbClr val="33CC33"/>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477"/>
                                        </p:tgtEl>
                                        <p:attrNameLst>
                                          <p:attrName>style.visibility</p:attrName>
                                        </p:attrNameLst>
                                      </p:cBhvr>
                                      <p:to>
                                        <p:strVal val="visible"/>
                                      </p:to>
                                    </p:set>
                                    <p:anim calcmode="lin" valueType="num">
                                      <p:cBhvr additive="base">
                                        <p:cTn id="7" dur="500" fill="hold"/>
                                        <p:tgtEl>
                                          <p:spTgt spid="60477"/>
                                        </p:tgtEl>
                                        <p:attrNameLst>
                                          <p:attrName>ppt_x</p:attrName>
                                        </p:attrNameLst>
                                      </p:cBhvr>
                                      <p:tavLst>
                                        <p:tav tm="0">
                                          <p:val>
                                            <p:strVal val="0-#ppt_w/2"/>
                                          </p:val>
                                        </p:tav>
                                        <p:tav tm="100000">
                                          <p:val>
                                            <p:strVal val="#ppt_x"/>
                                          </p:val>
                                        </p:tav>
                                      </p:tavLst>
                                    </p:anim>
                                    <p:anim calcmode="lin" valueType="num">
                                      <p:cBhvr additive="base">
                                        <p:cTn id="8" dur="500" fill="hold"/>
                                        <p:tgtEl>
                                          <p:spTgt spid="604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0482"/>
                                        </p:tgtEl>
                                        <p:attrNameLst>
                                          <p:attrName>style.visibility</p:attrName>
                                        </p:attrNameLst>
                                      </p:cBhvr>
                                      <p:to>
                                        <p:strVal val="visible"/>
                                      </p:to>
                                    </p:set>
                                    <p:anim calcmode="lin" valueType="num">
                                      <p:cBhvr additive="base">
                                        <p:cTn id="12" dur="500" fill="hold"/>
                                        <p:tgtEl>
                                          <p:spTgt spid="60482"/>
                                        </p:tgtEl>
                                        <p:attrNameLst>
                                          <p:attrName>ppt_x</p:attrName>
                                        </p:attrNameLst>
                                      </p:cBhvr>
                                      <p:tavLst>
                                        <p:tav tm="0">
                                          <p:val>
                                            <p:strVal val="0-#ppt_w/2"/>
                                          </p:val>
                                        </p:tav>
                                        <p:tav tm="100000">
                                          <p:val>
                                            <p:strVal val="#ppt_x"/>
                                          </p:val>
                                        </p:tav>
                                      </p:tavLst>
                                    </p:anim>
                                    <p:anim calcmode="lin" valueType="num">
                                      <p:cBhvr additive="base">
                                        <p:cTn id="13" dur="500" fill="hold"/>
                                        <p:tgtEl>
                                          <p:spTgt spid="6048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0483"/>
                                        </p:tgtEl>
                                        <p:attrNameLst>
                                          <p:attrName>style.visibility</p:attrName>
                                        </p:attrNameLst>
                                      </p:cBhvr>
                                      <p:to>
                                        <p:strVal val="visible"/>
                                      </p:to>
                                    </p:set>
                                    <p:anim calcmode="lin" valueType="num">
                                      <p:cBhvr additive="base">
                                        <p:cTn id="17" dur="500" fill="hold"/>
                                        <p:tgtEl>
                                          <p:spTgt spid="60483"/>
                                        </p:tgtEl>
                                        <p:attrNameLst>
                                          <p:attrName>ppt_x</p:attrName>
                                        </p:attrNameLst>
                                      </p:cBhvr>
                                      <p:tavLst>
                                        <p:tav tm="0">
                                          <p:val>
                                            <p:strVal val="0-#ppt_w/2"/>
                                          </p:val>
                                        </p:tav>
                                        <p:tav tm="100000">
                                          <p:val>
                                            <p:strVal val="#ppt_x"/>
                                          </p:val>
                                        </p:tav>
                                      </p:tavLst>
                                    </p:anim>
                                    <p:anim calcmode="lin" valueType="num">
                                      <p:cBhvr additive="base">
                                        <p:cTn id="18" dur="500" fill="hold"/>
                                        <p:tgtEl>
                                          <p:spTgt spid="6048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0484"/>
                                        </p:tgtEl>
                                        <p:attrNameLst>
                                          <p:attrName>style.visibility</p:attrName>
                                        </p:attrNameLst>
                                      </p:cBhvr>
                                      <p:to>
                                        <p:strVal val="visible"/>
                                      </p:to>
                                    </p:set>
                                    <p:anim calcmode="lin" valueType="num">
                                      <p:cBhvr additive="base">
                                        <p:cTn id="22" dur="500" fill="hold"/>
                                        <p:tgtEl>
                                          <p:spTgt spid="60484"/>
                                        </p:tgtEl>
                                        <p:attrNameLst>
                                          <p:attrName>ppt_x</p:attrName>
                                        </p:attrNameLst>
                                      </p:cBhvr>
                                      <p:tavLst>
                                        <p:tav tm="0">
                                          <p:val>
                                            <p:strVal val="0-#ppt_w/2"/>
                                          </p:val>
                                        </p:tav>
                                        <p:tav tm="100000">
                                          <p:val>
                                            <p:strVal val="#ppt_x"/>
                                          </p:val>
                                        </p:tav>
                                      </p:tavLst>
                                    </p:anim>
                                    <p:anim calcmode="lin" valueType="num">
                                      <p:cBhvr additive="base">
                                        <p:cTn id="23" dur="500" fill="hold"/>
                                        <p:tgtEl>
                                          <p:spTgt spid="6048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0485"/>
                                        </p:tgtEl>
                                        <p:attrNameLst>
                                          <p:attrName>style.visibility</p:attrName>
                                        </p:attrNameLst>
                                      </p:cBhvr>
                                      <p:to>
                                        <p:strVal val="visible"/>
                                      </p:to>
                                    </p:set>
                                    <p:anim calcmode="lin" valueType="num">
                                      <p:cBhvr additive="base">
                                        <p:cTn id="27" dur="500" fill="hold"/>
                                        <p:tgtEl>
                                          <p:spTgt spid="60485"/>
                                        </p:tgtEl>
                                        <p:attrNameLst>
                                          <p:attrName>ppt_x</p:attrName>
                                        </p:attrNameLst>
                                      </p:cBhvr>
                                      <p:tavLst>
                                        <p:tav tm="0">
                                          <p:val>
                                            <p:strVal val="0-#ppt_w/2"/>
                                          </p:val>
                                        </p:tav>
                                        <p:tav tm="100000">
                                          <p:val>
                                            <p:strVal val="#ppt_x"/>
                                          </p:val>
                                        </p:tav>
                                      </p:tavLst>
                                    </p:anim>
                                    <p:anim calcmode="lin" valueType="num">
                                      <p:cBhvr additive="base">
                                        <p:cTn id="28" dur="500" fill="hold"/>
                                        <p:tgtEl>
                                          <p:spTgt spid="604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77" grpId="0" animBg="1"/>
      <p:bldP spid="60482" grpId="0" animBg="1"/>
      <p:bldP spid="60483" grpId="0" animBg="1"/>
      <p:bldP spid="60484" grpId="0" animBg="1"/>
      <p:bldP spid="6048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5" name="Rectangle 3"/>
          <p:cNvSpPr>
            <a:spLocks noChangeArrowheads="1"/>
          </p:cNvSpPr>
          <p:nvPr/>
        </p:nvSpPr>
        <p:spPr bwMode="auto">
          <a:xfrm>
            <a:off x="428596" y="500042"/>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6" name="5 CuadroTexto"/>
          <p:cNvSpPr txBox="1"/>
          <p:nvPr/>
        </p:nvSpPr>
        <p:spPr>
          <a:xfrm>
            <a:off x="0" y="857232"/>
            <a:ext cx="4140108" cy="461665"/>
          </a:xfrm>
          <a:prstGeom prst="rect">
            <a:avLst/>
          </a:prstGeom>
          <a:noFill/>
        </p:spPr>
        <p:txBody>
          <a:bodyPr wrap="none" rtlCol="0">
            <a:spAutoFit/>
          </a:bodyPr>
          <a:lstStyle/>
          <a:p>
            <a:r>
              <a:rPr lang="en-US" dirty="0" smtClean="0">
                <a:solidFill>
                  <a:srgbClr val="FFC000"/>
                </a:solidFill>
              </a:rPr>
              <a:t>RELEVADORES DIGITALES</a:t>
            </a:r>
            <a:endParaRPr lang="en-US" dirty="0">
              <a:solidFill>
                <a:srgbClr val="FFC000"/>
              </a:solidFill>
            </a:endParaRPr>
          </a:p>
        </p:txBody>
      </p:sp>
      <p:pic>
        <p:nvPicPr>
          <p:cNvPr id="126979" name="Picture 3"/>
          <p:cNvPicPr>
            <a:picLocks noChangeAspect="1" noChangeArrowheads="1"/>
          </p:cNvPicPr>
          <p:nvPr/>
        </p:nvPicPr>
        <p:blipFill>
          <a:blip r:embed="rId2"/>
          <a:srcRect/>
          <a:stretch>
            <a:fillRect/>
          </a:stretch>
        </p:blipFill>
        <p:spPr bwMode="auto">
          <a:xfrm>
            <a:off x="-28576" y="2000240"/>
            <a:ext cx="9172576" cy="2476500"/>
          </a:xfrm>
          <a:prstGeom prst="rect">
            <a:avLst/>
          </a:prstGeom>
          <a:noFill/>
          <a:ln w="9525">
            <a:noFill/>
            <a:miter lim="800000"/>
            <a:headEnd/>
            <a:tailEnd/>
          </a:ln>
          <a:effectLst/>
        </p:spPr>
      </p:pic>
      <p:sp>
        <p:nvSpPr>
          <p:cNvPr id="10" name="9 CuadroTexto"/>
          <p:cNvSpPr txBox="1"/>
          <p:nvPr/>
        </p:nvSpPr>
        <p:spPr>
          <a:xfrm>
            <a:off x="0" y="1285860"/>
            <a:ext cx="9144000" cy="646331"/>
          </a:xfrm>
          <a:prstGeom prst="rect">
            <a:avLst/>
          </a:prstGeom>
          <a:noFill/>
        </p:spPr>
        <p:txBody>
          <a:bodyPr wrap="square" rtlCol="0">
            <a:spAutoFit/>
          </a:bodyPr>
          <a:lstStyle/>
          <a:p>
            <a:r>
              <a:rPr lang="en-US" sz="1800" dirty="0" smtClean="0"/>
              <a:t>La </a:t>
            </a:r>
            <a:r>
              <a:rPr lang="en-US" sz="1800" dirty="0" err="1" smtClean="0"/>
              <a:t>evolución</a:t>
            </a:r>
            <a:r>
              <a:rPr lang="en-US" sz="1800" dirty="0" smtClean="0"/>
              <a:t> de los </a:t>
            </a:r>
            <a:r>
              <a:rPr lang="en-US" sz="1800" dirty="0" err="1" smtClean="0"/>
              <a:t>relevadores</a:t>
            </a:r>
            <a:r>
              <a:rPr lang="en-US" sz="1800" dirty="0" smtClean="0"/>
              <a:t> de </a:t>
            </a:r>
            <a:r>
              <a:rPr lang="en-US" sz="1800" dirty="0" err="1" smtClean="0"/>
              <a:t>protección</a:t>
            </a:r>
            <a:r>
              <a:rPr lang="en-US" sz="1800" dirty="0" smtClean="0"/>
              <a:t> de los </a:t>
            </a:r>
            <a:r>
              <a:rPr lang="en-US" sz="1800" dirty="0" err="1" smtClean="0"/>
              <a:t>sistemas</a:t>
            </a:r>
            <a:r>
              <a:rPr lang="en-US" sz="1800" dirty="0" smtClean="0"/>
              <a:t> </a:t>
            </a:r>
            <a:r>
              <a:rPr lang="en-US" sz="1800" dirty="0" err="1" smtClean="0"/>
              <a:t>eléctricos</a:t>
            </a:r>
            <a:r>
              <a:rPr lang="en-US" sz="1800" dirty="0" smtClean="0"/>
              <a:t> de </a:t>
            </a:r>
            <a:r>
              <a:rPr lang="en-US" sz="1800" dirty="0" err="1" smtClean="0"/>
              <a:t>potencia</a:t>
            </a:r>
            <a:r>
              <a:rPr lang="en-US" sz="1800" dirty="0" smtClean="0"/>
              <a:t> se </a:t>
            </a:r>
            <a:r>
              <a:rPr lang="en-US" sz="1800" dirty="0" err="1" smtClean="0"/>
              <a:t>pueden</a:t>
            </a:r>
            <a:r>
              <a:rPr lang="en-US" sz="1800" dirty="0" smtClean="0"/>
              <a:t> </a:t>
            </a:r>
            <a:r>
              <a:rPr lang="en-US" sz="1800" dirty="0" err="1" smtClean="0"/>
              <a:t>describir</a:t>
            </a:r>
            <a:r>
              <a:rPr lang="en-US" sz="1800" dirty="0" smtClean="0"/>
              <a:t> en </a:t>
            </a:r>
            <a:r>
              <a:rPr lang="en-US" sz="1800" dirty="0" err="1" smtClean="0"/>
              <a:t>cuatro</a:t>
            </a:r>
            <a:r>
              <a:rPr lang="en-US" sz="1800" dirty="0" smtClean="0"/>
              <a:t> </a:t>
            </a:r>
            <a:r>
              <a:rPr lang="en-US" sz="1800" b="1" dirty="0" err="1" smtClean="0"/>
              <a:t>generaciones</a:t>
            </a:r>
            <a:r>
              <a:rPr lang="en-US" sz="1800" b="1" dirty="0" smtClean="0"/>
              <a:t> </a:t>
            </a:r>
            <a:r>
              <a:rPr lang="en-US" sz="1800" dirty="0" smtClean="0"/>
              <a:t>las </a:t>
            </a:r>
            <a:r>
              <a:rPr lang="en-US" sz="1800" dirty="0" err="1" smtClean="0"/>
              <a:t>cuales</a:t>
            </a:r>
            <a:r>
              <a:rPr lang="en-US" sz="1800" dirty="0" smtClean="0"/>
              <a:t> son:</a:t>
            </a:r>
            <a:endParaRPr lang="en-US" sz="1800" dirty="0"/>
          </a:p>
        </p:txBody>
      </p:sp>
      <p:sp>
        <p:nvSpPr>
          <p:cNvPr id="11" name="10 CuadroTexto"/>
          <p:cNvSpPr txBox="1"/>
          <p:nvPr/>
        </p:nvSpPr>
        <p:spPr>
          <a:xfrm>
            <a:off x="0" y="4857760"/>
            <a:ext cx="9144000" cy="1477328"/>
          </a:xfrm>
          <a:prstGeom prst="rect">
            <a:avLst/>
          </a:prstGeom>
          <a:noFill/>
        </p:spPr>
        <p:txBody>
          <a:bodyPr wrap="square" rtlCol="0">
            <a:spAutoFit/>
          </a:bodyPr>
          <a:lstStyle/>
          <a:p>
            <a:pPr algn="just"/>
            <a:r>
              <a:rPr lang="en-US" sz="1800" dirty="0" smtClean="0"/>
              <a:t>El </a:t>
            </a:r>
            <a:r>
              <a:rPr lang="en-US" sz="1800" dirty="0" err="1" smtClean="0"/>
              <a:t>futuro</a:t>
            </a:r>
            <a:r>
              <a:rPr lang="en-US" sz="1800" dirty="0" smtClean="0"/>
              <a:t> de la </a:t>
            </a:r>
            <a:r>
              <a:rPr lang="en-US" sz="1800" dirty="0" err="1" smtClean="0"/>
              <a:t>protección</a:t>
            </a:r>
            <a:r>
              <a:rPr lang="en-US" sz="1800" dirty="0" smtClean="0"/>
              <a:t> digital al </a:t>
            </a:r>
            <a:r>
              <a:rPr lang="en-US" sz="1800" dirty="0" err="1" smtClean="0"/>
              <a:t>cual</a:t>
            </a:r>
            <a:r>
              <a:rPr lang="en-US" sz="1800" dirty="0" smtClean="0"/>
              <a:t> </a:t>
            </a:r>
            <a:r>
              <a:rPr lang="en-US" sz="1800" dirty="0" err="1" smtClean="0"/>
              <a:t>está</a:t>
            </a:r>
            <a:r>
              <a:rPr lang="en-US" sz="1800" dirty="0" smtClean="0"/>
              <a:t> </a:t>
            </a:r>
            <a:r>
              <a:rPr lang="en-US" sz="1800" dirty="0" err="1" smtClean="0"/>
              <a:t>dirigida</a:t>
            </a:r>
            <a:r>
              <a:rPr lang="en-US" sz="1800" dirty="0" smtClean="0"/>
              <a:t> la </a:t>
            </a:r>
            <a:r>
              <a:rPr lang="en-US" sz="1800" dirty="0" err="1" smtClean="0"/>
              <a:t>quinta</a:t>
            </a:r>
            <a:r>
              <a:rPr lang="en-US" sz="1800" dirty="0" smtClean="0"/>
              <a:t> </a:t>
            </a:r>
            <a:r>
              <a:rPr lang="en-US" sz="1800" b="1" dirty="0" err="1" smtClean="0"/>
              <a:t>generacion</a:t>
            </a:r>
            <a:r>
              <a:rPr lang="en-US" sz="1800" b="1" dirty="0" smtClean="0"/>
              <a:t>, </a:t>
            </a:r>
            <a:r>
              <a:rPr lang="en-US" sz="1800" dirty="0" err="1" smtClean="0"/>
              <a:t>es</a:t>
            </a:r>
            <a:r>
              <a:rPr lang="en-US" sz="1800" dirty="0" smtClean="0"/>
              <a:t> la </a:t>
            </a:r>
            <a:r>
              <a:rPr lang="en-US" sz="1800" dirty="0" err="1" smtClean="0"/>
              <a:t>combinacion</a:t>
            </a:r>
            <a:r>
              <a:rPr lang="en-US" sz="1800" dirty="0" smtClean="0"/>
              <a:t> de </a:t>
            </a:r>
            <a:r>
              <a:rPr lang="en-US" sz="1800" dirty="0" err="1" smtClean="0"/>
              <a:t>protección</a:t>
            </a:r>
            <a:r>
              <a:rPr lang="en-US" sz="1800" dirty="0" smtClean="0"/>
              <a:t>, </a:t>
            </a:r>
            <a:r>
              <a:rPr lang="en-US" sz="1800" dirty="0" err="1" smtClean="0"/>
              <a:t>medicion,control</a:t>
            </a:r>
            <a:r>
              <a:rPr lang="en-US" sz="1800" dirty="0" smtClean="0"/>
              <a:t> y </a:t>
            </a:r>
            <a:r>
              <a:rPr lang="en-US" sz="1800" dirty="0" err="1" smtClean="0"/>
              <a:t>comunicación</a:t>
            </a:r>
            <a:r>
              <a:rPr lang="en-US" sz="1800" dirty="0" smtClean="0"/>
              <a:t>, </a:t>
            </a:r>
            <a:r>
              <a:rPr lang="en-US" sz="1800" dirty="0" err="1" smtClean="0"/>
              <a:t>como</a:t>
            </a:r>
            <a:r>
              <a:rPr lang="en-US" sz="1800" dirty="0" smtClean="0"/>
              <a:t> un </a:t>
            </a:r>
            <a:r>
              <a:rPr lang="en-US" sz="1800" dirty="0" err="1" smtClean="0"/>
              <a:t>sistema</a:t>
            </a:r>
            <a:r>
              <a:rPr lang="en-US" sz="1800" dirty="0" smtClean="0"/>
              <a:t> de </a:t>
            </a:r>
            <a:r>
              <a:rPr lang="en-US" sz="1800" dirty="0" err="1" smtClean="0"/>
              <a:t>proteccion</a:t>
            </a:r>
            <a:r>
              <a:rPr lang="en-US" sz="1800" dirty="0" smtClean="0"/>
              <a:t> </a:t>
            </a:r>
            <a:r>
              <a:rPr lang="en-US" sz="1800" dirty="0" err="1" smtClean="0"/>
              <a:t>integrado</a:t>
            </a:r>
            <a:r>
              <a:rPr lang="en-US" sz="1800" dirty="0" smtClean="0"/>
              <a:t>, lo </a:t>
            </a:r>
            <a:r>
              <a:rPr lang="en-US" sz="1800" dirty="0" err="1" smtClean="0"/>
              <a:t>cual</a:t>
            </a:r>
            <a:r>
              <a:rPr lang="en-US" sz="1800" dirty="0" smtClean="0"/>
              <a:t> se </a:t>
            </a:r>
            <a:r>
              <a:rPr lang="en-US" sz="1800" dirty="0" err="1" smtClean="0"/>
              <a:t>esta</a:t>
            </a:r>
            <a:r>
              <a:rPr lang="en-US" sz="1800" dirty="0" smtClean="0"/>
              <a:t> </a:t>
            </a:r>
            <a:r>
              <a:rPr lang="en-US" sz="1800" dirty="0" err="1" smtClean="0"/>
              <a:t>aplicando</a:t>
            </a:r>
            <a:r>
              <a:rPr lang="en-US" sz="1800" dirty="0" smtClean="0"/>
              <a:t> a </a:t>
            </a:r>
            <a:r>
              <a:rPr lang="en-US" sz="1800" dirty="0" err="1" smtClean="0"/>
              <a:t>nivel</a:t>
            </a:r>
            <a:r>
              <a:rPr lang="en-US" sz="1800" dirty="0" smtClean="0"/>
              <a:t> mundial con la </a:t>
            </a:r>
            <a:r>
              <a:rPr lang="en-US" sz="1800" dirty="0" err="1" smtClean="0"/>
              <a:t>proteccion</a:t>
            </a:r>
            <a:r>
              <a:rPr lang="en-US" sz="1800" dirty="0" smtClean="0"/>
              <a:t> </a:t>
            </a:r>
            <a:r>
              <a:rPr lang="en-US" sz="1800" dirty="0" err="1" smtClean="0"/>
              <a:t>inteligente</a:t>
            </a:r>
            <a:r>
              <a:rPr lang="en-US" sz="1800" dirty="0" smtClean="0"/>
              <a:t> </a:t>
            </a:r>
            <a:r>
              <a:rPr lang="en-US" sz="1800" dirty="0" err="1" smtClean="0"/>
              <a:t>tipo</a:t>
            </a:r>
            <a:r>
              <a:rPr lang="en-US" sz="1800" dirty="0" smtClean="0"/>
              <a:t> </a:t>
            </a:r>
            <a:r>
              <a:rPr lang="en-US" sz="1800" dirty="0" err="1" smtClean="0"/>
              <a:t>adaptiva</a:t>
            </a:r>
            <a:r>
              <a:rPr lang="en-US" sz="1800" dirty="0" smtClean="0"/>
              <a:t>, </a:t>
            </a:r>
            <a:r>
              <a:rPr lang="en-US" sz="1800" dirty="0" err="1" smtClean="0"/>
              <a:t>que</a:t>
            </a:r>
            <a:r>
              <a:rPr lang="en-US" sz="1800" dirty="0" smtClean="0"/>
              <a:t> </a:t>
            </a:r>
            <a:r>
              <a:rPr lang="en-US" sz="1800" dirty="0" err="1" smtClean="0"/>
              <a:t>trabaj</a:t>
            </a:r>
            <a:r>
              <a:rPr lang="en-US" sz="1800" dirty="0" smtClean="0"/>
              <a:t> en </a:t>
            </a:r>
            <a:r>
              <a:rPr lang="en-US" sz="1800" dirty="0" err="1" smtClean="0"/>
              <a:t>funcion</a:t>
            </a:r>
            <a:r>
              <a:rPr lang="en-US" sz="1800" dirty="0" smtClean="0"/>
              <a:t> de las </a:t>
            </a:r>
            <a:r>
              <a:rPr lang="en-US" sz="1800" dirty="0" err="1" smtClean="0"/>
              <a:t>necesidades</a:t>
            </a:r>
            <a:r>
              <a:rPr lang="en-US" sz="1800" dirty="0" smtClean="0"/>
              <a:t> del SEP, </a:t>
            </a:r>
            <a:r>
              <a:rPr lang="en-US" sz="1800" dirty="0" err="1" smtClean="0"/>
              <a:t>otro</a:t>
            </a:r>
            <a:r>
              <a:rPr lang="en-US" sz="1800" dirty="0" smtClean="0"/>
              <a:t> </a:t>
            </a:r>
            <a:r>
              <a:rPr lang="en-US" sz="1800" dirty="0" err="1" smtClean="0"/>
              <a:t>adelanto</a:t>
            </a:r>
            <a:r>
              <a:rPr lang="en-US" sz="1800" dirty="0" smtClean="0"/>
              <a:t> </a:t>
            </a:r>
            <a:r>
              <a:rPr lang="en-US" sz="1800" dirty="0" err="1" smtClean="0"/>
              <a:t>es</a:t>
            </a:r>
            <a:r>
              <a:rPr lang="en-US" sz="1800" dirty="0" smtClean="0"/>
              <a:t> el </a:t>
            </a:r>
            <a:r>
              <a:rPr lang="en-US" sz="1800" dirty="0" err="1" smtClean="0"/>
              <a:t>muestreo</a:t>
            </a:r>
            <a:r>
              <a:rPr lang="en-US" sz="1800" dirty="0" smtClean="0"/>
              <a:t> </a:t>
            </a:r>
            <a:r>
              <a:rPr lang="en-US" sz="1800" dirty="0" err="1" smtClean="0"/>
              <a:t>sincronizado</a:t>
            </a:r>
            <a:r>
              <a:rPr lang="en-US" sz="1800" dirty="0" smtClean="0"/>
              <a:t> del SEP con la </a:t>
            </a:r>
            <a:r>
              <a:rPr lang="en-US" sz="1800" dirty="0" err="1" smtClean="0"/>
              <a:t>medicion</a:t>
            </a:r>
            <a:r>
              <a:rPr lang="en-US" sz="1800" dirty="0" smtClean="0"/>
              <a:t> </a:t>
            </a:r>
            <a:r>
              <a:rPr lang="en-US" sz="1800" dirty="0" err="1" smtClean="0"/>
              <a:t>Fasorial</a:t>
            </a:r>
            <a:r>
              <a:rPr lang="en-US" sz="1800" dirty="0" smtClean="0"/>
              <a:t>.</a:t>
            </a:r>
            <a:endParaRPr lang="en-US" sz="1800" b="1"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Rectangle 3"/>
          <p:cNvSpPr>
            <a:spLocks noChangeArrowheads="1"/>
          </p:cNvSpPr>
          <p:nvPr/>
        </p:nvSpPr>
        <p:spPr bwMode="auto">
          <a:xfrm>
            <a:off x="428596" y="500042"/>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5" name="4 CuadroTexto"/>
          <p:cNvSpPr txBox="1"/>
          <p:nvPr/>
        </p:nvSpPr>
        <p:spPr>
          <a:xfrm>
            <a:off x="0" y="785794"/>
            <a:ext cx="4140108" cy="461665"/>
          </a:xfrm>
          <a:prstGeom prst="rect">
            <a:avLst/>
          </a:prstGeom>
          <a:noFill/>
        </p:spPr>
        <p:txBody>
          <a:bodyPr wrap="none" rtlCol="0">
            <a:spAutoFit/>
          </a:bodyPr>
          <a:lstStyle/>
          <a:p>
            <a:r>
              <a:rPr lang="en-US" dirty="0" smtClean="0">
                <a:solidFill>
                  <a:srgbClr val="FFC000"/>
                </a:solidFill>
              </a:rPr>
              <a:t>RELEVADORES DIGITALES</a:t>
            </a:r>
            <a:endParaRPr lang="en-US" dirty="0">
              <a:solidFill>
                <a:srgbClr val="FFC000"/>
              </a:solidFill>
            </a:endParaRPr>
          </a:p>
        </p:txBody>
      </p:sp>
      <p:pic>
        <p:nvPicPr>
          <p:cNvPr id="128003" name="Picture 3"/>
          <p:cNvPicPr>
            <a:picLocks noChangeAspect="1" noChangeArrowheads="1"/>
          </p:cNvPicPr>
          <p:nvPr/>
        </p:nvPicPr>
        <p:blipFill>
          <a:blip r:embed="rId2"/>
          <a:srcRect/>
          <a:stretch>
            <a:fillRect/>
          </a:stretch>
        </p:blipFill>
        <p:spPr bwMode="auto">
          <a:xfrm>
            <a:off x="2105025" y="1257300"/>
            <a:ext cx="7038975" cy="5600700"/>
          </a:xfrm>
          <a:prstGeom prst="rect">
            <a:avLst/>
          </a:prstGeom>
          <a:noFill/>
          <a:ln w="9525">
            <a:noFill/>
            <a:miter lim="800000"/>
            <a:headEnd/>
            <a:tailEnd/>
          </a:ln>
          <a:effectLst/>
        </p:spPr>
      </p:pic>
      <p:sp>
        <p:nvSpPr>
          <p:cNvPr id="8" name="7 CuadroTexto"/>
          <p:cNvSpPr txBox="1"/>
          <p:nvPr/>
        </p:nvSpPr>
        <p:spPr>
          <a:xfrm>
            <a:off x="0" y="1714488"/>
            <a:ext cx="2071670" cy="1200329"/>
          </a:xfrm>
          <a:prstGeom prst="rect">
            <a:avLst/>
          </a:prstGeom>
          <a:noFill/>
        </p:spPr>
        <p:txBody>
          <a:bodyPr wrap="square" rtlCol="0">
            <a:spAutoFit/>
          </a:bodyPr>
          <a:lstStyle/>
          <a:p>
            <a:r>
              <a:rPr lang="en-US" sz="1800" dirty="0" err="1" smtClean="0"/>
              <a:t>Muestrea</a:t>
            </a:r>
            <a:r>
              <a:rPr lang="en-US" sz="1800" dirty="0" smtClean="0"/>
              <a:t> y </a:t>
            </a:r>
            <a:r>
              <a:rPr lang="en-US" sz="1800" dirty="0" err="1" smtClean="0"/>
              <a:t>convierte</a:t>
            </a:r>
            <a:r>
              <a:rPr lang="en-US" sz="1800" dirty="0" smtClean="0"/>
              <a:t> </a:t>
            </a:r>
            <a:r>
              <a:rPr lang="en-US" sz="1800" dirty="0" err="1" smtClean="0"/>
              <a:t>señal</a:t>
            </a:r>
            <a:r>
              <a:rPr lang="en-US" sz="1800" dirty="0" smtClean="0"/>
              <a:t> continua en</a:t>
            </a:r>
          </a:p>
          <a:p>
            <a:r>
              <a:rPr lang="en-US" sz="1800" dirty="0" err="1" smtClean="0"/>
              <a:t>Señal</a:t>
            </a:r>
            <a:r>
              <a:rPr lang="en-US" sz="1800" dirty="0" smtClean="0"/>
              <a:t> </a:t>
            </a:r>
            <a:r>
              <a:rPr lang="en-US" sz="1800" dirty="0" err="1" smtClean="0"/>
              <a:t>discreta</a:t>
            </a:r>
            <a:endParaRPr lang="en-US" sz="1800" dirty="0"/>
          </a:p>
        </p:txBody>
      </p:sp>
      <p:sp>
        <p:nvSpPr>
          <p:cNvPr id="9" name="8 CuadroTexto"/>
          <p:cNvSpPr txBox="1"/>
          <p:nvPr/>
        </p:nvSpPr>
        <p:spPr>
          <a:xfrm>
            <a:off x="0" y="4143380"/>
            <a:ext cx="2071670" cy="1477328"/>
          </a:xfrm>
          <a:prstGeom prst="rect">
            <a:avLst/>
          </a:prstGeom>
          <a:noFill/>
        </p:spPr>
        <p:txBody>
          <a:bodyPr wrap="square" rtlCol="0">
            <a:spAutoFit/>
          </a:bodyPr>
          <a:lstStyle/>
          <a:p>
            <a:r>
              <a:rPr lang="en-US" sz="1800" dirty="0" err="1" smtClean="0"/>
              <a:t>Procesamiento</a:t>
            </a:r>
            <a:r>
              <a:rPr lang="en-US" sz="1800" dirty="0" smtClean="0"/>
              <a:t> de </a:t>
            </a:r>
            <a:r>
              <a:rPr lang="en-US" sz="1800" dirty="0" err="1" smtClean="0"/>
              <a:t>señales</a:t>
            </a:r>
            <a:r>
              <a:rPr lang="en-US" sz="1800" dirty="0" smtClean="0"/>
              <a:t> </a:t>
            </a:r>
            <a:r>
              <a:rPr lang="en-US" sz="1800" dirty="0" err="1" smtClean="0"/>
              <a:t>discretas</a:t>
            </a:r>
            <a:r>
              <a:rPr lang="en-US" sz="1800" dirty="0" smtClean="0"/>
              <a:t> /</a:t>
            </a:r>
            <a:r>
              <a:rPr lang="en-US" sz="1800" dirty="0" err="1" smtClean="0"/>
              <a:t>digitales</a:t>
            </a:r>
            <a:r>
              <a:rPr lang="en-US" sz="1800" dirty="0" smtClean="0"/>
              <a:t> con </a:t>
            </a:r>
            <a:r>
              <a:rPr lang="en-US" sz="1800" dirty="0" err="1" smtClean="0"/>
              <a:t>matematica</a:t>
            </a:r>
            <a:r>
              <a:rPr lang="en-US" sz="1800" dirty="0" smtClean="0"/>
              <a:t> </a:t>
            </a:r>
            <a:r>
              <a:rPr lang="en-US" sz="1800" dirty="0" err="1" smtClean="0"/>
              <a:t>discreta</a:t>
            </a:r>
            <a:endParaRPr lang="en-US" sz="1800" dirty="0"/>
          </a:p>
        </p:txBody>
      </p:sp>
      <p:sp>
        <p:nvSpPr>
          <p:cNvPr id="10" name="9 CuadroTexto"/>
          <p:cNvSpPr txBox="1"/>
          <p:nvPr/>
        </p:nvSpPr>
        <p:spPr>
          <a:xfrm>
            <a:off x="0" y="3143248"/>
            <a:ext cx="1928794" cy="923330"/>
          </a:xfrm>
          <a:prstGeom prst="rect">
            <a:avLst/>
          </a:prstGeom>
          <a:noFill/>
        </p:spPr>
        <p:txBody>
          <a:bodyPr wrap="square" rtlCol="0">
            <a:spAutoFit/>
          </a:bodyPr>
          <a:lstStyle/>
          <a:p>
            <a:r>
              <a:rPr lang="en-US" sz="1800" dirty="0" err="1" smtClean="0"/>
              <a:t>Convierte</a:t>
            </a:r>
            <a:r>
              <a:rPr lang="en-US" sz="1800" dirty="0" smtClean="0"/>
              <a:t> </a:t>
            </a:r>
            <a:r>
              <a:rPr lang="en-US" sz="1800" dirty="0" err="1" smtClean="0"/>
              <a:t>señal</a:t>
            </a:r>
            <a:r>
              <a:rPr lang="en-US" sz="1800" dirty="0" smtClean="0"/>
              <a:t> </a:t>
            </a:r>
            <a:r>
              <a:rPr lang="en-US" sz="1800" dirty="0" err="1" smtClean="0"/>
              <a:t>discreta</a:t>
            </a:r>
            <a:r>
              <a:rPr lang="en-US" sz="1800" dirty="0" smtClean="0"/>
              <a:t> a digital(1,0)</a:t>
            </a:r>
            <a:endParaRPr lang="en-US" sz="1800" dirty="0"/>
          </a:p>
        </p:txBody>
      </p:sp>
      <p:sp>
        <p:nvSpPr>
          <p:cNvPr id="11" name="10 CuadroTexto"/>
          <p:cNvSpPr txBox="1"/>
          <p:nvPr/>
        </p:nvSpPr>
        <p:spPr>
          <a:xfrm>
            <a:off x="0" y="6215082"/>
            <a:ext cx="2206053" cy="461665"/>
          </a:xfrm>
          <a:prstGeom prst="rect">
            <a:avLst/>
          </a:prstGeom>
          <a:noFill/>
        </p:spPr>
        <p:txBody>
          <a:bodyPr wrap="none" rtlCol="0">
            <a:spAutoFit/>
          </a:bodyPr>
          <a:lstStyle/>
          <a:p>
            <a:r>
              <a:rPr lang="en-US" dirty="0" err="1" smtClean="0"/>
              <a:t>Salida</a:t>
            </a:r>
            <a:r>
              <a:rPr lang="en-US" dirty="0" smtClean="0"/>
              <a:t> </a:t>
            </a:r>
            <a:r>
              <a:rPr lang="en-US" dirty="0" err="1" smtClean="0"/>
              <a:t>discreta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80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Rectangle 3"/>
          <p:cNvSpPr>
            <a:spLocks noChangeArrowheads="1"/>
          </p:cNvSpPr>
          <p:nvPr/>
        </p:nvSpPr>
        <p:spPr bwMode="auto">
          <a:xfrm>
            <a:off x="428596" y="500042"/>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5" name="4 CuadroTexto"/>
          <p:cNvSpPr txBox="1"/>
          <p:nvPr/>
        </p:nvSpPr>
        <p:spPr>
          <a:xfrm>
            <a:off x="0" y="857232"/>
            <a:ext cx="4140108" cy="461665"/>
          </a:xfrm>
          <a:prstGeom prst="rect">
            <a:avLst/>
          </a:prstGeom>
          <a:noFill/>
        </p:spPr>
        <p:txBody>
          <a:bodyPr wrap="none" rtlCol="0">
            <a:spAutoFit/>
          </a:bodyPr>
          <a:lstStyle/>
          <a:p>
            <a:r>
              <a:rPr lang="en-US" dirty="0" smtClean="0">
                <a:solidFill>
                  <a:srgbClr val="FFC000"/>
                </a:solidFill>
              </a:rPr>
              <a:t>RELEVADORES DIGITALES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785786" y="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4" name="Rectangle 3"/>
          <p:cNvSpPr>
            <a:spLocks noChangeArrowheads="1"/>
          </p:cNvSpPr>
          <p:nvPr/>
        </p:nvSpPr>
        <p:spPr bwMode="auto">
          <a:xfrm>
            <a:off x="428596" y="500042"/>
            <a:ext cx="8478838"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PROTECCIONES MAS COMUNES USADAS EN EL SEP NOROESTE </a:t>
            </a:r>
            <a:endParaRPr lang="es-ES" sz="2000" dirty="0">
              <a:latin typeface="Times New Roman" pitchFamily="18" charset="0"/>
            </a:endParaRPr>
          </a:p>
        </p:txBody>
      </p:sp>
      <p:sp>
        <p:nvSpPr>
          <p:cNvPr id="5" name="4 CuadroTexto"/>
          <p:cNvSpPr txBox="1"/>
          <p:nvPr/>
        </p:nvSpPr>
        <p:spPr>
          <a:xfrm>
            <a:off x="0" y="857232"/>
            <a:ext cx="4140108" cy="461665"/>
          </a:xfrm>
          <a:prstGeom prst="rect">
            <a:avLst/>
          </a:prstGeom>
          <a:noFill/>
        </p:spPr>
        <p:txBody>
          <a:bodyPr wrap="none" rtlCol="0">
            <a:spAutoFit/>
          </a:bodyPr>
          <a:lstStyle/>
          <a:p>
            <a:r>
              <a:rPr lang="en-US" dirty="0" smtClean="0">
                <a:solidFill>
                  <a:srgbClr val="FFC000"/>
                </a:solidFill>
              </a:rPr>
              <a:t>RELEVADORES DIGITALES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0179"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0180" name="Text Box 5"/>
          <p:cNvSpPr txBox="1">
            <a:spLocks noChangeArrowheads="1"/>
          </p:cNvSpPr>
          <p:nvPr/>
        </p:nvSpPr>
        <p:spPr bwMode="auto">
          <a:xfrm>
            <a:off x="3352800" y="1447800"/>
            <a:ext cx="2514600" cy="457200"/>
          </a:xfrm>
          <a:prstGeom prst="rect">
            <a:avLst/>
          </a:prstGeom>
          <a:noFill/>
          <a:ln w="9525">
            <a:noFill/>
            <a:miter lim="800000"/>
            <a:headEnd/>
            <a:tailEnd/>
          </a:ln>
        </p:spPr>
        <p:txBody>
          <a:bodyPr>
            <a:spAutoFit/>
          </a:bodyPr>
          <a:lstStyle/>
          <a:p>
            <a:r>
              <a:rPr lang="en-US" b="1">
                <a:solidFill>
                  <a:srgbClr val="FF3300"/>
                </a:solidFill>
              </a:rPr>
              <a:t>DE  DISTANCIA</a:t>
            </a:r>
            <a:endParaRPr lang="es-ES" b="1">
              <a:solidFill>
                <a:srgbClr val="FF3300"/>
              </a:solidFill>
            </a:endParaRPr>
          </a:p>
        </p:txBody>
      </p:sp>
      <p:grpSp>
        <p:nvGrpSpPr>
          <p:cNvPr id="2" name="Group 27"/>
          <p:cNvGrpSpPr>
            <a:grpSpLocks/>
          </p:cNvGrpSpPr>
          <p:nvPr/>
        </p:nvGrpSpPr>
        <p:grpSpPr bwMode="auto">
          <a:xfrm>
            <a:off x="2286000" y="3962400"/>
            <a:ext cx="6553200" cy="2438400"/>
            <a:chOff x="288" y="2448"/>
            <a:chExt cx="4128" cy="1536"/>
          </a:xfrm>
        </p:grpSpPr>
        <p:sp>
          <p:nvSpPr>
            <p:cNvPr id="50185" name="Line 13"/>
            <p:cNvSpPr>
              <a:spLocks noChangeShapeType="1"/>
            </p:cNvSpPr>
            <p:nvPr/>
          </p:nvSpPr>
          <p:spPr bwMode="auto">
            <a:xfrm flipV="1">
              <a:off x="684" y="2448"/>
              <a:ext cx="0" cy="1396"/>
            </a:xfrm>
            <a:prstGeom prst="line">
              <a:avLst/>
            </a:prstGeom>
            <a:noFill/>
            <a:ln w="9525">
              <a:solidFill>
                <a:schemeClr val="tx1"/>
              </a:solidFill>
              <a:round/>
              <a:headEnd/>
              <a:tailEnd type="triangle" w="med" len="med"/>
            </a:ln>
          </p:spPr>
          <p:txBody>
            <a:bodyPr/>
            <a:lstStyle/>
            <a:p>
              <a:endParaRPr lang="en-US"/>
            </a:p>
          </p:txBody>
        </p:sp>
        <p:sp>
          <p:nvSpPr>
            <p:cNvPr id="50186" name="Line 14"/>
            <p:cNvSpPr>
              <a:spLocks noChangeShapeType="1"/>
            </p:cNvSpPr>
            <p:nvPr/>
          </p:nvSpPr>
          <p:spPr bwMode="auto">
            <a:xfrm>
              <a:off x="552" y="3705"/>
              <a:ext cx="2640" cy="0"/>
            </a:xfrm>
            <a:prstGeom prst="line">
              <a:avLst/>
            </a:prstGeom>
            <a:noFill/>
            <a:ln w="9525">
              <a:solidFill>
                <a:schemeClr val="tx1"/>
              </a:solidFill>
              <a:round/>
              <a:headEnd/>
              <a:tailEnd type="triangle" w="med" len="med"/>
            </a:ln>
          </p:spPr>
          <p:txBody>
            <a:bodyPr/>
            <a:lstStyle/>
            <a:p>
              <a:endParaRPr lang="en-US"/>
            </a:p>
          </p:txBody>
        </p:sp>
        <p:sp>
          <p:nvSpPr>
            <p:cNvPr id="50187" name="Text Box 15"/>
            <p:cNvSpPr txBox="1">
              <a:spLocks noChangeArrowheads="1"/>
            </p:cNvSpPr>
            <p:nvPr/>
          </p:nvSpPr>
          <p:spPr bwMode="auto">
            <a:xfrm>
              <a:off x="288" y="2588"/>
              <a:ext cx="396" cy="279"/>
            </a:xfrm>
            <a:prstGeom prst="rect">
              <a:avLst/>
            </a:prstGeom>
            <a:noFill/>
            <a:ln w="9525">
              <a:noFill/>
              <a:miter lim="800000"/>
              <a:headEnd/>
              <a:tailEnd/>
            </a:ln>
          </p:spPr>
          <p:txBody>
            <a:bodyPr/>
            <a:lstStyle/>
            <a:p>
              <a:pPr eaLnBrk="0" hangingPunct="0"/>
              <a:r>
                <a:rPr lang="en-US" sz="1800" b="1">
                  <a:latin typeface="Comic Sans MS" pitchFamily="66" charset="0"/>
                </a:rPr>
                <a:t>I</a:t>
              </a:r>
            </a:p>
          </p:txBody>
        </p:sp>
        <p:sp>
          <p:nvSpPr>
            <p:cNvPr id="50188" name="Text Box 16"/>
            <p:cNvSpPr txBox="1">
              <a:spLocks noChangeArrowheads="1"/>
            </p:cNvSpPr>
            <p:nvPr/>
          </p:nvSpPr>
          <p:spPr bwMode="auto">
            <a:xfrm>
              <a:off x="1740" y="3705"/>
              <a:ext cx="396" cy="279"/>
            </a:xfrm>
            <a:prstGeom prst="rect">
              <a:avLst/>
            </a:prstGeom>
            <a:noFill/>
            <a:ln w="9525">
              <a:noFill/>
              <a:miter lim="800000"/>
              <a:headEnd/>
              <a:tailEnd/>
            </a:ln>
          </p:spPr>
          <p:txBody>
            <a:bodyPr/>
            <a:lstStyle/>
            <a:p>
              <a:pPr eaLnBrk="0" hangingPunct="0"/>
              <a:r>
                <a:rPr lang="en-US" sz="1800" b="1">
                  <a:latin typeface="Comic Sans MS" pitchFamily="66" charset="0"/>
                </a:rPr>
                <a:t>V</a:t>
              </a:r>
            </a:p>
          </p:txBody>
        </p:sp>
        <p:sp>
          <p:nvSpPr>
            <p:cNvPr id="50189" name="Line 17"/>
            <p:cNvSpPr>
              <a:spLocks noChangeShapeType="1"/>
            </p:cNvSpPr>
            <p:nvPr/>
          </p:nvSpPr>
          <p:spPr bwMode="auto">
            <a:xfrm flipH="1">
              <a:off x="684" y="2867"/>
              <a:ext cx="1848" cy="838"/>
            </a:xfrm>
            <a:prstGeom prst="line">
              <a:avLst/>
            </a:prstGeom>
            <a:noFill/>
            <a:ln w="9525">
              <a:solidFill>
                <a:schemeClr val="tx1"/>
              </a:solidFill>
              <a:prstDash val="sysDot"/>
              <a:round/>
              <a:headEnd/>
              <a:tailEnd/>
            </a:ln>
          </p:spPr>
          <p:txBody>
            <a:bodyPr/>
            <a:lstStyle/>
            <a:p>
              <a:endParaRPr lang="en-US"/>
            </a:p>
          </p:txBody>
        </p:sp>
        <p:sp>
          <p:nvSpPr>
            <p:cNvPr id="50190" name="Freeform 18"/>
            <p:cNvSpPr>
              <a:spLocks/>
            </p:cNvSpPr>
            <p:nvPr/>
          </p:nvSpPr>
          <p:spPr bwMode="auto">
            <a:xfrm>
              <a:off x="684" y="3425"/>
              <a:ext cx="660" cy="163"/>
            </a:xfrm>
            <a:custGeom>
              <a:avLst/>
              <a:gdLst>
                <a:gd name="T0" fmla="*/ 0 w 540"/>
                <a:gd name="T1" fmla="*/ 180 h 210"/>
                <a:gd name="T2" fmla="*/ 180 w 540"/>
                <a:gd name="T3" fmla="*/ 180 h 210"/>
                <a:gd name="T4" fmla="*/ 540 w 540"/>
                <a:gd name="T5" fmla="*/ 0 h 210"/>
                <a:gd name="T6" fmla="*/ 0 60000 65536"/>
                <a:gd name="T7" fmla="*/ 0 60000 65536"/>
                <a:gd name="T8" fmla="*/ 0 60000 65536"/>
                <a:gd name="T9" fmla="*/ 0 w 540"/>
                <a:gd name="T10" fmla="*/ 0 h 210"/>
                <a:gd name="T11" fmla="*/ 540 w 540"/>
                <a:gd name="T12" fmla="*/ 210 h 210"/>
              </a:gdLst>
              <a:ahLst/>
              <a:cxnLst>
                <a:cxn ang="T6">
                  <a:pos x="T0" y="T1"/>
                </a:cxn>
                <a:cxn ang="T7">
                  <a:pos x="T2" y="T3"/>
                </a:cxn>
                <a:cxn ang="T8">
                  <a:pos x="T4" y="T5"/>
                </a:cxn>
              </a:cxnLst>
              <a:rect l="T9" t="T10" r="T11" b="T12"/>
              <a:pathLst>
                <a:path w="540" h="210">
                  <a:moveTo>
                    <a:pt x="0" y="180"/>
                  </a:moveTo>
                  <a:cubicBezTo>
                    <a:pt x="45" y="195"/>
                    <a:pt x="90" y="210"/>
                    <a:pt x="180" y="180"/>
                  </a:cubicBezTo>
                  <a:cubicBezTo>
                    <a:pt x="270" y="150"/>
                    <a:pt x="480" y="30"/>
                    <a:pt x="540" y="0"/>
                  </a:cubicBezTo>
                </a:path>
              </a:pathLst>
            </a:custGeom>
            <a:noFill/>
            <a:ln w="19050">
              <a:solidFill>
                <a:schemeClr val="tx1"/>
              </a:solidFill>
              <a:round/>
              <a:headEnd/>
              <a:tailEnd/>
            </a:ln>
          </p:spPr>
          <p:txBody>
            <a:bodyPr/>
            <a:lstStyle/>
            <a:p>
              <a:endParaRPr lang="en-US"/>
            </a:p>
          </p:txBody>
        </p:sp>
        <p:sp>
          <p:nvSpPr>
            <p:cNvPr id="50191" name="Line 19"/>
            <p:cNvSpPr>
              <a:spLocks noChangeShapeType="1"/>
            </p:cNvSpPr>
            <p:nvPr/>
          </p:nvSpPr>
          <p:spPr bwMode="auto">
            <a:xfrm flipH="1">
              <a:off x="1344" y="2867"/>
              <a:ext cx="1188" cy="558"/>
            </a:xfrm>
            <a:prstGeom prst="line">
              <a:avLst/>
            </a:prstGeom>
            <a:noFill/>
            <a:ln w="19050">
              <a:solidFill>
                <a:schemeClr val="tx1"/>
              </a:solidFill>
              <a:round/>
              <a:headEnd/>
              <a:tailEnd/>
            </a:ln>
          </p:spPr>
          <p:txBody>
            <a:bodyPr/>
            <a:lstStyle/>
            <a:p>
              <a:endParaRPr lang="en-US"/>
            </a:p>
          </p:txBody>
        </p:sp>
        <p:sp>
          <p:nvSpPr>
            <p:cNvPr id="50192" name="Text Box 20"/>
            <p:cNvSpPr txBox="1">
              <a:spLocks noChangeArrowheads="1"/>
            </p:cNvSpPr>
            <p:nvPr/>
          </p:nvSpPr>
          <p:spPr bwMode="auto">
            <a:xfrm>
              <a:off x="1872" y="3146"/>
              <a:ext cx="1188" cy="559"/>
            </a:xfrm>
            <a:prstGeom prst="rect">
              <a:avLst/>
            </a:prstGeom>
            <a:noFill/>
            <a:ln w="9525">
              <a:noFill/>
              <a:miter lim="800000"/>
              <a:headEnd/>
              <a:tailEnd/>
            </a:ln>
          </p:spPr>
          <p:txBody>
            <a:bodyPr/>
            <a:lstStyle/>
            <a:p>
              <a:pPr eaLnBrk="0" hangingPunct="0"/>
              <a:r>
                <a:rPr lang="es-ES" sz="1600"/>
                <a:t>Región del par negativo</a:t>
              </a:r>
            </a:p>
          </p:txBody>
        </p:sp>
        <p:sp>
          <p:nvSpPr>
            <p:cNvPr id="50193" name="Text Box 21"/>
            <p:cNvSpPr txBox="1">
              <a:spLocks noChangeArrowheads="1"/>
            </p:cNvSpPr>
            <p:nvPr/>
          </p:nvSpPr>
          <p:spPr bwMode="auto">
            <a:xfrm>
              <a:off x="816" y="2727"/>
              <a:ext cx="1188" cy="559"/>
            </a:xfrm>
            <a:prstGeom prst="rect">
              <a:avLst/>
            </a:prstGeom>
            <a:noFill/>
            <a:ln w="9525">
              <a:noFill/>
              <a:miter lim="800000"/>
              <a:headEnd/>
              <a:tailEnd/>
            </a:ln>
          </p:spPr>
          <p:txBody>
            <a:bodyPr/>
            <a:lstStyle/>
            <a:p>
              <a:pPr eaLnBrk="0" hangingPunct="0"/>
              <a:r>
                <a:rPr lang="es-ES" sz="1600"/>
                <a:t>Región del par positivo</a:t>
              </a:r>
            </a:p>
          </p:txBody>
        </p:sp>
        <p:sp>
          <p:nvSpPr>
            <p:cNvPr id="50194" name="Line 22"/>
            <p:cNvSpPr>
              <a:spLocks noChangeShapeType="1"/>
            </p:cNvSpPr>
            <p:nvPr/>
          </p:nvSpPr>
          <p:spPr bwMode="auto">
            <a:xfrm flipH="1">
              <a:off x="2268" y="3007"/>
              <a:ext cx="924" cy="0"/>
            </a:xfrm>
            <a:prstGeom prst="line">
              <a:avLst/>
            </a:prstGeom>
            <a:noFill/>
            <a:ln w="9525">
              <a:solidFill>
                <a:schemeClr val="tx1"/>
              </a:solidFill>
              <a:round/>
              <a:headEnd/>
              <a:tailEnd type="triangle" w="med" len="med"/>
            </a:ln>
          </p:spPr>
          <p:txBody>
            <a:bodyPr/>
            <a:lstStyle/>
            <a:p>
              <a:endParaRPr lang="en-US"/>
            </a:p>
          </p:txBody>
        </p:sp>
        <p:sp>
          <p:nvSpPr>
            <p:cNvPr id="50195" name="Text Box 23"/>
            <p:cNvSpPr txBox="1">
              <a:spLocks noChangeArrowheads="1"/>
            </p:cNvSpPr>
            <p:nvPr/>
          </p:nvSpPr>
          <p:spPr bwMode="auto">
            <a:xfrm>
              <a:off x="3192" y="2727"/>
              <a:ext cx="1224" cy="559"/>
            </a:xfrm>
            <a:prstGeom prst="rect">
              <a:avLst/>
            </a:prstGeom>
            <a:noFill/>
            <a:ln w="9525">
              <a:noFill/>
              <a:miter lim="800000"/>
              <a:headEnd/>
              <a:tailEnd/>
            </a:ln>
          </p:spPr>
          <p:txBody>
            <a:bodyPr/>
            <a:lstStyle/>
            <a:p>
              <a:pPr eaLnBrk="0" hangingPunct="0"/>
              <a:r>
                <a:rPr lang="es-ES" sz="1600"/>
                <a:t>Característica </a:t>
              </a:r>
              <a:endParaRPr lang="es-ES_tradnl" sz="1600"/>
            </a:p>
            <a:p>
              <a:pPr eaLnBrk="0" hangingPunct="0"/>
              <a:r>
                <a:rPr lang="es-ES" sz="1600"/>
                <a:t>del relevador de</a:t>
              </a:r>
              <a:endParaRPr lang="es-ES_tradnl" sz="1600"/>
            </a:p>
            <a:p>
              <a:pPr eaLnBrk="0" hangingPunct="0"/>
              <a:r>
                <a:rPr lang="es-ES" sz="1600"/>
                <a:t> impedancia</a:t>
              </a:r>
            </a:p>
          </p:txBody>
        </p:sp>
      </p:grpSp>
      <p:sp>
        <p:nvSpPr>
          <p:cNvPr id="39961" name="Rectangle 25"/>
          <p:cNvSpPr>
            <a:spLocks noChangeArrowheads="1"/>
          </p:cNvSpPr>
          <p:nvPr/>
        </p:nvSpPr>
        <p:spPr bwMode="auto">
          <a:xfrm>
            <a:off x="4648200" y="2667000"/>
            <a:ext cx="4495800" cy="822325"/>
          </a:xfrm>
          <a:prstGeom prst="rect">
            <a:avLst/>
          </a:prstGeom>
          <a:noFill/>
          <a:ln w="9525">
            <a:noFill/>
            <a:miter lim="800000"/>
            <a:headEnd/>
            <a:tailEnd/>
          </a:ln>
        </p:spPr>
        <p:txBody>
          <a:bodyPr>
            <a:spAutoFit/>
          </a:bodyPr>
          <a:lstStyle/>
          <a:p>
            <a:pPr algn="just"/>
            <a:r>
              <a:rPr lang="es-MX" b="1">
                <a:cs typeface="Times New Roman" pitchFamily="18" charset="0"/>
              </a:rPr>
              <a:t>Z = </a:t>
            </a:r>
            <a:r>
              <a:rPr lang="es-MX" b="1" u="sng">
                <a:cs typeface="Times New Roman" pitchFamily="18" charset="0"/>
              </a:rPr>
              <a:t>V</a:t>
            </a:r>
            <a:r>
              <a:rPr lang="es-MX" b="1">
                <a:cs typeface="Times New Roman" pitchFamily="18" charset="0"/>
              </a:rPr>
              <a:t>  =    </a:t>
            </a:r>
            <a:r>
              <a:rPr lang="es-MX" b="1">
                <a:cs typeface="Times New Roman" pitchFamily="18" charset="0"/>
                <a:sym typeface="Symbol" pitchFamily="18" charset="2"/>
              </a:rPr>
              <a:t></a:t>
            </a:r>
            <a:r>
              <a:rPr lang="es-MX" b="1" u="sng">
                <a:cs typeface="Times New Roman" pitchFamily="18" charset="0"/>
              </a:rPr>
              <a:t>K</a:t>
            </a:r>
            <a:r>
              <a:rPr lang="es-MX" sz="1600" b="1" u="sng">
                <a:cs typeface="Times New Roman" pitchFamily="18" charset="0"/>
              </a:rPr>
              <a:t>1</a:t>
            </a:r>
            <a:r>
              <a:rPr lang="es-MX" b="1">
                <a:cs typeface="Times New Roman" pitchFamily="18" charset="0"/>
                <a:sym typeface="Symbol" pitchFamily="18" charset="2"/>
              </a:rPr>
              <a:t>   =  Constante</a:t>
            </a:r>
            <a:endParaRPr lang="en-US" b="1">
              <a:cs typeface="Times New Roman" pitchFamily="18" charset="0"/>
              <a:sym typeface="Symbol" pitchFamily="18" charset="2"/>
            </a:endParaRPr>
          </a:p>
          <a:p>
            <a:pPr algn="just" eaLnBrk="0" hangingPunct="0"/>
            <a:r>
              <a:rPr lang="es-MX" b="1">
                <a:cs typeface="Times New Roman" pitchFamily="18" charset="0"/>
                <a:sym typeface="Symbol" pitchFamily="18" charset="2"/>
              </a:rPr>
              <a:t>       I         </a:t>
            </a:r>
            <a:r>
              <a:rPr lang="es-MX" b="1">
                <a:cs typeface="Times New Roman" pitchFamily="18" charset="0"/>
              </a:rPr>
              <a:t>K</a:t>
            </a:r>
            <a:r>
              <a:rPr lang="es-MX" sz="1600" b="1">
                <a:cs typeface="Times New Roman" pitchFamily="18" charset="0"/>
              </a:rPr>
              <a:t>2</a:t>
            </a:r>
            <a:endParaRPr lang="en-US" sz="1600" b="1">
              <a:cs typeface="Times New Roman" pitchFamily="18" charset="0"/>
              <a:sym typeface="Symbol" pitchFamily="18" charset="2"/>
            </a:endParaRPr>
          </a:p>
        </p:txBody>
      </p:sp>
      <p:sp>
        <p:nvSpPr>
          <p:cNvPr id="39962" name="Rectangle 26"/>
          <p:cNvSpPr>
            <a:spLocks noChangeArrowheads="1"/>
          </p:cNvSpPr>
          <p:nvPr/>
        </p:nvSpPr>
        <p:spPr bwMode="auto">
          <a:xfrm>
            <a:off x="381000" y="2133600"/>
            <a:ext cx="8153400" cy="457200"/>
          </a:xfrm>
          <a:prstGeom prst="rect">
            <a:avLst/>
          </a:prstGeom>
          <a:noFill/>
          <a:ln w="9525">
            <a:noFill/>
            <a:miter lim="800000"/>
            <a:headEnd/>
            <a:tailEnd/>
          </a:ln>
        </p:spPr>
        <p:txBody>
          <a:bodyPr>
            <a:spAutoFit/>
          </a:bodyPr>
          <a:lstStyle/>
          <a:p>
            <a:pPr algn="just"/>
            <a:r>
              <a:rPr lang="en-US" b="1">
                <a:cs typeface="Times New Roman" pitchFamily="18" charset="0"/>
              </a:rPr>
              <a:t>Par de un relevador de Z                  T= K</a:t>
            </a:r>
            <a:r>
              <a:rPr lang="en-US" sz="1600" b="1">
                <a:cs typeface="Times New Roman" pitchFamily="18" charset="0"/>
              </a:rPr>
              <a:t>1</a:t>
            </a:r>
            <a:r>
              <a:rPr lang="en-US" b="1">
                <a:cs typeface="Times New Roman" pitchFamily="18" charset="0"/>
              </a:rPr>
              <a:t>I² – K</a:t>
            </a:r>
            <a:r>
              <a:rPr lang="en-US" sz="1600" b="1">
                <a:cs typeface="Times New Roman" pitchFamily="18" charset="0"/>
              </a:rPr>
              <a:t>2</a:t>
            </a:r>
            <a:r>
              <a:rPr lang="en-US" b="1">
                <a:cs typeface="Times New Roman" pitchFamily="18" charset="0"/>
              </a:rPr>
              <a:t>V² – K3</a:t>
            </a:r>
            <a:endParaRPr lang="en-US" b="1"/>
          </a:p>
        </p:txBody>
      </p:sp>
      <p:sp>
        <p:nvSpPr>
          <p:cNvPr id="39964" name="Text Box 28"/>
          <p:cNvSpPr txBox="1">
            <a:spLocks noChangeArrowheads="1"/>
          </p:cNvSpPr>
          <p:nvPr/>
        </p:nvSpPr>
        <p:spPr bwMode="auto">
          <a:xfrm>
            <a:off x="304800" y="2590800"/>
            <a:ext cx="3925888" cy="822325"/>
          </a:xfrm>
          <a:prstGeom prst="rect">
            <a:avLst/>
          </a:prstGeom>
          <a:noFill/>
          <a:ln w="9525">
            <a:noFill/>
            <a:miter lim="800000"/>
            <a:headEnd/>
            <a:tailEnd/>
          </a:ln>
        </p:spPr>
        <p:txBody>
          <a:bodyPr wrap="none">
            <a:spAutoFit/>
          </a:bodyPr>
          <a:lstStyle/>
          <a:p>
            <a:r>
              <a:rPr lang="es-ES_tradnl" b="1"/>
              <a:t>Despreciando K3, cuando</a:t>
            </a:r>
          </a:p>
          <a:p>
            <a:r>
              <a:rPr lang="es-ES_tradnl" b="1"/>
              <a:t>                   T= 0   se tiene:</a:t>
            </a:r>
            <a:endParaRPr lang="es-E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62"/>
                                        </p:tgtEl>
                                        <p:attrNameLst>
                                          <p:attrName>style.visibility</p:attrName>
                                        </p:attrNameLst>
                                      </p:cBhvr>
                                      <p:to>
                                        <p:strVal val="visible"/>
                                      </p:to>
                                    </p:set>
                                    <p:anim calcmode="lin" valueType="num">
                                      <p:cBhvr additive="base">
                                        <p:cTn id="7" dur="500" fill="hold"/>
                                        <p:tgtEl>
                                          <p:spTgt spid="39962"/>
                                        </p:tgtEl>
                                        <p:attrNameLst>
                                          <p:attrName>ppt_x</p:attrName>
                                        </p:attrNameLst>
                                      </p:cBhvr>
                                      <p:tavLst>
                                        <p:tav tm="0">
                                          <p:val>
                                            <p:strVal val="0-#ppt_w/2"/>
                                          </p:val>
                                        </p:tav>
                                        <p:tav tm="100000">
                                          <p:val>
                                            <p:strVal val="#ppt_x"/>
                                          </p:val>
                                        </p:tav>
                                      </p:tavLst>
                                    </p:anim>
                                    <p:anim calcmode="lin" valueType="num">
                                      <p:cBhvr additive="base">
                                        <p:cTn id="8" dur="500" fill="hold"/>
                                        <p:tgtEl>
                                          <p:spTgt spid="399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964"/>
                                        </p:tgtEl>
                                        <p:attrNameLst>
                                          <p:attrName>style.visibility</p:attrName>
                                        </p:attrNameLst>
                                      </p:cBhvr>
                                      <p:to>
                                        <p:strVal val="visible"/>
                                      </p:to>
                                    </p:set>
                                    <p:anim calcmode="lin" valueType="num">
                                      <p:cBhvr additive="base">
                                        <p:cTn id="13" dur="500" fill="hold"/>
                                        <p:tgtEl>
                                          <p:spTgt spid="39964"/>
                                        </p:tgtEl>
                                        <p:attrNameLst>
                                          <p:attrName>ppt_x</p:attrName>
                                        </p:attrNameLst>
                                      </p:cBhvr>
                                      <p:tavLst>
                                        <p:tav tm="0">
                                          <p:val>
                                            <p:strVal val="0-#ppt_w/2"/>
                                          </p:val>
                                        </p:tav>
                                        <p:tav tm="100000">
                                          <p:val>
                                            <p:strVal val="#ppt_x"/>
                                          </p:val>
                                        </p:tav>
                                      </p:tavLst>
                                    </p:anim>
                                    <p:anim calcmode="lin" valueType="num">
                                      <p:cBhvr additive="base">
                                        <p:cTn id="14" dur="500" fill="hold"/>
                                        <p:tgtEl>
                                          <p:spTgt spid="3996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961"/>
                                        </p:tgtEl>
                                        <p:attrNameLst>
                                          <p:attrName>style.visibility</p:attrName>
                                        </p:attrNameLst>
                                      </p:cBhvr>
                                      <p:to>
                                        <p:strVal val="visible"/>
                                      </p:to>
                                    </p:set>
                                    <p:anim calcmode="lin" valueType="num">
                                      <p:cBhvr additive="base">
                                        <p:cTn id="19" dur="500" fill="hold"/>
                                        <p:tgtEl>
                                          <p:spTgt spid="39961"/>
                                        </p:tgtEl>
                                        <p:attrNameLst>
                                          <p:attrName>ppt_x</p:attrName>
                                        </p:attrNameLst>
                                      </p:cBhvr>
                                      <p:tavLst>
                                        <p:tav tm="0">
                                          <p:val>
                                            <p:strVal val="0-#ppt_w/2"/>
                                          </p:val>
                                        </p:tav>
                                        <p:tav tm="100000">
                                          <p:val>
                                            <p:strVal val="#ppt_x"/>
                                          </p:val>
                                        </p:tav>
                                      </p:tavLst>
                                    </p:anim>
                                    <p:anim calcmode="lin" valueType="num">
                                      <p:cBhvr additive="base">
                                        <p:cTn id="20" dur="500" fill="hold"/>
                                        <p:tgtEl>
                                          <p:spTgt spid="3996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61" grpId="0" autoUpdateAnimBg="0"/>
      <p:bldP spid="39962" grpId="0" autoUpdateAnimBg="0"/>
      <p:bldP spid="39964"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3011"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1204" name="Text Box 5"/>
          <p:cNvSpPr txBox="1">
            <a:spLocks noChangeArrowheads="1"/>
          </p:cNvSpPr>
          <p:nvPr/>
        </p:nvSpPr>
        <p:spPr bwMode="auto">
          <a:xfrm>
            <a:off x="3429000" y="1371600"/>
            <a:ext cx="2436813" cy="457200"/>
          </a:xfrm>
          <a:prstGeom prst="rect">
            <a:avLst/>
          </a:prstGeom>
          <a:noFill/>
          <a:ln w="9525">
            <a:noFill/>
            <a:miter lim="800000"/>
            <a:headEnd/>
            <a:tailEnd/>
          </a:ln>
        </p:spPr>
        <p:txBody>
          <a:bodyPr wrap="none">
            <a:spAutoFit/>
          </a:bodyPr>
          <a:lstStyle/>
          <a:p>
            <a:r>
              <a:rPr lang="en-US" b="1">
                <a:solidFill>
                  <a:srgbClr val="FF3300"/>
                </a:solidFill>
              </a:rPr>
              <a:t>DE  DISTANCIA</a:t>
            </a:r>
            <a:endParaRPr lang="es-ES" b="1">
              <a:solidFill>
                <a:srgbClr val="FF3300"/>
              </a:solidFill>
            </a:endParaRPr>
          </a:p>
        </p:txBody>
      </p:sp>
      <p:grpSp>
        <p:nvGrpSpPr>
          <p:cNvPr id="51205" name="Group 23"/>
          <p:cNvGrpSpPr>
            <a:grpSpLocks/>
          </p:cNvGrpSpPr>
          <p:nvPr/>
        </p:nvGrpSpPr>
        <p:grpSpPr bwMode="auto">
          <a:xfrm>
            <a:off x="1447800" y="2701925"/>
            <a:ext cx="5334000" cy="4156075"/>
            <a:chOff x="1296" y="1440"/>
            <a:chExt cx="3360" cy="2618"/>
          </a:xfrm>
        </p:grpSpPr>
        <p:sp>
          <p:nvSpPr>
            <p:cNvPr id="51209" name="AutoShape 13"/>
            <p:cNvSpPr>
              <a:spLocks noChangeArrowheads="1"/>
            </p:cNvSpPr>
            <p:nvPr/>
          </p:nvSpPr>
          <p:spPr bwMode="auto">
            <a:xfrm>
              <a:off x="1996" y="1876"/>
              <a:ext cx="1680" cy="1600"/>
            </a:xfrm>
            <a:prstGeom prst="flowChartConnector">
              <a:avLst/>
            </a:prstGeom>
            <a:noFill/>
            <a:ln w="38100">
              <a:solidFill>
                <a:srgbClr val="009900"/>
              </a:solidFill>
              <a:round/>
              <a:headEnd/>
              <a:tailEnd/>
            </a:ln>
          </p:spPr>
          <p:txBody>
            <a:bodyPr/>
            <a:lstStyle/>
            <a:p>
              <a:endParaRPr lang="en-US"/>
            </a:p>
          </p:txBody>
        </p:sp>
        <p:sp>
          <p:nvSpPr>
            <p:cNvPr id="51210" name="Line 14"/>
            <p:cNvSpPr>
              <a:spLocks noChangeShapeType="1"/>
            </p:cNvSpPr>
            <p:nvPr/>
          </p:nvSpPr>
          <p:spPr bwMode="auto">
            <a:xfrm>
              <a:off x="1747" y="2696"/>
              <a:ext cx="2380" cy="0"/>
            </a:xfrm>
            <a:prstGeom prst="line">
              <a:avLst/>
            </a:prstGeom>
            <a:noFill/>
            <a:ln w="19050">
              <a:solidFill>
                <a:srgbClr val="009900"/>
              </a:solidFill>
              <a:round/>
              <a:headEnd/>
              <a:tailEnd/>
            </a:ln>
          </p:spPr>
          <p:txBody>
            <a:bodyPr/>
            <a:lstStyle/>
            <a:p>
              <a:endParaRPr lang="en-US"/>
            </a:p>
          </p:txBody>
        </p:sp>
        <p:sp>
          <p:nvSpPr>
            <p:cNvPr id="51211" name="Line 15"/>
            <p:cNvSpPr>
              <a:spLocks noChangeShapeType="1"/>
            </p:cNvSpPr>
            <p:nvPr/>
          </p:nvSpPr>
          <p:spPr bwMode="auto">
            <a:xfrm>
              <a:off x="2836" y="1731"/>
              <a:ext cx="0" cy="2036"/>
            </a:xfrm>
            <a:prstGeom prst="line">
              <a:avLst/>
            </a:prstGeom>
            <a:noFill/>
            <a:ln w="9525">
              <a:solidFill>
                <a:srgbClr val="009900"/>
              </a:solidFill>
              <a:round/>
              <a:headEnd/>
              <a:tailEnd/>
            </a:ln>
          </p:spPr>
          <p:txBody>
            <a:bodyPr/>
            <a:lstStyle/>
            <a:p>
              <a:endParaRPr lang="en-US"/>
            </a:p>
          </p:txBody>
        </p:sp>
        <p:sp>
          <p:nvSpPr>
            <p:cNvPr id="51212" name="Text Box 16"/>
            <p:cNvSpPr txBox="1">
              <a:spLocks noChangeArrowheads="1"/>
            </p:cNvSpPr>
            <p:nvPr/>
          </p:nvSpPr>
          <p:spPr bwMode="auto">
            <a:xfrm>
              <a:off x="4096" y="2458"/>
              <a:ext cx="560" cy="291"/>
            </a:xfrm>
            <a:prstGeom prst="rect">
              <a:avLst/>
            </a:prstGeom>
            <a:noFill/>
            <a:ln w="9525">
              <a:noFill/>
              <a:miter lim="800000"/>
              <a:headEnd/>
              <a:tailEnd/>
            </a:ln>
          </p:spPr>
          <p:txBody>
            <a:bodyPr/>
            <a:lstStyle/>
            <a:p>
              <a:pPr eaLnBrk="0" hangingPunct="0"/>
              <a:r>
                <a:rPr lang="en-US" sz="2000"/>
                <a:t>+R</a:t>
              </a:r>
            </a:p>
          </p:txBody>
        </p:sp>
        <p:sp>
          <p:nvSpPr>
            <p:cNvPr id="51213" name="Text Box 17"/>
            <p:cNvSpPr txBox="1">
              <a:spLocks noChangeArrowheads="1"/>
            </p:cNvSpPr>
            <p:nvPr/>
          </p:nvSpPr>
          <p:spPr bwMode="auto">
            <a:xfrm>
              <a:off x="1296" y="2458"/>
              <a:ext cx="560" cy="291"/>
            </a:xfrm>
            <a:prstGeom prst="rect">
              <a:avLst/>
            </a:prstGeom>
            <a:noFill/>
            <a:ln w="9525">
              <a:noFill/>
              <a:miter lim="800000"/>
              <a:headEnd/>
              <a:tailEnd/>
            </a:ln>
          </p:spPr>
          <p:txBody>
            <a:bodyPr/>
            <a:lstStyle/>
            <a:p>
              <a:pPr eaLnBrk="0" hangingPunct="0"/>
              <a:r>
                <a:rPr lang="en-US" sz="2000"/>
                <a:t>-R</a:t>
              </a:r>
            </a:p>
          </p:txBody>
        </p:sp>
        <p:sp>
          <p:nvSpPr>
            <p:cNvPr id="51214" name="Text Box 18"/>
            <p:cNvSpPr txBox="1">
              <a:spLocks noChangeArrowheads="1"/>
            </p:cNvSpPr>
            <p:nvPr/>
          </p:nvSpPr>
          <p:spPr bwMode="auto">
            <a:xfrm>
              <a:off x="2556" y="1440"/>
              <a:ext cx="560" cy="291"/>
            </a:xfrm>
            <a:prstGeom prst="rect">
              <a:avLst/>
            </a:prstGeom>
            <a:noFill/>
            <a:ln w="9525">
              <a:noFill/>
              <a:miter lim="800000"/>
              <a:headEnd/>
              <a:tailEnd/>
            </a:ln>
          </p:spPr>
          <p:txBody>
            <a:bodyPr/>
            <a:lstStyle/>
            <a:p>
              <a:pPr eaLnBrk="0" hangingPunct="0"/>
              <a:r>
                <a:rPr lang="en-US" sz="2000"/>
                <a:t>+X</a:t>
              </a:r>
            </a:p>
          </p:txBody>
        </p:sp>
        <p:sp>
          <p:nvSpPr>
            <p:cNvPr id="51215" name="Text Box 19"/>
            <p:cNvSpPr txBox="1">
              <a:spLocks noChangeArrowheads="1"/>
            </p:cNvSpPr>
            <p:nvPr/>
          </p:nvSpPr>
          <p:spPr bwMode="auto">
            <a:xfrm>
              <a:off x="2556" y="3767"/>
              <a:ext cx="560" cy="291"/>
            </a:xfrm>
            <a:prstGeom prst="rect">
              <a:avLst/>
            </a:prstGeom>
            <a:noFill/>
            <a:ln w="9525">
              <a:noFill/>
              <a:miter lim="800000"/>
              <a:headEnd/>
              <a:tailEnd/>
            </a:ln>
          </p:spPr>
          <p:txBody>
            <a:bodyPr/>
            <a:lstStyle/>
            <a:p>
              <a:pPr eaLnBrk="0" hangingPunct="0"/>
              <a:r>
                <a:rPr lang="en-US" sz="2000"/>
                <a:t>-X</a:t>
              </a:r>
            </a:p>
          </p:txBody>
        </p:sp>
        <p:sp>
          <p:nvSpPr>
            <p:cNvPr id="51216" name="Line 21"/>
            <p:cNvSpPr>
              <a:spLocks noChangeShapeType="1"/>
            </p:cNvSpPr>
            <p:nvPr/>
          </p:nvSpPr>
          <p:spPr bwMode="auto">
            <a:xfrm flipV="1">
              <a:off x="2832" y="2160"/>
              <a:ext cx="624" cy="528"/>
            </a:xfrm>
            <a:prstGeom prst="line">
              <a:avLst/>
            </a:prstGeom>
            <a:noFill/>
            <a:ln w="28575">
              <a:solidFill>
                <a:schemeClr val="tx1"/>
              </a:solidFill>
              <a:round/>
              <a:headEnd/>
              <a:tailEnd type="triangle" w="med" len="med"/>
            </a:ln>
          </p:spPr>
          <p:txBody>
            <a:bodyPr wrap="none"/>
            <a:lstStyle/>
            <a:p>
              <a:endParaRPr lang="en-US"/>
            </a:p>
          </p:txBody>
        </p:sp>
        <p:sp>
          <p:nvSpPr>
            <p:cNvPr id="51217" name="Text Box 22"/>
            <p:cNvSpPr txBox="1">
              <a:spLocks noChangeArrowheads="1"/>
            </p:cNvSpPr>
            <p:nvPr/>
          </p:nvSpPr>
          <p:spPr bwMode="auto">
            <a:xfrm>
              <a:off x="3264" y="2319"/>
              <a:ext cx="223" cy="327"/>
            </a:xfrm>
            <a:prstGeom prst="rect">
              <a:avLst/>
            </a:prstGeom>
            <a:noFill/>
            <a:ln w="9525">
              <a:noFill/>
              <a:miter lim="800000"/>
              <a:headEnd/>
              <a:tailEnd/>
            </a:ln>
          </p:spPr>
          <p:txBody>
            <a:bodyPr wrap="none">
              <a:spAutoFit/>
            </a:bodyPr>
            <a:lstStyle/>
            <a:p>
              <a:r>
                <a:rPr lang="es-ES" sz="2800">
                  <a:cs typeface="Times New Roman" pitchFamily="18" charset="0"/>
                </a:rPr>
                <a:t>θ</a:t>
              </a:r>
              <a:endParaRPr lang="es-ES" sz="2800"/>
            </a:p>
          </p:txBody>
        </p:sp>
      </p:grpSp>
      <p:sp>
        <p:nvSpPr>
          <p:cNvPr id="51206" name="Text Box 24"/>
          <p:cNvSpPr txBox="1">
            <a:spLocks noChangeArrowheads="1"/>
          </p:cNvSpPr>
          <p:nvPr/>
        </p:nvSpPr>
        <p:spPr bwMode="auto">
          <a:xfrm>
            <a:off x="1219200" y="2133600"/>
            <a:ext cx="6553200" cy="457200"/>
          </a:xfrm>
          <a:prstGeom prst="rect">
            <a:avLst/>
          </a:prstGeom>
          <a:noFill/>
          <a:ln w="9525">
            <a:noFill/>
            <a:miter lim="800000"/>
            <a:headEnd/>
            <a:tailEnd/>
          </a:ln>
        </p:spPr>
        <p:txBody>
          <a:bodyPr>
            <a:spAutoFit/>
          </a:bodyPr>
          <a:lstStyle/>
          <a:p>
            <a:r>
              <a:rPr lang="es-ES_tradnl" b="1"/>
              <a:t>Característica del rele   de impedancia</a:t>
            </a:r>
            <a:endParaRPr lang="es-ES" b="1"/>
          </a:p>
        </p:txBody>
      </p:sp>
      <p:sp>
        <p:nvSpPr>
          <p:cNvPr id="51207" name="Text Box 25"/>
          <p:cNvSpPr txBox="1">
            <a:spLocks noChangeArrowheads="1"/>
          </p:cNvSpPr>
          <p:nvPr/>
        </p:nvSpPr>
        <p:spPr bwMode="auto">
          <a:xfrm>
            <a:off x="6477000" y="2743200"/>
            <a:ext cx="2362200" cy="1524000"/>
          </a:xfrm>
          <a:prstGeom prst="rect">
            <a:avLst/>
          </a:prstGeom>
          <a:noFill/>
          <a:ln w="9525">
            <a:noFill/>
            <a:miter lim="800000"/>
            <a:headEnd/>
            <a:tailEnd/>
          </a:ln>
        </p:spPr>
        <p:txBody>
          <a:bodyPr/>
          <a:lstStyle/>
          <a:p>
            <a:pPr eaLnBrk="0" hangingPunct="0"/>
            <a:r>
              <a:rPr lang="es-ES" sz="2000"/>
              <a:t>Región del par negativo</a:t>
            </a:r>
          </a:p>
          <a:p>
            <a:pPr eaLnBrk="0" hangingPunct="0"/>
            <a:r>
              <a:rPr lang="es-ES" sz="2000"/>
              <a:t>(Fuera de la circunferencia)</a:t>
            </a:r>
          </a:p>
        </p:txBody>
      </p:sp>
      <p:sp>
        <p:nvSpPr>
          <p:cNvPr id="51208" name="Text Box 26"/>
          <p:cNvSpPr txBox="1">
            <a:spLocks noChangeArrowheads="1"/>
          </p:cNvSpPr>
          <p:nvPr/>
        </p:nvSpPr>
        <p:spPr bwMode="auto">
          <a:xfrm>
            <a:off x="6629400" y="4953000"/>
            <a:ext cx="2209800" cy="1219200"/>
          </a:xfrm>
          <a:prstGeom prst="rect">
            <a:avLst/>
          </a:prstGeom>
          <a:noFill/>
          <a:ln w="9525">
            <a:noFill/>
            <a:miter lim="800000"/>
            <a:headEnd/>
            <a:tailEnd/>
          </a:ln>
        </p:spPr>
        <p:txBody>
          <a:bodyPr/>
          <a:lstStyle/>
          <a:p>
            <a:pPr eaLnBrk="0" hangingPunct="0"/>
            <a:r>
              <a:rPr lang="es-ES" sz="2000"/>
              <a:t>Región del par positivo</a:t>
            </a:r>
          </a:p>
          <a:p>
            <a:pPr eaLnBrk="0" hangingPunct="0"/>
            <a:r>
              <a:rPr lang="es-ES" sz="2000"/>
              <a:t>(Dentro de la circunferencia)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011"/>
                                        </p:tgtEl>
                                        <p:attrNameLst>
                                          <p:attrName>style.visibility</p:attrName>
                                        </p:attrNameLst>
                                      </p:cBhvr>
                                      <p:to>
                                        <p:strVal val="visible"/>
                                      </p:to>
                                    </p:set>
                                    <p:anim calcmode="lin" valueType="num">
                                      <p:cBhvr additive="base">
                                        <p:cTn id="7" dur="500" fill="hold"/>
                                        <p:tgtEl>
                                          <p:spTgt spid="43011"/>
                                        </p:tgtEl>
                                        <p:attrNameLst>
                                          <p:attrName>ppt_x</p:attrName>
                                        </p:attrNameLst>
                                      </p:cBhvr>
                                      <p:tavLst>
                                        <p:tav tm="0">
                                          <p:val>
                                            <p:strVal val="0-#ppt_w/2"/>
                                          </p:val>
                                        </p:tav>
                                        <p:tav tm="100000">
                                          <p:val>
                                            <p:strVal val="#ppt_x"/>
                                          </p:val>
                                        </p:tav>
                                      </p:tavLst>
                                    </p:anim>
                                    <p:anim calcmode="lin" valueType="num">
                                      <p:cBhvr additive="base">
                                        <p:cTn id="8" dur="500" fill="hold"/>
                                        <p:tgtEl>
                                          <p:spTgt spid="430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44035"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2228" name="Text Box 5"/>
          <p:cNvSpPr txBox="1">
            <a:spLocks noChangeArrowheads="1"/>
          </p:cNvSpPr>
          <p:nvPr/>
        </p:nvSpPr>
        <p:spPr bwMode="auto">
          <a:xfrm>
            <a:off x="3352800" y="1447800"/>
            <a:ext cx="2436813" cy="457200"/>
          </a:xfrm>
          <a:prstGeom prst="rect">
            <a:avLst/>
          </a:prstGeom>
          <a:noFill/>
          <a:ln w="9525">
            <a:noFill/>
            <a:miter lim="800000"/>
            <a:headEnd/>
            <a:tailEnd/>
          </a:ln>
        </p:spPr>
        <p:txBody>
          <a:bodyPr wrap="none">
            <a:spAutoFit/>
          </a:bodyPr>
          <a:lstStyle/>
          <a:p>
            <a:r>
              <a:rPr lang="en-US" b="1">
                <a:solidFill>
                  <a:srgbClr val="FF3300"/>
                </a:solidFill>
              </a:rPr>
              <a:t>DE  DISTANCIA</a:t>
            </a:r>
            <a:endParaRPr lang="es-ES" b="1">
              <a:solidFill>
                <a:srgbClr val="FF3300"/>
              </a:solidFill>
            </a:endParaRPr>
          </a:p>
        </p:txBody>
      </p:sp>
      <p:grpSp>
        <p:nvGrpSpPr>
          <p:cNvPr id="52229" name="Group 104"/>
          <p:cNvGrpSpPr>
            <a:grpSpLocks/>
          </p:cNvGrpSpPr>
          <p:nvPr/>
        </p:nvGrpSpPr>
        <p:grpSpPr bwMode="auto">
          <a:xfrm>
            <a:off x="533400" y="2286000"/>
            <a:ext cx="7543800" cy="3962400"/>
            <a:chOff x="144" y="1440"/>
            <a:chExt cx="4752" cy="2496"/>
          </a:xfrm>
        </p:grpSpPr>
        <p:sp>
          <p:nvSpPr>
            <p:cNvPr id="52230" name="Line 13"/>
            <p:cNvSpPr>
              <a:spLocks noChangeShapeType="1"/>
            </p:cNvSpPr>
            <p:nvPr/>
          </p:nvSpPr>
          <p:spPr bwMode="auto">
            <a:xfrm>
              <a:off x="822" y="1440"/>
              <a:ext cx="3492" cy="0"/>
            </a:xfrm>
            <a:prstGeom prst="line">
              <a:avLst/>
            </a:prstGeom>
            <a:noFill/>
            <a:ln w="9525">
              <a:solidFill>
                <a:schemeClr val="tx1"/>
              </a:solidFill>
              <a:round/>
              <a:headEnd/>
              <a:tailEnd/>
            </a:ln>
          </p:spPr>
          <p:txBody>
            <a:bodyPr/>
            <a:lstStyle/>
            <a:p>
              <a:endParaRPr lang="en-US"/>
            </a:p>
          </p:txBody>
        </p:sp>
        <p:grpSp>
          <p:nvGrpSpPr>
            <p:cNvPr id="52231" name="Group 14"/>
            <p:cNvGrpSpPr>
              <a:grpSpLocks/>
            </p:cNvGrpSpPr>
            <p:nvPr/>
          </p:nvGrpSpPr>
          <p:grpSpPr bwMode="auto">
            <a:xfrm>
              <a:off x="938" y="1440"/>
              <a:ext cx="233" cy="238"/>
              <a:chOff x="2781" y="4864"/>
              <a:chExt cx="360" cy="360"/>
            </a:xfrm>
          </p:grpSpPr>
          <p:sp>
            <p:nvSpPr>
              <p:cNvPr id="52318" name="Line 15"/>
              <p:cNvSpPr>
                <a:spLocks noChangeShapeType="1"/>
              </p:cNvSpPr>
              <p:nvPr/>
            </p:nvSpPr>
            <p:spPr bwMode="auto">
              <a:xfrm>
                <a:off x="2961" y="4864"/>
                <a:ext cx="0" cy="180"/>
              </a:xfrm>
              <a:prstGeom prst="line">
                <a:avLst/>
              </a:prstGeom>
              <a:noFill/>
              <a:ln w="9525">
                <a:solidFill>
                  <a:schemeClr val="tx1"/>
                </a:solidFill>
                <a:round/>
                <a:headEnd/>
                <a:tailEnd/>
              </a:ln>
            </p:spPr>
            <p:txBody>
              <a:bodyPr/>
              <a:lstStyle/>
              <a:p>
                <a:endParaRPr lang="en-US"/>
              </a:p>
            </p:txBody>
          </p:sp>
          <p:sp>
            <p:nvSpPr>
              <p:cNvPr id="52319" name="Line 16"/>
              <p:cNvSpPr>
                <a:spLocks noChangeShapeType="1"/>
              </p:cNvSpPr>
              <p:nvPr/>
            </p:nvSpPr>
            <p:spPr bwMode="auto">
              <a:xfrm>
                <a:off x="2781" y="5044"/>
                <a:ext cx="360" cy="0"/>
              </a:xfrm>
              <a:prstGeom prst="line">
                <a:avLst/>
              </a:prstGeom>
              <a:noFill/>
              <a:ln w="9525">
                <a:solidFill>
                  <a:schemeClr val="tx1"/>
                </a:solidFill>
                <a:round/>
                <a:headEnd/>
                <a:tailEnd/>
              </a:ln>
            </p:spPr>
            <p:txBody>
              <a:bodyPr/>
              <a:lstStyle/>
              <a:p>
                <a:endParaRPr lang="en-US"/>
              </a:p>
            </p:txBody>
          </p:sp>
          <p:sp>
            <p:nvSpPr>
              <p:cNvPr id="52320" name="Line 17"/>
              <p:cNvSpPr>
                <a:spLocks noChangeShapeType="1"/>
              </p:cNvSpPr>
              <p:nvPr/>
            </p:nvSpPr>
            <p:spPr bwMode="auto">
              <a:xfrm>
                <a:off x="2781" y="5224"/>
                <a:ext cx="360" cy="0"/>
              </a:xfrm>
              <a:prstGeom prst="line">
                <a:avLst/>
              </a:prstGeom>
              <a:noFill/>
              <a:ln w="9525">
                <a:solidFill>
                  <a:schemeClr val="tx1"/>
                </a:solidFill>
                <a:round/>
                <a:headEnd/>
                <a:tailEnd/>
              </a:ln>
            </p:spPr>
            <p:txBody>
              <a:bodyPr/>
              <a:lstStyle/>
              <a:p>
                <a:endParaRPr lang="en-US"/>
              </a:p>
            </p:txBody>
          </p:sp>
        </p:grpSp>
        <p:sp>
          <p:nvSpPr>
            <p:cNvPr id="52232" name="Line 18"/>
            <p:cNvSpPr>
              <a:spLocks noChangeShapeType="1"/>
            </p:cNvSpPr>
            <p:nvPr/>
          </p:nvSpPr>
          <p:spPr bwMode="auto">
            <a:xfrm>
              <a:off x="1986" y="1440"/>
              <a:ext cx="0" cy="119"/>
            </a:xfrm>
            <a:prstGeom prst="line">
              <a:avLst/>
            </a:prstGeom>
            <a:noFill/>
            <a:ln w="9525">
              <a:solidFill>
                <a:schemeClr val="tx1"/>
              </a:solidFill>
              <a:round/>
              <a:headEnd/>
              <a:tailEnd/>
            </a:ln>
          </p:spPr>
          <p:txBody>
            <a:bodyPr/>
            <a:lstStyle/>
            <a:p>
              <a:endParaRPr lang="en-US"/>
            </a:p>
          </p:txBody>
        </p:sp>
        <p:sp>
          <p:nvSpPr>
            <p:cNvPr id="52233" name="Line 19"/>
            <p:cNvSpPr>
              <a:spLocks noChangeShapeType="1"/>
            </p:cNvSpPr>
            <p:nvPr/>
          </p:nvSpPr>
          <p:spPr bwMode="auto">
            <a:xfrm>
              <a:off x="1870" y="1559"/>
              <a:ext cx="232" cy="0"/>
            </a:xfrm>
            <a:prstGeom prst="line">
              <a:avLst/>
            </a:prstGeom>
            <a:noFill/>
            <a:ln w="9525">
              <a:solidFill>
                <a:schemeClr val="tx1"/>
              </a:solidFill>
              <a:round/>
              <a:headEnd/>
              <a:tailEnd/>
            </a:ln>
          </p:spPr>
          <p:txBody>
            <a:bodyPr/>
            <a:lstStyle/>
            <a:p>
              <a:endParaRPr lang="en-US"/>
            </a:p>
          </p:txBody>
        </p:sp>
        <p:sp>
          <p:nvSpPr>
            <p:cNvPr id="52234" name="Line 20"/>
            <p:cNvSpPr>
              <a:spLocks noChangeShapeType="1"/>
            </p:cNvSpPr>
            <p:nvPr/>
          </p:nvSpPr>
          <p:spPr bwMode="auto">
            <a:xfrm>
              <a:off x="1870" y="1678"/>
              <a:ext cx="232" cy="0"/>
            </a:xfrm>
            <a:prstGeom prst="line">
              <a:avLst/>
            </a:prstGeom>
            <a:noFill/>
            <a:ln w="9525">
              <a:solidFill>
                <a:schemeClr val="tx1"/>
              </a:solidFill>
              <a:round/>
              <a:headEnd/>
              <a:tailEnd/>
            </a:ln>
          </p:spPr>
          <p:txBody>
            <a:bodyPr/>
            <a:lstStyle/>
            <a:p>
              <a:endParaRPr lang="en-US"/>
            </a:p>
          </p:txBody>
        </p:sp>
        <p:sp>
          <p:nvSpPr>
            <p:cNvPr id="52235" name="Line 21"/>
            <p:cNvSpPr>
              <a:spLocks noChangeShapeType="1"/>
            </p:cNvSpPr>
            <p:nvPr/>
          </p:nvSpPr>
          <p:spPr bwMode="auto">
            <a:xfrm>
              <a:off x="1986" y="1678"/>
              <a:ext cx="0" cy="237"/>
            </a:xfrm>
            <a:prstGeom prst="line">
              <a:avLst/>
            </a:prstGeom>
            <a:noFill/>
            <a:ln w="9525">
              <a:solidFill>
                <a:schemeClr val="tx1"/>
              </a:solidFill>
              <a:round/>
              <a:headEnd/>
              <a:tailEnd/>
            </a:ln>
          </p:spPr>
          <p:txBody>
            <a:bodyPr/>
            <a:lstStyle/>
            <a:p>
              <a:endParaRPr lang="en-US"/>
            </a:p>
          </p:txBody>
        </p:sp>
        <p:sp>
          <p:nvSpPr>
            <p:cNvPr id="52236" name="Line 22"/>
            <p:cNvSpPr>
              <a:spLocks noChangeShapeType="1"/>
            </p:cNvSpPr>
            <p:nvPr/>
          </p:nvSpPr>
          <p:spPr bwMode="auto">
            <a:xfrm>
              <a:off x="1986" y="1797"/>
              <a:ext cx="1630" cy="0"/>
            </a:xfrm>
            <a:prstGeom prst="line">
              <a:avLst/>
            </a:prstGeom>
            <a:noFill/>
            <a:ln w="9525">
              <a:solidFill>
                <a:schemeClr val="tx1"/>
              </a:solidFill>
              <a:round/>
              <a:headEnd/>
              <a:tailEnd/>
            </a:ln>
          </p:spPr>
          <p:txBody>
            <a:bodyPr/>
            <a:lstStyle/>
            <a:p>
              <a:endParaRPr lang="en-US"/>
            </a:p>
          </p:txBody>
        </p:sp>
        <p:grpSp>
          <p:nvGrpSpPr>
            <p:cNvPr id="52237" name="Group 23"/>
            <p:cNvGrpSpPr>
              <a:grpSpLocks/>
            </p:cNvGrpSpPr>
            <p:nvPr/>
          </p:nvGrpSpPr>
          <p:grpSpPr bwMode="auto">
            <a:xfrm>
              <a:off x="1870" y="1915"/>
              <a:ext cx="232" cy="238"/>
              <a:chOff x="2781" y="4864"/>
              <a:chExt cx="360" cy="360"/>
            </a:xfrm>
          </p:grpSpPr>
          <p:sp>
            <p:nvSpPr>
              <p:cNvPr id="52315" name="Line 24"/>
              <p:cNvSpPr>
                <a:spLocks noChangeShapeType="1"/>
              </p:cNvSpPr>
              <p:nvPr/>
            </p:nvSpPr>
            <p:spPr bwMode="auto">
              <a:xfrm>
                <a:off x="2961" y="4864"/>
                <a:ext cx="0" cy="180"/>
              </a:xfrm>
              <a:prstGeom prst="line">
                <a:avLst/>
              </a:prstGeom>
              <a:noFill/>
              <a:ln w="9525">
                <a:solidFill>
                  <a:schemeClr val="tx1"/>
                </a:solidFill>
                <a:round/>
                <a:headEnd/>
                <a:tailEnd/>
              </a:ln>
            </p:spPr>
            <p:txBody>
              <a:bodyPr/>
              <a:lstStyle/>
              <a:p>
                <a:endParaRPr lang="en-US"/>
              </a:p>
            </p:txBody>
          </p:sp>
          <p:sp>
            <p:nvSpPr>
              <p:cNvPr id="52316" name="Line 25"/>
              <p:cNvSpPr>
                <a:spLocks noChangeShapeType="1"/>
              </p:cNvSpPr>
              <p:nvPr/>
            </p:nvSpPr>
            <p:spPr bwMode="auto">
              <a:xfrm>
                <a:off x="2781" y="5044"/>
                <a:ext cx="360" cy="0"/>
              </a:xfrm>
              <a:prstGeom prst="line">
                <a:avLst/>
              </a:prstGeom>
              <a:noFill/>
              <a:ln w="9525">
                <a:solidFill>
                  <a:schemeClr val="tx1"/>
                </a:solidFill>
                <a:round/>
                <a:headEnd/>
                <a:tailEnd/>
              </a:ln>
            </p:spPr>
            <p:txBody>
              <a:bodyPr/>
              <a:lstStyle/>
              <a:p>
                <a:endParaRPr lang="en-US"/>
              </a:p>
            </p:txBody>
          </p:sp>
          <p:sp>
            <p:nvSpPr>
              <p:cNvPr id="52317" name="Line 26"/>
              <p:cNvSpPr>
                <a:spLocks noChangeShapeType="1"/>
              </p:cNvSpPr>
              <p:nvPr/>
            </p:nvSpPr>
            <p:spPr bwMode="auto">
              <a:xfrm>
                <a:off x="2781" y="5224"/>
                <a:ext cx="360" cy="0"/>
              </a:xfrm>
              <a:prstGeom prst="line">
                <a:avLst/>
              </a:prstGeom>
              <a:noFill/>
              <a:ln w="9525">
                <a:solidFill>
                  <a:schemeClr val="tx1"/>
                </a:solidFill>
                <a:round/>
                <a:headEnd/>
                <a:tailEnd/>
              </a:ln>
            </p:spPr>
            <p:txBody>
              <a:bodyPr/>
              <a:lstStyle/>
              <a:p>
                <a:endParaRPr lang="en-US"/>
              </a:p>
            </p:txBody>
          </p:sp>
        </p:grpSp>
        <p:grpSp>
          <p:nvGrpSpPr>
            <p:cNvPr id="52238" name="Group 27"/>
            <p:cNvGrpSpPr>
              <a:grpSpLocks/>
            </p:cNvGrpSpPr>
            <p:nvPr/>
          </p:nvGrpSpPr>
          <p:grpSpPr bwMode="auto">
            <a:xfrm>
              <a:off x="2684" y="1797"/>
              <a:ext cx="233" cy="237"/>
              <a:chOff x="2781" y="4864"/>
              <a:chExt cx="360" cy="360"/>
            </a:xfrm>
          </p:grpSpPr>
          <p:sp>
            <p:nvSpPr>
              <p:cNvPr id="52312" name="Line 28"/>
              <p:cNvSpPr>
                <a:spLocks noChangeShapeType="1"/>
              </p:cNvSpPr>
              <p:nvPr/>
            </p:nvSpPr>
            <p:spPr bwMode="auto">
              <a:xfrm>
                <a:off x="2961" y="4864"/>
                <a:ext cx="0" cy="180"/>
              </a:xfrm>
              <a:prstGeom prst="line">
                <a:avLst/>
              </a:prstGeom>
              <a:noFill/>
              <a:ln w="9525">
                <a:solidFill>
                  <a:schemeClr val="tx1"/>
                </a:solidFill>
                <a:round/>
                <a:headEnd/>
                <a:tailEnd/>
              </a:ln>
            </p:spPr>
            <p:txBody>
              <a:bodyPr/>
              <a:lstStyle/>
              <a:p>
                <a:endParaRPr lang="en-US"/>
              </a:p>
            </p:txBody>
          </p:sp>
          <p:sp>
            <p:nvSpPr>
              <p:cNvPr id="52313" name="Line 29"/>
              <p:cNvSpPr>
                <a:spLocks noChangeShapeType="1"/>
              </p:cNvSpPr>
              <p:nvPr/>
            </p:nvSpPr>
            <p:spPr bwMode="auto">
              <a:xfrm>
                <a:off x="2781" y="5044"/>
                <a:ext cx="360" cy="0"/>
              </a:xfrm>
              <a:prstGeom prst="line">
                <a:avLst/>
              </a:prstGeom>
              <a:noFill/>
              <a:ln w="9525">
                <a:solidFill>
                  <a:schemeClr val="tx1"/>
                </a:solidFill>
                <a:round/>
                <a:headEnd/>
                <a:tailEnd/>
              </a:ln>
            </p:spPr>
            <p:txBody>
              <a:bodyPr/>
              <a:lstStyle/>
              <a:p>
                <a:endParaRPr lang="en-US"/>
              </a:p>
            </p:txBody>
          </p:sp>
          <p:sp>
            <p:nvSpPr>
              <p:cNvPr id="52314" name="Line 30"/>
              <p:cNvSpPr>
                <a:spLocks noChangeShapeType="1"/>
              </p:cNvSpPr>
              <p:nvPr/>
            </p:nvSpPr>
            <p:spPr bwMode="auto">
              <a:xfrm>
                <a:off x="2781" y="5224"/>
                <a:ext cx="360" cy="0"/>
              </a:xfrm>
              <a:prstGeom prst="line">
                <a:avLst/>
              </a:prstGeom>
              <a:noFill/>
              <a:ln w="9525">
                <a:solidFill>
                  <a:schemeClr val="tx1"/>
                </a:solidFill>
                <a:round/>
                <a:headEnd/>
                <a:tailEnd/>
              </a:ln>
            </p:spPr>
            <p:txBody>
              <a:bodyPr/>
              <a:lstStyle/>
              <a:p>
                <a:endParaRPr lang="en-US"/>
              </a:p>
            </p:txBody>
          </p:sp>
        </p:grpSp>
        <p:grpSp>
          <p:nvGrpSpPr>
            <p:cNvPr id="52239" name="Group 31"/>
            <p:cNvGrpSpPr>
              <a:grpSpLocks/>
            </p:cNvGrpSpPr>
            <p:nvPr/>
          </p:nvGrpSpPr>
          <p:grpSpPr bwMode="auto">
            <a:xfrm>
              <a:off x="3499" y="1797"/>
              <a:ext cx="233" cy="237"/>
              <a:chOff x="2781" y="4864"/>
              <a:chExt cx="360" cy="360"/>
            </a:xfrm>
          </p:grpSpPr>
          <p:sp>
            <p:nvSpPr>
              <p:cNvPr id="52309" name="Line 32"/>
              <p:cNvSpPr>
                <a:spLocks noChangeShapeType="1"/>
              </p:cNvSpPr>
              <p:nvPr/>
            </p:nvSpPr>
            <p:spPr bwMode="auto">
              <a:xfrm>
                <a:off x="2961" y="4864"/>
                <a:ext cx="0" cy="180"/>
              </a:xfrm>
              <a:prstGeom prst="line">
                <a:avLst/>
              </a:prstGeom>
              <a:noFill/>
              <a:ln w="9525">
                <a:solidFill>
                  <a:schemeClr val="tx1"/>
                </a:solidFill>
                <a:round/>
                <a:headEnd/>
                <a:tailEnd/>
              </a:ln>
            </p:spPr>
            <p:txBody>
              <a:bodyPr/>
              <a:lstStyle/>
              <a:p>
                <a:endParaRPr lang="en-US"/>
              </a:p>
            </p:txBody>
          </p:sp>
          <p:sp>
            <p:nvSpPr>
              <p:cNvPr id="52310" name="Line 33"/>
              <p:cNvSpPr>
                <a:spLocks noChangeShapeType="1"/>
              </p:cNvSpPr>
              <p:nvPr/>
            </p:nvSpPr>
            <p:spPr bwMode="auto">
              <a:xfrm>
                <a:off x="2781" y="5044"/>
                <a:ext cx="360" cy="0"/>
              </a:xfrm>
              <a:prstGeom prst="line">
                <a:avLst/>
              </a:prstGeom>
              <a:noFill/>
              <a:ln w="9525">
                <a:solidFill>
                  <a:schemeClr val="tx1"/>
                </a:solidFill>
                <a:round/>
                <a:headEnd/>
                <a:tailEnd/>
              </a:ln>
            </p:spPr>
            <p:txBody>
              <a:bodyPr/>
              <a:lstStyle/>
              <a:p>
                <a:endParaRPr lang="en-US"/>
              </a:p>
            </p:txBody>
          </p:sp>
          <p:sp>
            <p:nvSpPr>
              <p:cNvPr id="52311" name="Line 34"/>
              <p:cNvSpPr>
                <a:spLocks noChangeShapeType="1"/>
              </p:cNvSpPr>
              <p:nvPr/>
            </p:nvSpPr>
            <p:spPr bwMode="auto">
              <a:xfrm>
                <a:off x="2781" y="5224"/>
                <a:ext cx="360" cy="0"/>
              </a:xfrm>
              <a:prstGeom prst="line">
                <a:avLst/>
              </a:prstGeom>
              <a:noFill/>
              <a:ln w="9525">
                <a:solidFill>
                  <a:schemeClr val="tx1"/>
                </a:solidFill>
                <a:round/>
                <a:headEnd/>
                <a:tailEnd/>
              </a:ln>
            </p:spPr>
            <p:txBody>
              <a:bodyPr/>
              <a:lstStyle/>
              <a:p>
                <a:endParaRPr lang="en-US"/>
              </a:p>
            </p:txBody>
          </p:sp>
        </p:grpSp>
        <p:sp>
          <p:nvSpPr>
            <p:cNvPr id="52240" name="Line 35"/>
            <p:cNvSpPr>
              <a:spLocks noChangeShapeType="1"/>
            </p:cNvSpPr>
            <p:nvPr/>
          </p:nvSpPr>
          <p:spPr bwMode="auto">
            <a:xfrm>
              <a:off x="1986" y="2153"/>
              <a:ext cx="0" cy="119"/>
            </a:xfrm>
            <a:prstGeom prst="line">
              <a:avLst/>
            </a:prstGeom>
            <a:noFill/>
            <a:ln w="9525">
              <a:solidFill>
                <a:schemeClr val="tx1"/>
              </a:solidFill>
              <a:round/>
              <a:headEnd/>
              <a:tailEnd/>
            </a:ln>
          </p:spPr>
          <p:txBody>
            <a:bodyPr/>
            <a:lstStyle/>
            <a:p>
              <a:endParaRPr lang="en-US"/>
            </a:p>
          </p:txBody>
        </p:sp>
        <p:grpSp>
          <p:nvGrpSpPr>
            <p:cNvPr id="52241" name="Group 36"/>
            <p:cNvGrpSpPr>
              <a:grpSpLocks/>
            </p:cNvGrpSpPr>
            <p:nvPr/>
          </p:nvGrpSpPr>
          <p:grpSpPr bwMode="auto">
            <a:xfrm>
              <a:off x="1870" y="2272"/>
              <a:ext cx="232" cy="238"/>
              <a:chOff x="4221" y="6124"/>
              <a:chExt cx="360" cy="360"/>
            </a:xfrm>
          </p:grpSpPr>
          <p:sp>
            <p:nvSpPr>
              <p:cNvPr id="52306" name="Line 37"/>
              <p:cNvSpPr>
                <a:spLocks noChangeShapeType="1"/>
              </p:cNvSpPr>
              <p:nvPr/>
            </p:nvSpPr>
            <p:spPr bwMode="auto">
              <a:xfrm>
                <a:off x="4401" y="6124"/>
                <a:ext cx="180" cy="180"/>
              </a:xfrm>
              <a:prstGeom prst="line">
                <a:avLst/>
              </a:prstGeom>
              <a:noFill/>
              <a:ln w="19050">
                <a:solidFill>
                  <a:schemeClr val="tx1"/>
                </a:solidFill>
                <a:round/>
                <a:headEnd/>
                <a:tailEnd/>
              </a:ln>
            </p:spPr>
            <p:txBody>
              <a:bodyPr/>
              <a:lstStyle/>
              <a:p>
                <a:endParaRPr lang="en-US"/>
              </a:p>
            </p:txBody>
          </p:sp>
          <p:sp>
            <p:nvSpPr>
              <p:cNvPr id="52307" name="Line 38"/>
              <p:cNvSpPr>
                <a:spLocks noChangeShapeType="1"/>
              </p:cNvSpPr>
              <p:nvPr/>
            </p:nvSpPr>
            <p:spPr bwMode="auto">
              <a:xfrm flipH="1">
                <a:off x="4221" y="6304"/>
                <a:ext cx="360" cy="0"/>
              </a:xfrm>
              <a:prstGeom prst="line">
                <a:avLst/>
              </a:prstGeom>
              <a:noFill/>
              <a:ln w="19050">
                <a:solidFill>
                  <a:schemeClr val="tx1"/>
                </a:solidFill>
                <a:round/>
                <a:headEnd/>
                <a:tailEnd/>
              </a:ln>
            </p:spPr>
            <p:txBody>
              <a:bodyPr/>
              <a:lstStyle/>
              <a:p>
                <a:endParaRPr lang="en-US"/>
              </a:p>
            </p:txBody>
          </p:sp>
          <p:sp>
            <p:nvSpPr>
              <p:cNvPr id="52308" name="Line 39"/>
              <p:cNvSpPr>
                <a:spLocks noChangeShapeType="1"/>
              </p:cNvSpPr>
              <p:nvPr/>
            </p:nvSpPr>
            <p:spPr bwMode="auto">
              <a:xfrm>
                <a:off x="4221" y="6304"/>
                <a:ext cx="180" cy="180"/>
              </a:xfrm>
              <a:prstGeom prst="line">
                <a:avLst/>
              </a:prstGeom>
              <a:noFill/>
              <a:ln w="19050">
                <a:solidFill>
                  <a:schemeClr val="tx1"/>
                </a:solidFill>
                <a:round/>
                <a:headEnd/>
                <a:tailEnd/>
              </a:ln>
            </p:spPr>
            <p:txBody>
              <a:bodyPr/>
              <a:lstStyle/>
              <a:p>
                <a:endParaRPr lang="en-US"/>
              </a:p>
            </p:txBody>
          </p:sp>
        </p:grpSp>
        <p:sp>
          <p:nvSpPr>
            <p:cNvPr id="52242" name="Line 40"/>
            <p:cNvSpPr>
              <a:spLocks noChangeShapeType="1"/>
            </p:cNvSpPr>
            <p:nvPr/>
          </p:nvSpPr>
          <p:spPr bwMode="auto">
            <a:xfrm>
              <a:off x="1986" y="2510"/>
              <a:ext cx="0" cy="237"/>
            </a:xfrm>
            <a:prstGeom prst="line">
              <a:avLst/>
            </a:prstGeom>
            <a:noFill/>
            <a:ln w="9525">
              <a:solidFill>
                <a:schemeClr val="tx1"/>
              </a:solidFill>
              <a:round/>
              <a:headEnd/>
              <a:tailEnd/>
            </a:ln>
          </p:spPr>
          <p:txBody>
            <a:bodyPr/>
            <a:lstStyle/>
            <a:p>
              <a:endParaRPr lang="en-US"/>
            </a:p>
          </p:txBody>
        </p:sp>
        <p:sp>
          <p:nvSpPr>
            <p:cNvPr id="52243" name="Line 41"/>
            <p:cNvSpPr>
              <a:spLocks noChangeShapeType="1"/>
            </p:cNvSpPr>
            <p:nvPr/>
          </p:nvSpPr>
          <p:spPr bwMode="auto">
            <a:xfrm>
              <a:off x="1055" y="1678"/>
              <a:ext cx="0" cy="1069"/>
            </a:xfrm>
            <a:prstGeom prst="line">
              <a:avLst/>
            </a:prstGeom>
            <a:noFill/>
            <a:ln w="9525">
              <a:solidFill>
                <a:schemeClr val="tx1"/>
              </a:solidFill>
              <a:round/>
              <a:headEnd/>
              <a:tailEnd/>
            </a:ln>
          </p:spPr>
          <p:txBody>
            <a:bodyPr/>
            <a:lstStyle/>
            <a:p>
              <a:endParaRPr lang="en-US"/>
            </a:p>
          </p:txBody>
        </p:sp>
        <p:sp>
          <p:nvSpPr>
            <p:cNvPr id="52244" name="Line 42"/>
            <p:cNvSpPr>
              <a:spLocks noChangeShapeType="1"/>
            </p:cNvSpPr>
            <p:nvPr/>
          </p:nvSpPr>
          <p:spPr bwMode="auto">
            <a:xfrm>
              <a:off x="1055" y="2747"/>
              <a:ext cx="1862" cy="0"/>
            </a:xfrm>
            <a:prstGeom prst="line">
              <a:avLst/>
            </a:prstGeom>
            <a:noFill/>
            <a:ln w="9525">
              <a:solidFill>
                <a:schemeClr val="tx1"/>
              </a:solidFill>
              <a:round/>
              <a:headEnd/>
              <a:tailEnd/>
            </a:ln>
          </p:spPr>
          <p:txBody>
            <a:bodyPr/>
            <a:lstStyle/>
            <a:p>
              <a:endParaRPr lang="en-US"/>
            </a:p>
          </p:txBody>
        </p:sp>
        <p:grpSp>
          <p:nvGrpSpPr>
            <p:cNvPr id="52245" name="Group 43"/>
            <p:cNvGrpSpPr>
              <a:grpSpLocks/>
            </p:cNvGrpSpPr>
            <p:nvPr/>
          </p:nvGrpSpPr>
          <p:grpSpPr bwMode="auto">
            <a:xfrm>
              <a:off x="2684" y="2034"/>
              <a:ext cx="233" cy="238"/>
              <a:chOff x="2781" y="4864"/>
              <a:chExt cx="360" cy="360"/>
            </a:xfrm>
          </p:grpSpPr>
          <p:sp>
            <p:nvSpPr>
              <p:cNvPr id="52303" name="Line 44"/>
              <p:cNvSpPr>
                <a:spLocks noChangeShapeType="1"/>
              </p:cNvSpPr>
              <p:nvPr/>
            </p:nvSpPr>
            <p:spPr bwMode="auto">
              <a:xfrm>
                <a:off x="2961" y="4864"/>
                <a:ext cx="0" cy="180"/>
              </a:xfrm>
              <a:prstGeom prst="line">
                <a:avLst/>
              </a:prstGeom>
              <a:noFill/>
              <a:ln w="9525">
                <a:solidFill>
                  <a:schemeClr val="tx1"/>
                </a:solidFill>
                <a:round/>
                <a:headEnd/>
                <a:tailEnd/>
              </a:ln>
            </p:spPr>
            <p:txBody>
              <a:bodyPr/>
              <a:lstStyle/>
              <a:p>
                <a:endParaRPr lang="en-US"/>
              </a:p>
            </p:txBody>
          </p:sp>
          <p:sp>
            <p:nvSpPr>
              <p:cNvPr id="52304" name="Line 45"/>
              <p:cNvSpPr>
                <a:spLocks noChangeShapeType="1"/>
              </p:cNvSpPr>
              <p:nvPr/>
            </p:nvSpPr>
            <p:spPr bwMode="auto">
              <a:xfrm>
                <a:off x="2781" y="5044"/>
                <a:ext cx="360" cy="0"/>
              </a:xfrm>
              <a:prstGeom prst="line">
                <a:avLst/>
              </a:prstGeom>
              <a:noFill/>
              <a:ln w="9525">
                <a:solidFill>
                  <a:schemeClr val="tx1"/>
                </a:solidFill>
                <a:round/>
                <a:headEnd/>
                <a:tailEnd/>
              </a:ln>
            </p:spPr>
            <p:txBody>
              <a:bodyPr/>
              <a:lstStyle/>
              <a:p>
                <a:endParaRPr lang="en-US"/>
              </a:p>
            </p:txBody>
          </p:sp>
          <p:sp>
            <p:nvSpPr>
              <p:cNvPr id="52305" name="Line 46"/>
              <p:cNvSpPr>
                <a:spLocks noChangeShapeType="1"/>
              </p:cNvSpPr>
              <p:nvPr/>
            </p:nvSpPr>
            <p:spPr bwMode="auto">
              <a:xfrm>
                <a:off x="2781" y="5224"/>
                <a:ext cx="360" cy="0"/>
              </a:xfrm>
              <a:prstGeom prst="line">
                <a:avLst/>
              </a:prstGeom>
              <a:noFill/>
              <a:ln w="9525">
                <a:solidFill>
                  <a:schemeClr val="tx1"/>
                </a:solidFill>
                <a:round/>
                <a:headEnd/>
                <a:tailEnd/>
              </a:ln>
            </p:spPr>
            <p:txBody>
              <a:bodyPr/>
              <a:lstStyle/>
              <a:p>
                <a:endParaRPr lang="en-US"/>
              </a:p>
            </p:txBody>
          </p:sp>
        </p:grpSp>
        <p:grpSp>
          <p:nvGrpSpPr>
            <p:cNvPr id="52246" name="Group 47"/>
            <p:cNvGrpSpPr>
              <a:grpSpLocks/>
            </p:cNvGrpSpPr>
            <p:nvPr/>
          </p:nvGrpSpPr>
          <p:grpSpPr bwMode="auto">
            <a:xfrm>
              <a:off x="2684" y="2391"/>
              <a:ext cx="233" cy="238"/>
              <a:chOff x="4221" y="6124"/>
              <a:chExt cx="360" cy="360"/>
            </a:xfrm>
          </p:grpSpPr>
          <p:sp>
            <p:nvSpPr>
              <p:cNvPr id="52300" name="Line 48"/>
              <p:cNvSpPr>
                <a:spLocks noChangeShapeType="1"/>
              </p:cNvSpPr>
              <p:nvPr/>
            </p:nvSpPr>
            <p:spPr bwMode="auto">
              <a:xfrm>
                <a:off x="4401" y="6124"/>
                <a:ext cx="180" cy="180"/>
              </a:xfrm>
              <a:prstGeom prst="line">
                <a:avLst/>
              </a:prstGeom>
              <a:noFill/>
              <a:ln w="19050">
                <a:solidFill>
                  <a:schemeClr val="tx1"/>
                </a:solidFill>
                <a:round/>
                <a:headEnd/>
                <a:tailEnd/>
              </a:ln>
            </p:spPr>
            <p:txBody>
              <a:bodyPr/>
              <a:lstStyle/>
              <a:p>
                <a:endParaRPr lang="en-US"/>
              </a:p>
            </p:txBody>
          </p:sp>
          <p:sp>
            <p:nvSpPr>
              <p:cNvPr id="52301" name="Line 49"/>
              <p:cNvSpPr>
                <a:spLocks noChangeShapeType="1"/>
              </p:cNvSpPr>
              <p:nvPr/>
            </p:nvSpPr>
            <p:spPr bwMode="auto">
              <a:xfrm flipH="1">
                <a:off x="4221" y="6304"/>
                <a:ext cx="360" cy="0"/>
              </a:xfrm>
              <a:prstGeom prst="line">
                <a:avLst/>
              </a:prstGeom>
              <a:noFill/>
              <a:ln w="19050">
                <a:solidFill>
                  <a:schemeClr val="tx1"/>
                </a:solidFill>
                <a:round/>
                <a:headEnd/>
                <a:tailEnd/>
              </a:ln>
            </p:spPr>
            <p:txBody>
              <a:bodyPr/>
              <a:lstStyle/>
              <a:p>
                <a:endParaRPr lang="en-US"/>
              </a:p>
            </p:txBody>
          </p:sp>
          <p:sp>
            <p:nvSpPr>
              <p:cNvPr id="52302" name="Line 50"/>
              <p:cNvSpPr>
                <a:spLocks noChangeShapeType="1"/>
              </p:cNvSpPr>
              <p:nvPr/>
            </p:nvSpPr>
            <p:spPr bwMode="auto">
              <a:xfrm>
                <a:off x="4221" y="6304"/>
                <a:ext cx="180" cy="180"/>
              </a:xfrm>
              <a:prstGeom prst="line">
                <a:avLst/>
              </a:prstGeom>
              <a:noFill/>
              <a:ln w="19050">
                <a:solidFill>
                  <a:schemeClr val="tx1"/>
                </a:solidFill>
                <a:round/>
                <a:headEnd/>
                <a:tailEnd/>
              </a:ln>
            </p:spPr>
            <p:txBody>
              <a:bodyPr/>
              <a:lstStyle/>
              <a:p>
                <a:endParaRPr lang="en-US"/>
              </a:p>
            </p:txBody>
          </p:sp>
        </p:grpSp>
        <p:sp>
          <p:nvSpPr>
            <p:cNvPr id="52247" name="Line 51"/>
            <p:cNvSpPr>
              <a:spLocks noChangeShapeType="1"/>
            </p:cNvSpPr>
            <p:nvPr/>
          </p:nvSpPr>
          <p:spPr bwMode="auto">
            <a:xfrm flipV="1">
              <a:off x="2801" y="2272"/>
              <a:ext cx="0" cy="119"/>
            </a:xfrm>
            <a:prstGeom prst="line">
              <a:avLst/>
            </a:prstGeom>
            <a:noFill/>
            <a:ln w="9525">
              <a:solidFill>
                <a:schemeClr val="tx1"/>
              </a:solidFill>
              <a:round/>
              <a:headEnd/>
              <a:tailEnd/>
            </a:ln>
          </p:spPr>
          <p:txBody>
            <a:bodyPr/>
            <a:lstStyle/>
            <a:p>
              <a:endParaRPr lang="en-US"/>
            </a:p>
          </p:txBody>
        </p:sp>
        <p:sp>
          <p:nvSpPr>
            <p:cNvPr id="52248" name="Line 52"/>
            <p:cNvSpPr>
              <a:spLocks noChangeShapeType="1"/>
            </p:cNvSpPr>
            <p:nvPr/>
          </p:nvSpPr>
          <p:spPr bwMode="auto">
            <a:xfrm>
              <a:off x="2801" y="2629"/>
              <a:ext cx="0" cy="118"/>
            </a:xfrm>
            <a:prstGeom prst="line">
              <a:avLst/>
            </a:prstGeom>
            <a:noFill/>
            <a:ln w="9525">
              <a:solidFill>
                <a:schemeClr val="tx1"/>
              </a:solidFill>
              <a:round/>
              <a:headEnd/>
              <a:tailEnd/>
            </a:ln>
          </p:spPr>
          <p:txBody>
            <a:bodyPr/>
            <a:lstStyle/>
            <a:p>
              <a:endParaRPr lang="en-US"/>
            </a:p>
          </p:txBody>
        </p:sp>
        <p:grpSp>
          <p:nvGrpSpPr>
            <p:cNvPr id="52249" name="Group 53"/>
            <p:cNvGrpSpPr>
              <a:grpSpLocks/>
            </p:cNvGrpSpPr>
            <p:nvPr/>
          </p:nvGrpSpPr>
          <p:grpSpPr bwMode="auto">
            <a:xfrm rot="5382783">
              <a:off x="3148" y="2398"/>
              <a:ext cx="237" cy="699"/>
              <a:chOff x="6741" y="5764"/>
              <a:chExt cx="360" cy="1080"/>
            </a:xfrm>
          </p:grpSpPr>
          <p:grpSp>
            <p:nvGrpSpPr>
              <p:cNvPr id="52289" name="Group 54"/>
              <p:cNvGrpSpPr>
                <a:grpSpLocks/>
              </p:cNvGrpSpPr>
              <p:nvPr/>
            </p:nvGrpSpPr>
            <p:grpSpPr bwMode="auto">
              <a:xfrm>
                <a:off x="6741" y="5764"/>
                <a:ext cx="360" cy="360"/>
                <a:chOff x="2781" y="4864"/>
                <a:chExt cx="360" cy="360"/>
              </a:xfrm>
            </p:grpSpPr>
            <p:sp>
              <p:nvSpPr>
                <p:cNvPr id="52297" name="Line 55"/>
                <p:cNvSpPr>
                  <a:spLocks noChangeShapeType="1"/>
                </p:cNvSpPr>
                <p:nvPr/>
              </p:nvSpPr>
              <p:spPr bwMode="auto">
                <a:xfrm>
                  <a:off x="2961" y="4864"/>
                  <a:ext cx="0" cy="180"/>
                </a:xfrm>
                <a:prstGeom prst="line">
                  <a:avLst/>
                </a:prstGeom>
                <a:noFill/>
                <a:ln w="9525">
                  <a:solidFill>
                    <a:schemeClr val="tx1"/>
                  </a:solidFill>
                  <a:round/>
                  <a:headEnd/>
                  <a:tailEnd/>
                </a:ln>
              </p:spPr>
              <p:txBody>
                <a:bodyPr/>
                <a:lstStyle/>
                <a:p>
                  <a:endParaRPr lang="en-US"/>
                </a:p>
              </p:txBody>
            </p:sp>
            <p:sp>
              <p:nvSpPr>
                <p:cNvPr id="52298" name="Line 56"/>
                <p:cNvSpPr>
                  <a:spLocks noChangeShapeType="1"/>
                </p:cNvSpPr>
                <p:nvPr/>
              </p:nvSpPr>
              <p:spPr bwMode="auto">
                <a:xfrm>
                  <a:off x="2781" y="5044"/>
                  <a:ext cx="360" cy="0"/>
                </a:xfrm>
                <a:prstGeom prst="line">
                  <a:avLst/>
                </a:prstGeom>
                <a:noFill/>
                <a:ln w="9525">
                  <a:solidFill>
                    <a:schemeClr val="tx1"/>
                  </a:solidFill>
                  <a:round/>
                  <a:headEnd/>
                  <a:tailEnd/>
                </a:ln>
              </p:spPr>
              <p:txBody>
                <a:bodyPr/>
                <a:lstStyle/>
                <a:p>
                  <a:endParaRPr lang="en-US"/>
                </a:p>
              </p:txBody>
            </p:sp>
            <p:sp>
              <p:nvSpPr>
                <p:cNvPr id="52299" name="Line 57"/>
                <p:cNvSpPr>
                  <a:spLocks noChangeShapeType="1"/>
                </p:cNvSpPr>
                <p:nvPr/>
              </p:nvSpPr>
              <p:spPr bwMode="auto">
                <a:xfrm>
                  <a:off x="2781" y="5224"/>
                  <a:ext cx="360" cy="0"/>
                </a:xfrm>
                <a:prstGeom prst="line">
                  <a:avLst/>
                </a:prstGeom>
                <a:noFill/>
                <a:ln w="9525">
                  <a:solidFill>
                    <a:schemeClr val="tx1"/>
                  </a:solidFill>
                  <a:round/>
                  <a:headEnd/>
                  <a:tailEnd/>
                </a:ln>
              </p:spPr>
              <p:txBody>
                <a:bodyPr/>
                <a:lstStyle/>
                <a:p>
                  <a:endParaRPr lang="en-US"/>
                </a:p>
              </p:txBody>
            </p:sp>
          </p:grpSp>
          <p:grpSp>
            <p:nvGrpSpPr>
              <p:cNvPr id="52290" name="Group 58"/>
              <p:cNvGrpSpPr>
                <a:grpSpLocks/>
              </p:cNvGrpSpPr>
              <p:nvPr/>
            </p:nvGrpSpPr>
            <p:grpSpPr bwMode="auto">
              <a:xfrm>
                <a:off x="6741" y="6124"/>
                <a:ext cx="360" cy="720"/>
                <a:chOff x="6741" y="6124"/>
                <a:chExt cx="360" cy="720"/>
              </a:xfrm>
            </p:grpSpPr>
            <p:grpSp>
              <p:nvGrpSpPr>
                <p:cNvPr id="52291" name="Group 59"/>
                <p:cNvGrpSpPr>
                  <a:grpSpLocks/>
                </p:cNvGrpSpPr>
                <p:nvPr/>
              </p:nvGrpSpPr>
              <p:grpSpPr bwMode="auto">
                <a:xfrm>
                  <a:off x="6741" y="6304"/>
                  <a:ext cx="360" cy="360"/>
                  <a:chOff x="4221" y="6124"/>
                  <a:chExt cx="360" cy="360"/>
                </a:xfrm>
              </p:grpSpPr>
              <p:sp>
                <p:nvSpPr>
                  <p:cNvPr id="52294" name="Line 60"/>
                  <p:cNvSpPr>
                    <a:spLocks noChangeShapeType="1"/>
                  </p:cNvSpPr>
                  <p:nvPr/>
                </p:nvSpPr>
                <p:spPr bwMode="auto">
                  <a:xfrm>
                    <a:off x="4401" y="6124"/>
                    <a:ext cx="180" cy="180"/>
                  </a:xfrm>
                  <a:prstGeom prst="line">
                    <a:avLst/>
                  </a:prstGeom>
                  <a:noFill/>
                  <a:ln w="19050">
                    <a:solidFill>
                      <a:schemeClr val="tx1"/>
                    </a:solidFill>
                    <a:round/>
                    <a:headEnd/>
                    <a:tailEnd/>
                  </a:ln>
                </p:spPr>
                <p:txBody>
                  <a:bodyPr/>
                  <a:lstStyle/>
                  <a:p>
                    <a:endParaRPr lang="en-US"/>
                  </a:p>
                </p:txBody>
              </p:sp>
              <p:sp>
                <p:nvSpPr>
                  <p:cNvPr id="52295" name="Line 61"/>
                  <p:cNvSpPr>
                    <a:spLocks noChangeShapeType="1"/>
                  </p:cNvSpPr>
                  <p:nvPr/>
                </p:nvSpPr>
                <p:spPr bwMode="auto">
                  <a:xfrm flipH="1">
                    <a:off x="4221" y="6304"/>
                    <a:ext cx="360" cy="0"/>
                  </a:xfrm>
                  <a:prstGeom prst="line">
                    <a:avLst/>
                  </a:prstGeom>
                  <a:noFill/>
                  <a:ln w="19050">
                    <a:solidFill>
                      <a:schemeClr val="tx1"/>
                    </a:solidFill>
                    <a:round/>
                    <a:headEnd/>
                    <a:tailEnd/>
                  </a:ln>
                </p:spPr>
                <p:txBody>
                  <a:bodyPr/>
                  <a:lstStyle/>
                  <a:p>
                    <a:endParaRPr lang="en-US"/>
                  </a:p>
                </p:txBody>
              </p:sp>
              <p:sp>
                <p:nvSpPr>
                  <p:cNvPr id="52296" name="Line 62"/>
                  <p:cNvSpPr>
                    <a:spLocks noChangeShapeType="1"/>
                  </p:cNvSpPr>
                  <p:nvPr/>
                </p:nvSpPr>
                <p:spPr bwMode="auto">
                  <a:xfrm>
                    <a:off x="4221" y="6304"/>
                    <a:ext cx="180" cy="180"/>
                  </a:xfrm>
                  <a:prstGeom prst="line">
                    <a:avLst/>
                  </a:prstGeom>
                  <a:noFill/>
                  <a:ln w="19050">
                    <a:solidFill>
                      <a:schemeClr val="tx1"/>
                    </a:solidFill>
                    <a:round/>
                    <a:headEnd/>
                    <a:tailEnd/>
                  </a:ln>
                </p:spPr>
                <p:txBody>
                  <a:bodyPr/>
                  <a:lstStyle/>
                  <a:p>
                    <a:endParaRPr lang="en-US"/>
                  </a:p>
                </p:txBody>
              </p:sp>
            </p:grpSp>
            <p:sp>
              <p:nvSpPr>
                <p:cNvPr id="52292" name="Line 63"/>
                <p:cNvSpPr>
                  <a:spLocks noChangeShapeType="1"/>
                </p:cNvSpPr>
                <p:nvPr/>
              </p:nvSpPr>
              <p:spPr bwMode="auto">
                <a:xfrm flipV="1">
                  <a:off x="6921" y="6124"/>
                  <a:ext cx="0" cy="180"/>
                </a:xfrm>
                <a:prstGeom prst="line">
                  <a:avLst/>
                </a:prstGeom>
                <a:noFill/>
                <a:ln w="9525">
                  <a:solidFill>
                    <a:schemeClr val="tx1"/>
                  </a:solidFill>
                  <a:round/>
                  <a:headEnd/>
                  <a:tailEnd/>
                </a:ln>
              </p:spPr>
              <p:txBody>
                <a:bodyPr/>
                <a:lstStyle/>
                <a:p>
                  <a:endParaRPr lang="en-US"/>
                </a:p>
              </p:txBody>
            </p:sp>
            <p:sp>
              <p:nvSpPr>
                <p:cNvPr id="52293" name="Line 64"/>
                <p:cNvSpPr>
                  <a:spLocks noChangeShapeType="1"/>
                </p:cNvSpPr>
                <p:nvPr/>
              </p:nvSpPr>
              <p:spPr bwMode="auto">
                <a:xfrm>
                  <a:off x="6921" y="6664"/>
                  <a:ext cx="0" cy="180"/>
                </a:xfrm>
                <a:prstGeom prst="line">
                  <a:avLst/>
                </a:prstGeom>
                <a:noFill/>
                <a:ln w="9525">
                  <a:solidFill>
                    <a:schemeClr val="tx1"/>
                  </a:solidFill>
                  <a:round/>
                  <a:headEnd/>
                  <a:tailEnd/>
                </a:ln>
              </p:spPr>
              <p:txBody>
                <a:bodyPr/>
                <a:lstStyle/>
                <a:p>
                  <a:endParaRPr lang="en-US"/>
                </a:p>
              </p:txBody>
            </p:sp>
          </p:grpSp>
        </p:grpSp>
        <p:grpSp>
          <p:nvGrpSpPr>
            <p:cNvPr id="52250" name="Group 65"/>
            <p:cNvGrpSpPr>
              <a:grpSpLocks/>
            </p:cNvGrpSpPr>
            <p:nvPr/>
          </p:nvGrpSpPr>
          <p:grpSpPr bwMode="auto">
            <a:xfrm>
              <a:off x="1870" y="3223"/>
              <a:ext cx="232" cy="238"/>
              <a:chOff x="4221" y="6124"/>
              <a:chExt cx="360" cy="360"/>
            </a:xfrm>
          </p:grpSpPr>
          <p:sp>
            <p:nvSpPr>
              <p:cNvPr id="52286" name="Line 66"/>
              <p:cNvSpPr>
                <a:spLocks noChangeShapeType="1"/>
              </p:cNvSpPr>
              <p:nvPr/>
            </p:nvSpPr>
            <p:spPr bwMode="auto">
              <a:xfrm>
                <a:off x="4401" y="6124"/>
                <a:ext cx="180" cy="180"/>
              </a:xfrm>
              <a:prstGeom prst="line">
                <a:avLst/>
              </a:prstGeom>
              <a:noFill/>
              <a:ln w="19050">
                <a:solidFill>
                  <a:schemeClr val="tx1"/>
                </a:solidFill>
                <a:round/>
                <a:headEnd/>
                <a:tailEnd/>
              </a:ln>
            </p:spPr>
            <p:txBody>
              <a:bodyPr/>
              <a:lstStyle/>
              <a:p>
                <a:endParaRPr lang="en-US"/>
              </a:p>
            </p:txBody>
          </p:sp>
          <p:sp>
            <p:nvSpPr>
              <p:cNvPr id="52287" name="Line 67"/>
              <p:cNvSpPr>
                <a:spLocks noChangeShapeType="1"/>
              </p:cNvSpPr>
              <p:nvPr/>
            </p:nvSpPr>
            <p:spPr bwMode="auto">
              <a:xfrm flipH="1">
                <a:off x="4221" y="6304"/>
                <a:ext cx="360" cy="0"/>
              </a:xfrm>
              <a:prstGeom prst="line">
                <a:avLst/>
              </a:prstGeom>
              <a:noFill/>
              <a:ln w="19050">
                <a:solidFill>
                  <a:schemeClr val="tx1"/>
                </a:solidFill>
                <a:round/>
                <a:headEnd/>
                <a:tailEnd/>
              </a:ln>
            </p:spPr>
            <p:txBody>
              <a:bodyPr/>
              <a:lstStyle/>
              <a:p>
                <a:endParaRPr lang="en-US"/>
              </a:p>
            </p:txBody>
          </p:sp>
          <p:sp>
            <p:nvSpPr>
              <p:cNvPr id="52288" name="Line 68"/>
              <p:cNvSpPr>
                <a:spLocks noChangeShapeType="1"/>
              </p:cNvSpPr>
              <p:nvPr/>
            </p:nvSpPr>
            <p:spPr bwMode="auto">
              <a:xfrm>
                <a:off x="4221" y="6304"/>
                <a:ext cx="180" cy="180"/>
              </a:xfrm>
              <a:prstGeom prst="line">
                <a:avLst/>
              </a:prstGeom>
              <a:noFill/>
              <a:ln w="19050">
                <a:solidFill>
                  <a:schemeClr val="tx1"/>
                </a:solidFill>
                <a:round/>
                <a:headEnd/>
                <a:tailEnd/>
              </a:ln>
            </p:spPr>
            <p:txBody>
              <a:bodyPr/>
              <a:lstStyle/>
              <a:p>
                <a:endParaRPr lang="en-US"/>
              </a:p>
            </p:txBody>
          </p:sp>
        </p:grpSp>
        <p:grpSp>
          <p:nvGrpSpPr>
            <p:cNvPr id="52251" name="Group 69"/>
            <p:cNvGrpSpPr>
              <a:grpSpLocks/>
            </p:cNvGrpSpPr>
            <p:nvPr/>
          </p:nvGrpSpPr>
          <p:grpSpPr bwMode="auto">
            <a:xfrm>
              <a:off x="1870" y="2866"/>
              <a:ext cx="232" cy="238"/>
              <a:chOff x="4221" y="6124"/>
              <a:chExt cx="360" cy="360"/>
            </a:xfrm>
          </p:grpSpPr>
          <p:sp>
            <p:nvSpPr>
              <p:cNvPr id="52283" name="Line 70"/>
              <p:cNvSpPr>
                <a:spLocks noChangeShapeType="1"/>
              </p:cNvSpPr>
              <p:nvPr/>
            </p:nvSpPr>
            <p:spPr bwMode="auto">
              <a:xfrm>
                <a:off x="4401" y="6124"/>
                <a:ext cx="180" cy="180"/>
              </a:xfrm>
              <a:prstGeom prst="line">
                <a:avLst/>
              </a:prstGeom>
              <a:noFill/>
              <a:ln w="19050">
                <a:solidFill>
                  <a:schemeClr val="tx1"/>
                </a:solidFill>
                <a:round/>
                <a:headEnd/>
                <a:tailEnd/>
              </a:ln>
            </p:spPr>
            <p:txBody>
              <a:bodyPr/>
              <a:lstStyle/>
              <a:p>
                <a:endParaRPr lang="en-US"/>
              </a:p>
            </p:txBody>
          </p:sp>
          <p:sp>
            <p:nvSpPr>
              <p:cNvPr id="52284" name="Line 71"/>
              <p:cNvSpPr>
                <a:spLocks noChangeShapeType="1"/>
              </p:cNvSpPr>
              <p:nvPr/>
            </p:nvSpPr>
            <p:spPr bwMode="auto">
              <a:xfrm flipH="1">
                <a:off x="4221" y="6304"/>
                <a:ext cx="360" cy="0"/>
              </a:xfrm>
              <a:prstGeom prst="line">
                <a:avLst/>
              </a:prstGeom>
              <a:noFill/>
              <a:ln w="19050">
                <a:solidFill>
                  <a:schemeClr val="tx1"/>
                </a:solidFill>
                <a:round/>
                <a:headEnd/>
                <a:tailEnd/>
              </a:ln>
            </p:spPr>
            <p:txBody>
              <a:bodyPr/>
              <a:lstStyle/>
              <a:p>
                <a:endParaRPr lang="en-US"/>
              </a:p>
            </p:txBody>
          </p:sp>
          <p:sp>
            <p:nvSpPr>
              <p:cNvPr id="52285" name="Line 72"/>
              <p:cNvSpPr>
                <a:spLocks noChangeShapeType="1"/>
              </p:cNvSpPr>
              <p:nvPr/>
            </p:nvSpPr>
            <p:spPr bwMode="auto">
              <a:xfrm>
                <a:off x="4221" y="6304"/>
                <a:ext cx="180" cy="180"/>
              </a:xfrm>
              <a:prstGeom prst="line">
                <a:avLst/>
              </a:prstGeom>
              <a:noFill/>
              <a:ln w="19050">
                <a:solidFill>
                  <a:schemeClr val="tx1"/>
                </a:solidFill>
                <a:round/>
                <a:headEnd/>
                <a:tailEnd/>
              </a:ln>
            </p:spPr>
            <p:txBody>
              <a:bodyPr/>
              <a:lstStyle/>
              <a:p>
                <a:endParaRPr lang="en-US"/>
              </a:p>
            </p:txBody>
          </p:sp>
        </p:grpSp>
        <p:sp>
          <p:nvSpPr>
            <p:cNvPr id="52252" name="Line 73"/>
            <p:cNvSpPr>
              <a:spLocks noChangeShapeType="1"/>
            </p:cNvSpPr>
            <p:nvPr/>
          </p:nvSpPr>
          <p:spPr bwMode="auto">
            <a:xfrm>
              <a:off x="1986" y="2747"/>
              <a:ext cx="0" cy="119"/>
            </a:xfrm>
            <a:prstGeom prst="line">
              <a:avLst/>
            </a:prstGeom>
            <a:noFill/>
            <a:ln w="9525">
              <a:solidFill>
                <a:schemeClr val="tx1"/>
              </a:solidFill>
              <a:round/>
              <a:headEnd/>
              <a:tailEnd/>
            </a:ln>
          </p:spPr>
          <p:txBody>
            <a:bodyPr/>
            <a:lstStyle/>
            <a:p>
              <a:endParaRPr lang="en-US"/>
            </a:p>
          </p:txBody>
        </p:sp>
        <p:sp>
          <p:nvSpPr>
            <p:cNvPr id="52253" name="Line 74"/>
            <p:cNvSpPr>
              <a:spLocks noChangeShapeType="1"/>
            </p:cNvSpPr>
            <p:nvPr/>
          </p:nvSpPr>
          <p:spPr bwMode="auto">
            <a:xfrm>
              <a:off x="1986" y="3104"/>
              <a:ext cx="0" cy="119"/>
            </a:xfrm>
            <a:prstGeom prst="line">
              <a:avLst/>
            </a:prstGeom>
            <a:noFill/>
            <a:ln w="9525">
              <a:solidFill>
                <a:schemeClr val="tx1"/>
              </a:solidFill>
              <a:round/>
              <a:headEnd/>
              <a:tailEnd/>
            </a:ln>
          </p:spPr>
          <p:txBody>
            <a:bodyPr/>
            <a:lstStyle/>
            <a:p>
              <a:endParaRPr lang="en-US"/>
            </a:p>
          </p:txBody>
        </p:sp>
        <p:grpSp>
          <p:nvGrpSpPr>
            <p:cNvPr id="52254" name="Group 75"/>
            <p:cNvGrpSpPr>
              <a:grpSpLocks/>
            </p:cNvGrpSpPr>
            <p:nvPr/>
          </p:nvGrpSpPr>
          <p:grpSpPr bwMode="auto">
            <a:xfrm>
              <a:off x="1870" y="3461"/>
              <a:ext cx="232" cy="237"/>
              <a:chOff x="2781" y="4864"/>
              <a:chExt cx="360" cy="360"/>
            </a:xfrm>
          </p:grpSpPr>
          <p:sp>
            <p:nvSpPr>
              <p:cNvPr id="52280" name="Line 76"/>
              <p:cNvSpPr>
                <a:spLocks noChangeShapeType="1"/>
              </p:cNvSpPr>
              <p:nvPr/>
            </p:nvSpPr>
            <p:spPr bwMode="auto">
              <a:xfrm>
                <a:off x="2961" y="4864"/>
                <a:ext cx="0" cy="180"/>
              </a:xfrm>
              <a:prstGeom prst="line">
                <a:avLst/>
              </a:prstGeom>
              <a:noFill/>
              <a:ln w="9525">
                <a:solidFill>
                  <a:schemeClr val="tx1"/>
                </a:solidFill>
                <a:round/>
                <a:headEnd/>
                <a:tailEnd/>
              </a:ln>
            </p:spPr>
            <p:txBody>
              <a:bodyPr/>
              <a:lstStyle/>
              <a:p>
                <a:endParaRPr lang="en-US"/>
              </a:p>
            </p:txBody>
          </p:sp>
          <p:sp>
            <p:nvSpPr>
              <p:cNvPr id="52281" name="Line 77"/>
              <p:cNvSpPr>
                <a:spLocks noChangeShapeType="1"/>
              </p:cNvSpPr>
              <p:nvPr/>
            </p:nvSpPr>
            <p:spPr bwMode="auto">
              <a:xfrm>
                <a:off x="2781" y="5044"/>
                <a:ext cx="360" cy="0"/>
              </a:xfrm>
              <a:prstGeom prst="line">
                <a:avLst/>
              </a:prstGeom>
              <a:noFill/>
              <a:ln w="9525">
                <a:solidFill>
                  <a:schemeClr val="tx1"/>
                </a:solidFill>
                <a:round/>
                <a:headEnd/>
                <a:tailEnd/>
              </a:ln>
            </p:spPr>
            <p:txBody>
              <a:bodyPr/>
              <a:lstStyle/>
              <a:p>
                <a:endParaRPr lang="en-US"/>
              </a:p>
            </p:txBody>
          </p:sp>
          <p:sp>
            <p:nvSpPr>
              <p:cNvPr id="52282" name="Line 78"/>
              <p:cNvSpPr>
                <a:spLocks noChangeShapeType="1"/>
              </p:cNvSpPr>
              <p:nvPr/>
            </p:nvSpPr>
            <p:spPr bwMode="auto">
              <a:xfrm>
                <a:off x="2781" y="5224"/>
                <a:ext cx="360" cy="0"/>
              </a:xfrm>
              <a:prstGeom prst="line">
                <a:avLst/>
              </a:prstGeom>
              <a:noFill/>
              <a:ln w="9525">
                <a:solidFill>
                  <a:schemeClr val="tx1"/>
                </a:solidFill>
                <a:round/>
                <a:headEnd/>
                <a:tailEnd/>
              </a:ln>
            </p:spPr>
            <p:txBody>
              <a:bodyPr/>
              <a:lstStyle/>
              <a:p>
                <a:endParaRPr lang="en-US"/>
              </a:p>
            </p:txBody>
          </p:sp>
        </p:grpSp>
        <p:sp>
          <p:nvSpPr>
            <p:cNvPr id="52255" name="Line 79"/>
            <p:cNvSpPr>
              <a:spLocks noChangeShapeType="1"/>
            </p:cNvSpPr>
            <p:nvPr/>
          </p:nvSpPr>
          <p:spPr bwMode="auto">
            <a:xfrm>
              <a:off x="1986" y="3698"/>
              <a:ext cx="0" cy="238"/>
            </a:xfrm>
            <a:prstGeom prst="line">
              <a:avLst/>
            </a:prstGeom>
            <a:noFill/>
            <a:ln w="9525">
              <a:solidFill>
                <a:schemeClr val="tx1"/>
              </a:solidFill>
              <a:round/>
              <a:headEnd/>
              <a:tailEnd/>
            </a:ln>
          </p:spPr>
          <p:txBody>
            <a:bodyPr/>
            <a:lstStyle/>
            <a:p>
              <a:endParaRPr lang="en-US"/>
            </a:p>
          </p:txBody>
        </p:sp>
        <p:sp>
          <p:nvSpPr>
            <p:cNvPr id="52256" name="Line 80"/>
            <p:cNvSpPr>
              <a:spLocks noChangeShapeType="1"/>
            </p:cNvSpPr>
            <p:nvPr/>
          </p:nvSpPr>
          <p:spPr bwMode="auto">
            <a:xfrm>
              <a:off x="938" y="3936"/>
              <a:ext cx="3260" cy="0"/>
            </a:xfrm>
            <a:prstGeom prst="line">
              <a:avLst/>
            </a:prstGeom>
            <a:noFill/>
            <a:ln w="9525">
              <a:solidFill>
                <a:schemeClr val="tx1"/>
              </a:solidFill>
              <a:round/>
              <a:headEnd/>
              <a:tailEnd/>
            </a:ln>
          </p:spPr>
          <p:txBody>
            <a:bodyPr/>
            <a:lstStyle/>
            <a:p>
              <a:endParaRPr lang="en-US"/>
            </a:p>
          </p:txBody>
        </p:sp>
        <p:grpSp>
          <p:nvGrpSpPr>
            <p:cNvPr id="52257" name="Group 81"/>
            <p:cNvGrpSpPr>
              <a:grpSpLocks/>
            </p:cNvGrpSpPr>
            <p:nvPr/>
          </p:nvGrpSpPr>
          <p:grpSpPr bwMode="auto">
            <a:xfrm>
              <a:off x="3499" y="2747"/>
              <a:ext cx="233" cy="1189"/>
              <a:chOff x="6741" y="6844"/>
              <a:chExt cx="360" cy="1800"/>
            </a:xfrm>
          </p:grpSpPr>
          <p:grpSp>
            <p:nvGrpSpPr>
              <p:cNvPr id="52274" name="Group 82"/>
              <p:cNvGrpSpPr>
                <a:grpSpLocks/>
              </p:cNvGrpSpPr>
              <p:nvPr/>
            </p:nvGrpSpPr>
            <p:grpSpPr bwMode="auto">
              <a:xfrm>
                <a:off x="6741" y="7564"/>
                <a:ext cx="360" cy="360"/>
                <a:chOff x="4221" y="6124"/>
                <a:chExt cx="360" cy="360"/>
              </a:xfrm>
            </p:grpSpPr>
            <p:sp>
              <p:nvSpPr>
                <p:cNvPr id="52277" name="Line 83"/>
                <p:cNvSpPr>
                  <a:spLocks noChangeShapeType="1"/>
                </p:cNvSpPr>
                <p:nvPr/>
              </p:nvSpPr>
              <p:spPr bwMode="auto">
                <a:xfrm>
                  <a:off x="4401" y="6124"/>
                  <a:ext cx="180" cy="180"/>
                </a:xfrm>
                <a:prstGeom prst="line">
                  <a:avLst/>
                </a:prstGeom>
                <a:noFill/>
                <a:ln w="19050">
                  <a:solidFill>
                    <a:schemeClr val="tx1"/>
                  </a:solidFill>
                  <a:round/>
                  <a:headEnd/>
                  <a:tailEnd/>
                </a:ln>
              </p:spPr>
              <p:txBody>
                <a:bodyPr/>
                <a:lstStyle/>
                <a:p>
                  <a:endParaRPr lang="en-US"/>
                </a:p>
              </p:txBody>
            </p:sp>
            <p:sp>
              <p:nvSpPr>
                <p:cNvPr id="52278" name="Line 84"/>
                <p:cNvSpPr>
                  <a:spLocks noChangeShapeType="1"/>
                </p:cNvSpPr>
                <p:nvPr/>
              </p:nvSpPr>
              <p:spPr bwMode="auto">
                <a:xfrm flipH="1">
                  <a:off x="4221" y="6304"/>
                  <a:ext cx="360" cy="0"/>
                </a:xfrm>
                <a:prstGeom prst="line">
                  <a:avLst/>
                </a:prstGeom>
                <a:noFill/>
                <a:ln w="19050">
                  <a:solidFill>
                    <a:schemeClr val="tx1"/>
                  </a:solidFill>
                  <a:round/>
                  <a:headEnd/>
                  <a:tailEnd/>
                </a:ln>
              </p:spPr>
              <p:txBody>
                <a:bodyPr/>
                <a:lstStyle/>
                <a:p>
                  <a:endParaRPr lang="en-US"/>
                </a:p>
              </p:txBody>
            </p:sp>
            <p:sp>
              <p:nvSpPr>
                <p:cNvPr id="52279" name="Line 85"/>
                <p:cNvSpPr>
                  <a:spLocks noChangeShapeType="1"/>
                </p:cNvSpPr>
                <p:nvPr/>
              </p:nvSpPr>
              <p:spPr bwMode="auto">
                <a:xfrm>
                  <a:off x="4221" y="6304"/>
                  <a:ext cx="180" cy="180"/>
                </a:xfrm>
                <a:prstGeom prst="line">
                  <a:avLst/>
                </a:prstGeom>
                <a:noFill/>
                <a:ln w="19050">
                  <a:solidFill>
                    <a:schemeClr val="tx1"/>
                  </a:solidFill>
                  <a:round/>
                  <a:headEnd/>
                  <a:tailEnd/>
                </a:ln>
              </p:spPr>
              <p:txBody>
                <a:bodyPr/>
                <a:lstStyle/>
                <a:p>
                  <a:endParaRPr lang="en-US"/>
                </a:p>
              </p:txBody>
            </p:sp>
          </p:grpSp>
          <p:sp>
            <p:nvSpPr>
              <p:cNvPr id="52275" name="Line 86"/>
              <p:cNvSpPr>
                <a:spLocks noChangeShapeType="1"/>
              </p:cNvSpPr>
              <p:nvPr/>
            </p:nvSpPr>
            <p:spPr bwMode="auto">
              <a:xfrm>
                <a:off x="6921" y="6844"/>
                <a:ext cx="0" cy="720"/>
              </a:xfrm>
              <a:prstGeom prst="line">
                <a:avLst/>
              </a:prstGeom>
              <a:noFill/>
              <a:ln w="9525">
                <a:solidFill>
                  <a:schemeClr val="tx1"/>
                </a:solidFill>
                <a:round/>
                <a:headEnd/>
                <a:tailEnd/>
              </a:ln>
            </p:spPr>
            <p:txBody>
              <a:bodyPr/>
              <a:lstStyle/>
              <a:p>
                <a:endParaRPr lang="en-US"/>
              </a:p>
            </p:txBody>
          </p:sp>
          <p:sp>
            <p:nvSpPr>
              <p:cNvPr id="52276" name="Line 87"/>
              <p:cNvSpPr>
                <a:spLocks noChangeShapeType="1"/>
              </p:cNvSpPr>
              <p:nvPr/>
            </p:nvSpPr>
            <p:spPr bwMode="auto">
              <a:xfrm>
                <a:off x="6921" y="7924"/>
                <a:ext cx="0" cy="720"/>
              </a:xfrm>
              <a:prstGeom prst="line">
                <a:avLst/>
              </a:prstGeom>
              <a:noFill/>
              <a:ln w="9525">
                <a:solidFill>
                  <a:schemeClr val="tx1"/>
                </a:solidFill>
                <a:round/>
                <a:headEnd/>
                <a:tailEnd/>
              </a:ln>
            </p:spPr>
            <p:txBody>
              <a:bodyPr/>
              <a:lstStyle/>
              <a:p>
                <a:endParaRPr lang="en-US"/>
              </a:p>
            </p:txBody>
          </p:sp>
        </p:grpSp>
        <p:sp>
          <p:nvSpPr>
            <p:cNvPr id="52258" name="Text Box 88"/>
            <p:cNvSpPr txBox="1">
              <a:spLocks noChangeArrowheads="1"/>
            </p:cNvSpPr>
            <p:nvPr/>
          </p:nvSpPr>
          <p:spPr bwMode="auto">
            <a:xfrm>
              <a:off x="2102" y="1915"/>
              <a:ext cx="350" cy="238"/>
            </a:xfrm>
            <a:prstGeom prst="rect">
              <a:avLst/>
            </a:prstGeom>
            <a:noFill/>
            <a:ln w="9525">
              <a:noFill/>
              <a:miter lim="800000"/>
              <a:headEnd/>
              <a:tailEnd/>
            </a:ln>
          </p:spPr>
          <p:txBody>
            <a:bodyPr/>
            <a:lstStyle/>
            <a:p>
              <a:pPr eaLnBrk="0" hangingPunct="0"/>
              <a:r>
                <a:rPr lang="en-US" sz="2000" b="1"/>
                <a:t>Z1</a:t>
              </a:r>
            </a:p>
          </p:txBody>
        </p:sp>
        <p:sp>
          <p:nvSpPr>
            <p:cNvPr id="52259" name="Text Box 89"/>
            <p:cNvSpPr txBox="1">
              <a:spLocks noChangeArrowheads="1"/>
            </p:cNvSpPr>
            <p:nvPr/>
          </p:nvSpPr>
          <p:spPr bwMode="auto">
            <a:xfrm>
              <a:off x="2928" y="1824"/>
              <a:ext cx="349" cy="237"/>
            </a:xfrm>
            <a:prstGeom prst="rect">
              <a:avLst/>
            </a:prstGeom>
            <a:noFill/>
            <a:ln w="9525">
              <a:noFill/>
              <a:miter lim="800000"/>
              <a:headEnd/>
              <a:tailEnd/>
            </a:ln>
          </p:spPr>
          <p:txBody>
            <a:bodyPr/>
            <a:lstStyle/>
            <a:p>
              <a:pPr eaLnBrk="0" hangingPunct="0"/>
              <a:r>
                <a:rPr lang="en-US" sz="2000" b="1"/>
                <a:t>Z2</a:t>
              </a:r>
            </a:p>
          </p:txBody>
        </p:sp>
        <p:sp>
          <p:nvSpPr>
            <p:cNvPr id="52260" name="Text Box 90"/>
            <p:cNvSpPr txBox="1">
              <a:spLocks noChangeArrowheads="1"/>
            </p:cNvSpPr>
            <p:nvPr/>
          </p:nvSpPr>
          <p:spPr bwMode="auto">
            <a:xfrm>
              <a:off x="3732" y="1797"/>
              <a:ext cx="349" cy="237"/>
            </a:xfrm>
            <a:prstGeom prst="rect">
              <a:avLst/>
            </a:prstGeom>
            <a:noFill/>
            <a:ln w="9525">
              <a:noFill/>
              <a:miter lim="800000"/>
              <a:headEnd/>
              <a:tailEnd/>
            </a:ln>
          </p:spPr>
          <p:txBody>
            <a:bodyPr/>
            <a:lstStyle/>
            <a:p>
              <a:pPr eaLnBrk="0" hangingPunct="0"/>
              <a:r>
                <a:rPr lang="en-US" sz="2000" b="1"/>
                <a:t>Z3</a:t>
              </a:r>
            </a:p>
          </p:txBody>
        </p:sp>
        <p:sp>
          <p:nvSpPr>
            <p:cNvPr id="52261" name="Text Box 91"/>
            <p:cNvSpPr txBox="1">
              <a:spLocks noChangeArrowheads="1"/>
            </p:cNvSpPr>
            <p:nvPr/>
          </p:nvSpPr>
          <p:spPr bwMode="auto">
            <a:xfrm>
              <a:off x="2928" y="2112"/>
              <a:ext cx="349" cy="238"/>
            </a:xfrm>
            <a:prstGeom prst="rect">
              <a:avLst/>
            </a:prstGeom>
            <a:noFill/>
            <a:ln w="9525">
              <a:noFill/>
              <a:miter lim="800000"/>
              <a:headEnd/>
              <a:tailEnd/>
            </a:ln>
          </p:spPr>
          <p:txBody>
            <a:bodyPr/>
            <a:lstStyle/>
            <a:p>
              <a:pPr eaLnBrk="0" hangingPunct="0"/>
              <a:r>
                <a:rPr lang="en-US" sz="1800" b="1"/>
                <a:t>T2</a:t>
              </a:r>
            </a:p>
          </p:txBody>
        </p:sp>
        <p:sp>
          <p:nvSpPr>
            <p:cNvPr id="52262" name="Text Box 92"/>
            <p:cNvSpPr txBox="1">
              <a:spLocks noChangeArrowheads="1"/>
            </p:cNvSpPr>
            <p:nvPr/>
          </p:nvSpPr>
          <p:spPr bwMode="auto">
            <a:xfrm>
              <a:off x="3266" y="2391"/>
              <a:ext cx="350" cy="238"/>
            </a:xfrm>
            <a:prstGeom prst="rect">
              <a:avLst/>
            </a:prstGeom>
            <a:noFill/>
            <a:ln w="9525">
              <a:noFill/>
              <a:miter lim="800000"/>
              <a:headEnd/>
              <a:tailEnd/>
            </a:ln>
          </p:spPr>
          <p:txBody>
            <a:bodyPr/>
            <a:lstStyle/>
            <a:p>
              <a:pPr eaLnBrk="0" hangingPunct="0"/>
              <a:r>
                <a:rPr lang="en-US" sz="2000" b="1"/>
                <a:t>T3</a:t>
              </a:r>
            </a:p>
          </p:txBody>
        </p:sp>
        <p:sp>
          <p:nvSpPr>
            <p:cNvPr id="52263" name="Text Box 93"/>
            <p:cNvSpPr txBox="1">
              <a:spLocks noChangeArrowheads="1"/>
            </p:cNvSpPr>
            <p:nvPr/>
          </p:nvSpPr>
          <p:spPr bwMode="auto">
            <a:xfrm>
              <a:off x="2335" y="2866"/>
              <a:ext cx="815" cy="238"/>
            </a:xfrm>
            <a:prstGeom prst="rect">
              <a:avLst/>
            </a:prstGeom>
            <a:noFill/>
            <a:ln w="9525">
              <a:noFill/>
              <a:miter lim="800000"/>
              <a:headEnd/>
              <a:tailEnd/>
            </a:ln>
          </p:spPr>
          <p:txBody>
            <a:bodyPr/>
            <a:lstStyle/>
            <a:p>
              <a:pPr eaLnBrk="0" hangingPunct="0"/>
              <a:r>
                <a:rPr lang="es-ES" sz="1600"/>
                <a:t>Indicadores</a:t>
              </a:r>
            </a:p>
          </p:txBody>
        </p:sp>
        <p:sp>
          <p:nvSpPr>
            <p:cNvPr id="52264" name="Line 94"/>
            <p:cNvSpPr>
              <a:spLocks noChangeShapeType="1"/>
            </p:cNvSpPr>
            <p:nvPr/>
          </p:nvSpPr>
          <p:spPr bwMode="auto">
            <a:xfrm flipV="1">
              <a:off x="2840" y="2787"/>
              <a:ext cx="232" cy="119"/>
            </a:xfrm>
            <a:prstGeom prst="line">
              <a:avLst/>
            </a:prstGeom>
            <a:noFill/>
            <a:ln w="9525">
              <a:solidFill>
                <a:schemeClr val="tx1"/>
              </a:solidFill>
              <a:round/>
              <a:headEnd/>
              <a:tailEnd type="triangle" w="med" len="med"/>
            </a:ln>
          </p:spPr>
          <p:txBody>
            <a:bodyPr/>
            <a:lstStyle/>
            <a:p>
              <a:endParaRPr lang="en-US"/>
            </a:p>
          </p:txBody>
        </p:sp>
        <p:sp>
          <p:nvSpPr>
            <p:cNvPr id="52265" name="Line 95"/>
            <p:cNvSpPr>
              <a:spLocks noChangeShapeType="1"/>
            </p:cNvSpPr>
            <p:nvPr/>
          </p:nvSpPr>
          <p:spPr bwMode="auto">
            <a:xfrm flipH="1" flipV="1">
              <a:off x="2102" y="2510"/>
              <a:ext cx="582" cy="356"/>
            </a:xfrm>
            <a:prstGeom prst="line">
              <a:avLst/>
            </a:prstGeom>
            <a:noFill/>
            <a:ln w="9525">
              <a:solidFill>
                <a:schemeClr val="tx1"/>
              </a:solidFill>
              <a:round/>
              <a:headEnd/>
              <a:tailEnd type="triangle" w="med" len="med"/>
            </a:ln>
          </p:spPr>
          <p:txBody>
            <a:bodyPr/>
            <a:lstStyle/>
            <a:p>
              <a:endParaRPr lang="en-US"/>
            </a:p>
          </p:txBody>
        </p:sp>
        <p:sp>
          <p:nvSpPr>
            <p:cNvPr id="52266" name="Line 96"/>
            <p:cNvSpPr>
              <a:spLocks noChangeShapeType="1"/>
            </p:cNvSpPr>
            <p:nvPr/>
          </p:nvSpPr>
          <p:spPr bwMode="auto">
            <a:xfrm flipH="1" flipV="1">
              <a:off x="2684" y="2629"/>
              <a:ext cx="117" cy="237"/>
            </a:xfrm>
            <a:prstGeom prst="line">
              <a:avLst/>
            </a:prstGeom>
            <a:noFill/>
            <a:ln w="9525">
              <a:solidFill>
                <a:schemeClr val="tx1"/>
              </a:solidFill>
              <a:round/>
              <a:headEnd/>
              <a:tailEnd type="triangle" w="med" len="med"/>
            </a:ln>
          </p:spPr>
          <p:txBody>
            <a:bodyPr/>
            <a:lstStyle/>
            <a:p>
              <a:endParaRPr lang="en-US"/>
            </a:p>
          </p:txBody>
        </p:sp>
        <p:sp>
          <p:nvSpPr>
            <p:cNvPr id="52267" name="Text Box 97"/>
            <p:cNvSpPr txBox="1">
              <a:spLocks noChangeArrowheads="1"/>
            </p:cNvSpPr>
            <p:nvPr/>
          </p:nvSpPr>
          <p:spPr bwMode="auto">
            <a:xfrm>
              <a:off x="3732" y="3223"/>
              <a:ext cx="1164" cy="238"/>
            </a:xfrm>
            <a:prstGeom prst="rect">
              <a:avLst/>
            </a:prstGeom>
            <a:noFill/>
            <a:ln w="9525">
              <a:noFill/>
              <a:miter lim="800000"/>
              <a:headEnd/>
              <a:tailEnd/>
            </a:ln>
          </p:spPr>
          <p:txBody>
            <a:bodyPr/>
            <a:lstStyle/>
            <a:p>
              <a:pPr eaLnBrk="0" hangingPunct="0"/>
              <a:r>
                <a:rPr lang="es-ES" sz="1600"/>
                <a:t>Unidad de tiempo</a:t>
              </a:r>
            </a:p>
          </p:txBody>
        </p:sp>
        <p:sp>
          <p:nvSpPr>
            <p:cNvPr id="52268" name="Text Box 98"/>
            <p:cNvSpPr txBox="1">
              <a:spLocks noChangeArrowheads="1"/>
            </p:cNvSpPr>
            <p:nvPr/>
          </p:nvSpPr>
          <p:spPr bwMode="auto">
            <a:xfrm>
              <a:off x="706" y="3223"/>
              <a:ext cx="1164" cy="238"/>
            </a:xfrm>
            <a:prstGeom prst="rect">
              <a:avLst/>
            </a:prstGeom>
            <a:noFill/>
            <a:ln w="9525">
              <a:noFill/>
              <a:miter lim="800000"/>
              <a:headEnd/>
              <a:tailEnd/>
            </a:ln>
          </p:spPr>
          <p:txBody>
            <a:bodyPr/>
            <a:lstStyle/>
            <a:p>
              <a:pPr eaLnBrk="0" hangingPunct="0"/>
              <a:r>
                <a:rPr lang="es-ES" sz="1600"/>
                <a:t>Bobina de disparo</a:t>
              </a:r>
            </a:p>
          </p:txBody>
        </p:sp>
        <p:sp>
          <p:nvSpPr>
            <p:cNvPr id="52269" name="Text Box 99"/>
            <p:cNvSpPr txBox="1">
              <a:spLocks noChangeArrowheads="1"/>
            </p:cNvSpPr>
            <p:nvPr/>
          </p:nvSpPr>
          <p:spPr bwMode="auto">
            <a:xfrm>
              <a:off x="1453" y="3500"/>
              <a:ext cx="465" cy="238"/>
            </a:xfrm>
            <a:prstGeom prst="rect">
              <a:avLst/>
            </a:prstGeom>
            <a:noFill/>
            <a:ln w="9525">
              <a:noFill/>
              <a:miter lim="800000"/>
              <a:headEnd/>
              <a:tailEnd/>
            </a:ln>
          </p:spPr>
          <p:txBody>
            <a:bodyPr/>
            <a:lstStyle/>
            <a:p>
              <a:pPr eaLnBrk="0" hangingPunct="0"/>
              <a:r>
                <a:rPr lang="es-ES" sz="1800" b="1"/>
                <a:t>52 a</a:t>
              </a:r>
            </a:p>
          </p:txBody>
        </p:sp>
        <p:sp>
          <p:nvSpPr>
            <p:cNvPr id="52270" name="Text Box 100"/>
            <p:cNvSpPr txBox="1">
              <a:spLocks noChangeArrowheads="1"/>
            </p:cNvSpPr>
            <p:nvPr/>
          </p:nvSpPr>
          <p:spPr bwMode="auto">
            <a:xfrm>
              <a:off x="822" y="2866"/>
              <a:ext cx="1048" cy="238"/>
            </a:xfrm>
            <a:prstGeom prst="rect">
              <a:avLst/>
            </a:prstGeom>
            <a:noFill/>
            <a:ln w="9525">
              <a:noFill/>
              <a:miter lim="800000"/>
              <a:headEnd/>
              <a:tailEnd/>
            </a:ln>
          </p:spPr>
          <p:txBody>
            <a:bodyPr/>
            <a:lstStyle/>
            <a:p>
              <a:pPr eaLnBrk="0" hangingPunct="0"/>
              <a:r>
                <a:rPr lang="es-ES" sz="1600"/>
                <a:t>Unidad de sello</a:t>
              </a:r>
            </a:p>
          </p:txBody>
        </p:sp>
        <p:sp>
          <p:nvSpPr>
            <p:cNvPr id="52271" name="Text Box 101"/>
            <p:cNvSpPr txBox="1">
              <a:spLocks noChangeArrowheads="1"/>
            </p:cNvSpPr>
            <p:nvPr/>
          </p:nvSpPr>
          <p:spPr bwMode="auto">
            <a:xfrm>
              <a:off x="2102" y="1440"/>
              <a:ext cx="1281" cy="238"/>
            </a:xfrm>
            <a:prstGeom prst="rect">
              <a:avLst/>
            </a:prstGeom>
            <a:noFill/>
            <a:ln w="9525">
              <a:noFill/>
              <a:miter lim="800000"/>
              <a:headEnd/>
              <a:tailEnd/>
            </a:ln>
          </p:spPr>
          <p:txBody>
            <a:bodyPr/>
            <a:lstStyle/>
            <a:p>
              <a:pPr eaLnBrk="0" hangingPunct="0"/>
              <a:r>
                <a:rPr lang="es-ES" sz="1600"/>
                <a:t>Unidad direccional</a:t>
              </a:r>
            </a:p>
          </p:txBody>
        </p:sp>
        <p:sp>
          <p:nvSpPr>
            <p:cNvPr id="52272" name="Text Box 102"/>
            <p:cNvSpPr txBox="1">
              <a:spLocks noChangeArrowheads="1"/>
            </p:cNvSpPr>
            <p:nvPr/>
          </p:nvSpPr>
          <p:spPr bwMode="auto">
            <a:xfrm>
              <a:off x="144" y="1536"/>
              <a:ext cx="815" cy="356"/>
            </a:xfrm>
            <a:prstGeom prst="rect">
              <a:avLst/>
            </a:prstGeom>
            <a:noFill/>
            <a:ln w="9525">
              <a:noFill/>
              <a:miter lim="800000"/>
              <a:headEnd/>
              <a:tailEnd/>
            </a:ln>
          </p:spPr>
          <p:txBody>
            <a:bodyPr/>
            <a:lstStyle/>
            <a:p>
              <a:pPr eaLnBrk="0" hangingPunct="0"/>
              <a:r>
                <a:rPr lang="es-ES" sz="1600"/>
                <a:t>Contacto de sello</a:t>
              </a:r>
            </a:p>
          </p:txBody>
        </p:sp>
        <p:sp>
          <p:nvSpPr>
            <p:cNvPr id="52273" name="Line 103"/>
            <p:cNvSpPr>
              <a:spLocks noChangeShapeType="1"/>
            </p:cNvSpPr>
            <p:nvPr/>
          </p:nvSpPr>
          <p:spPr bwMode="auto">
            <a:xfrm flipV="1">
              <a:off x="3616" y="2034"/>
              <a:ext cx="0" cy="713"/>
            </a:xfrm>
            <a:prstGeom prst="line">
              <a:avLst/>
            </a:prstGeom>
            <a:noFill/>
            <a:ln w="9525">
              <a:solidFill>
                <a:schemeClr val="tx1"/>
              </a:solid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5"/>
                                        </p:tgtEl>
                                        <p:attrNameLst>
                                          <p:attrName>style.visibility</p:attrName>
                                        </p:attrNameLst>
                                      </p:cBhvr>
                                      <p:to>
                                        <p:strVal val="visible"/>
                                      </p:to>
                                    </p:set>
                                    <p:anim calcmode="lin" valueType="num">
                                      <p:cBhvr additive="base">
                                        <p:cTn id="7" dur="500" fill="hold"/>
                                        <p:tgtEl>
                                          <p:spTgt spid="44035"/>
                                        </p:tgtEl>
                                        <p:attrNameLst>
                                          <p:attrName>ppt_x</p:attrName>
                                        </p:attrNameLst>
                                      </p:cBhvr>
                                      <p:tavLst>
                                        <p:tav tm="0">
                                          <p:val>
                                            <p:strVal val="0-#ppt_w/2"/>
                                          </p:val>
                                        </p:tav>
                                        <p:tav tm="100000">
                                          <p:val>
                                            <p:strVal val="#ppt_x"/>
                                          </p:val>
                                        </p:tav>
                                      </p:tavLst>
                                    </p:anim>
                                    <p:anim calcmode="lin" valueType="num">
                                      <p:cBhvr additive="base">
                                        <p:cTn id="8" dur="500" fill="hold"/>
                                        <p:tgtEl>
                                          <p:spTgt spid="440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2227" name="Rectangle 3"/>
          <p:cNvSpPr>
            <a:spLocks noChangeArrowheads="1"/>
          </p:cNvSpPr>
          <p:nvPr/>
        </p:nvSpPr>
        <p:spPr bwMode="auto">
          <a:xfrm>
            <a:off x="358775" y="9906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3252" name="Text Box 4"/>
          <p:cNvSpPr txBox="1">
            <a:spLocks noChangeArrowheads="1"/>
          </p:cNvSpPr>
          <p:nvPr/>
        </p:nvSpPr>
        <p:spPr bwMode="auto">
          <a:xfrm>
            <a:off x="3352800" y="1447800"/>
            <a:ext cx="2436813" cy="457200"/>
          </a:xfrm>
          <a:prstGeom prst="rect">
            <a:avLst/>
          </a:prstGeom>
          <a:noFill/>
          <a:ln w="9525">
            <a:noFill/>
            <a:miter lim="800000"/>
            <a:headEnd/>
            <a:tailEnd/>
          </a:ln>
        </p:spPr>
        <p:txBody>
          <a:bodyPr wrap="none">
            <a:spAutoFit/>
          </a:bodyPr>
          <a:lstStyle/>
          <a:p>
            <a:r>
              <a:rPr lang="en-US" b="1">
                <a:solidFill>
                  <a:srgbClr val="FF3300"/>
                </a:solidFill>
              </a:rPr>
              <a:t>DE  DISTANCIA</a:t>
            </a:r>
            <a:endParaRPr lang="es-ES" b="1">
              <a:solidFill>
                <a:srgbClr val="FF3300"/>
              </a:solidFill>
            </a:endParaRPr>
          </a:p>
        </p:txBody>
      </p:sp>
      <p:sp>
        <p:nvSpPr>
          <p:cNvPr id="53253" name="Text Box 112"/>
          <p:cNvSpPr txBox="1">
            <a:spLocks noChangeArrowheads="1"/>
          </p:cNvSpPr>
          <p:nvPr/>
        </p:nvSpPr>
        <p:spPr bwMode="auto">
          <a:xfrm>
            <a:off x="5443538" y="4808538"/>
            <a:ext cx="2786062" cy="847725"/>
          </a:xfrm>
          <a:prstGeom prst="rect">
            <a:avLst/>
          </a:prstGeom>
          <a:noFill/>
          <a:ln w="9525">
            <a:noFill/>
            <a:miter lim="800000"/>
            <a:headEnd/>
            <a:tailEnd/>
          </a:ln>
        </p:spPr>
        <p:txBody>
          <a:bodyPr/>
          <a:lstStyle/>
          <a:p>
            <a:pPr eaLnBrk="0" hangingPunct="0"/>
            <a:r>
              <a:rPr lang="es-ES" sz="1800">
                <a:latin typeface="Times New Roman" pitchFamily="18" charset="0"/>
              </a:rPr>
              <a:t>Característica de unidad direccional</a:t>
            </a:r>
          </a:p>
        </p:txBody>
      </p:sp>
      <p:grpSp>
        <p:nvGrpSpPr>
          <p:cNvPr id="53254" name="Group 120"/>
          <p:cNvGrpSpPr>
            <a:grpSpLocks/>
          </p:cNvGrpSpPr>
          <p:nvPr/>
        </p:nvGrpSpPr>
        <p:grpSpPr bwMode="auto">
          <a:xfrm>
            <a:off x="914400" y="1905000"/>
            <a:ext cx="7239000" cy="4572000"/>
            <a:chOff x="672" y="1296"/>
            <a:chExt cx="3760" cy="2400"/>
          </a:xfrm>
        </p:grpSpPr>
        <p:sp>
          <p:nvSpPr>
            <p:cNvPr id="53255" name="AutoShape 98"/>
            <p:cNvSpPr>
              <a:spLocks noChangeArrowheads="1"/>
            </p:cNvSpPr>
            <p:nvPr/>
          </p:nvSpPr>
          <p:spPr bwMode="auto">
            <a:xfrm>
              <a:off x="2051" y="1696"/>
              <a:ext cx="1504" cy="1467"/>
            </a:xfrm>
            <a:prstGeom prst="flowChartConnector">
              <a:avLst/>
            </a:prstGeom>
            <a:noFill/>
            <a:ln w="19050">
              <a:solidFill>
                <a:schemeClr val="tx1"/>
              </a:solidFill>
              <a:round/>
              <a:headEnd/>
              <a:tailEnd/>
            </a:ln>
          </p:spPr>
          <p:txBody>
            <a:bodyPr/>
            <a:lstStyle/>
            <a:p>
              <a:endParaRPr lang="en-US"/>
            </a:p>
          </p:txBody>
        </p:sp>
        <p:sp>
          <p:nvSpPr>
            <p:cNvPr id="53256" name="Line 99"/>
            <p:cNvSpPr>
              <a:spLocks noChangeShapeType="1"/>
            </p:cNvSpPr>
            <p:nvPr/>
          </p:nvSpPr>
          <p:spPr bwMode="auto">
            <a:xfrm>
              <a:off x="1800" y="2429"/>
              <a:ext cx="2131" cy="0"/>
            </a:xfrm>
            <a:prstGeom prst="line">
              <a:avLst/>
            </a:prstGeom>
            <a:noFill/>
            <a:ln w="9525">
              <a:solidFill>
                <a:schemeClr val="tx1"/>
              </a:solidFill>
              <a:round/>
              <a:headEnd/>
              <a:tailEnd/>
            </a:ln>
          </p:spPr>
          <p:txBody>
            <a:bodyPr/>
            <a:lstStyle/>
            <a:p>
              <a:endParaRPr lang="en-US"/>
            </a:p>
          </p:txBody>
        </p:sp>
        <p:sp>
          <p:nvSpPr>
            <p:cNvPr id="53257" name="Line 100"/>
            <p:cNvSpPr>
              <a:spLocks noChangeShapeType="1"/>
            </p:cNvSpPr>
            <p:nvPr/>
          </p:nvSpPr>
          <p:spPr bwMode="auto">
            <a:xfrm>
              <a:off x="2803" y="1563"/>
              <a:ext cx="0" cy="1866"/>
            </a:xfrm>
            <a:prstGeom prst="line">
              <a:avLst/>
            </a:prstGeom>
            <a:noFill/>
            <a:ln w="9525">
              <a:solidFill>
                <a:schemeClr val="tx1"/>
              </a:solidFill>
              <a:round/>
              <a:headEnd/>
              <a:tailEnd/>
            </a:ln>
          </p:spPr>
          <p:txBody>
            <a:bodyPr/>
            <a:lstStyle/>
            <a:p>
              <a:endParaRPr lang="en-US"/>
            </a:p>
          </p:txBody>
        </p:sp>
        <p:sp>
          <p:nvSpPr>
            <p:cNvPr id="53258" name="Text Box 101"/>
            <p:cNvSpPr txBox="1">
              <a:spLocks noChangeArrowheads="1"/>
            </p:cNvSpPr>
            <p:nvPr/>
          </p:nvSpPr>
          <p:spPr bwMode="auto">
            <a:xfrm>
              <a:off x="3931" y="2229"/>
              <a:ext cx="501" cy="267"/>
            </a:xfrm>
            <a:prstGeom prst="rect">
              <a:avLst/>
            </a:prstGeom>
            <a:noFill/>
            <a:ln w="9525">
              <a:noFill/>
              <a:miter lim="800000"/>
              <a:headEnd/>
              <a:tailEnd/>
            </a:ln>
          </p:spPr>
          <p:txBody>
            <a:bodyPr/>
            <a:lstStyle/>
            <a:p>
              <a:pPr eaLnBrk="0" hangingPunct="0"/>
              <a:r>
                <a:rPr lang="en-US" sz="2000">
                  <a:latin typeface="Times New Roman" pitchFamily="18" charset="0"/>
                </a:rPr>
                <a:t>+R</a:t>
              </a:r>
            </a:p>
          </p:txBody>
        </p:sp>
        <p:sp>
          <p:nvSpPr>
            <p:cNvPr id="53259" name="Text Box 102"/>
            <p:cNvSpPr txBox="1">
              <a:spLocks noChangeArrowheads="1"/>
            </p:cNvSpPr>
            <p:nvPr/>
          </p:nvSpPr>
          <p:spPr bwMode="auto">
            <a:xfrm>
              <a:off x="1440" y="2352"/>
              <a:ext cx="501" cy="266"/>
            </a:xfrm>
            <a:prstGeom prst="rect">
              <a:avLst/>
            </a:prstGeom>
            <a:noFill/>
            <a:ln w="9525">
              <a:noFill/>
              <a:miter lim="800000"/>
              <a:headEnd/>
              <a:tailEnd/>
            </a:ln>
          </p:spPr>
          <p:txBody>
            <a:bodyPr/>
            <a:lstStyle/>
            <a:p>
              <a:pPr eaLnBrk="0" hangingPunct="0"/>
              <a:r>
                <a:rPr lang="en-US" sz="2000">
                  <a:latin typeface="Times New Roman" pitchFamily="18" charset="0"/>
                </a:rPr>
                <a:t>-R</a:t>
              </a:r>
            </a:p>
          </p:txBody>
        </p:sp>
        <p:sp>
          <p:nvSpPr>
            <p:cNvPr id="53260" name="Text Box 103"/>
            <p:cNvSpPr txBox="1">
              <a:spLocks noChangeArrowheads="1"/>
            </p:cNvSpPr>
            <p:nvPr/>
          </p:nvSpPr>
          <p:spPr bwMode="auto">
            <a:xfrm>
              <a:off x="2552" y="1296"/>
              <a:ext cx="501" cy="267"/>
            </a:xfrm>
            <a:prstGeom prst="rect">
              <a:avLst/>
            </a:prstGeom>
            <a:noFill/>
            <a:ln w="9525">
              <a:noFill/>
              <a:miter lim="800000"/>
              <a:headEnd/>
              <a:tailEnd/>
            </a:ln>
          </p:spPr>
          <p:txBody>
            <a:bodyPr/>
            <a:lstStyle/>
            <a:p>
              <a:pPr eaLnBrk="0" hangingPunct="0"/>
              <a:r>
                <a:rPr lang="en-US" sz="2000">
                  <a:latin typeface="Times New Roman" pitchFamily="18" charset="0"/>
                </a:rPr>
                <a:t>+X</a:t>
              </a:r>
            </a:p>
          </p:txBody>
        </p:sp>
        <p:sp>
          <p:nvSpPr>
            <p:cNvPr id="53261" name="Text Box 104"/>
            <p:cNvSpPr txBox="1">
              <a:spLocks noChangeArrowheads="1"/>
            </p:cNvSpPr>
            <p:nvPr/>
          </p:nvSpPr>
          <p:spPr bwMode="auto">
            <a:xfrm>
              <a:off x="2552" y="3429"/>
              <a:ext cx="501" cy="267"/>
            </a:xfrm>
            <a:prstGeom prst="rect">
              <a:avLst/>
            </a:prstGeom>
            <a:noFill/>
            <a:ln w="9525">
              <a:noFill/>
              <a:miter lim="800000"/>
              <a:headEnd/>
              <a:tailEnd/>
            </a:ln>
          </p:spPr>
          <p:txBody>
            <a:bodyPr/>
            <a:lstStyle/>
            <a:p>
              <a:pPr eaLnBrk="0" hangingPunct="0"/>
              <a:r>
                <a:rPr lang="en-US" sz="2000">
                  <a:latin typeface="Times New Roman" pitchFamily="18" charset="0"/>
                </a:rPr>
                <a:t>-X</a:t>
              </a:r>
            </a:p>
          </p:txBody>
        </p:sp>
        <p:sp>
          <p:nvSpPr>
            <p:cNvPr id="53262" name="AutoShape 105"/>
            <p:cNvSpPr>
              <a:spLocks noChangeArrowheads="1"/>
            </p:cNvSpPr>
            <p:nvPr/>
          </p:nvSpPr>
          <p:spPr bwMode="auto">
            <a:xfrm>
              <a:off x="2615" y="2229"/>
              <a:ext cx="376" cy="400"/>
            </a:xfrm>
            <a:prstGeom prst="flowChartConnector">
              <a:avLst/>
            </a:prstGeom>
            <a:noFill/>
            <a:ln w="15875">
              <a:solidFill>
                <a:schemeClr val="tx1"/>
              </a:solidFill>
              <a:round/>
              <a:headEnd/>
              <a:tailEnd/>
            </a:ln>
          </p:spPr>
          <p:txBody>
            <a:bodyPr/>
            <a:lstStyle/>
            <a:p>
              <a:endParaRPr lang="en-US"/>
            </a:p>
          </p:txBody>
        </p:sp>
        <p:sp>
          <p:nvSpPr>
            <p:cNvPr id="53263" name="AutoShape 106"/>
            <p:cNvSpPr>
              <a:spLocks noChangeArrowheads="1"/>
            </p:cNvSpPr>
            <p:nvPr/>
          </p:nvSpPr>
          <p:spPr bwMode="auto">
            <a:xfrm>
              <a:off x="2364" y="1963"/>
              <a:ext cx="877" cy="933"/>
            </a:xfrm>
            <a:prstGeom prst="flowChartConnector">
              <a:avLst/>
            </a:prstGeom>
            <a:noFill/>
            <a:ln w="15875">
              <a:solidFill>
                <a:schemeClr val="tx1"/>
              </a:solidFill>
              <a:round/>
              <a:headEnd/>
              <a:tailEnd/>
            </a:ln>
          </p:spPr>
          <p:txBody>
            <a:bodyPr/>
            <a:lstStyle/>
            <a:p>
              <a:endParaRPr lang="en-US"/>
            </a:p>
          </p:txBody>
        </p:sp>
        <p:sp>
          <p:nvSpPr>
            <p:cNvPr id="53264" name="Line 107"/>
            <p:cNvSpPr>
              <a:spLocks noChangeShapeType="1"/>
            </p:cNvSpPr>
            <p:nvPr/>
          </p:nvSpPr>
          <p:spPr bwMode="auto">
            <a:xfrm>
              <a:off x="1675" y="2096"/>
              <a:ext cx="2130" cy="667"/>
            </a:xfrm>
            <a:prstGeom prst="line">
              <a:avLst/>
            </a:prstGeom>
            <a:noFill/>
            <a:ln w="19050">
              <a:solidFill>
                <a:schemeClr val="tx1"/>
              </a:solidFill>
              <a:round/>
              <a:headEnd/>
              <a:tailEnd/>
            </a:ln>
          </p:spPr>
          <p:txBody>
            <a:bodyPr/>
            <a:lstStyle/>
            <a:p>
              <a:endParaRPr lang="en-US"/>
            </a:p>
          </p:txBody>
        </p:sp>
        <p:sp>
          <p:nvSpPr>
            <p:cNvPr id="53265" name="Line 108"/>
            <p:cNvSpPr>
              <a:spLocks noChangeShapeType="1"/>
            </p:cNvSpPr>
            <p:nvPr/>
          </p:nvSpPr>
          <p:spPr bwMode="auto">
            <a:xfrm flipV="1">
              <a:off x="1800" y="1829"/>
              <a:ext cx="125" cy="267"/>
            </a:xfrm>
            <a:prstGeom prst="line">
              <a:avLst/>
            </a:prstGeom>
            <a:noFill/>
            <a:ln w="9525">
              <a:solidFill>
                <a:schemeClr val="tx1"/>
              </a:solidFill>
              <a:round/>
              <a:headEnd/>
              <a:tailEnd type="triangle" w="med" len="med"/>
            </a:ln>
          </p:spPr>
          <p:txBody>
            <a:bodyPr/>
            <a:lstStyle/>
            <a:p>
              <a:endParaRPr lang="en-US"/>
            </a:p>
          </p:txBody>
        </p:sp>
        <p:sp>
          <p:nvSpPr>
            <p:cNvPr id="53266" name="Line 109"/>
            <p:cNvSpPr>
              <a:spLocks noChangeShapeType="1"/>
            </p:cNvSpPr>
            <p:nvPr/>
          </p:nvSpPr>
          <p:spPr bwMode="auto">
            <a:xfrm flipH="1">
              <a:off x="1675" y="2096"/>
              <a:ext cx="125" cy="267"/>
            </a:xfrm>
            <a:prstGeom prst="line">
              <a:avLst/>
            </a:prstGeom>
            <a:noFill/>
            <a:ln w="9525">
              <a:solidFill>
                <a:schemeClr val="tx1"/>
              </a:solidFill>
              <a:round/>
              <a:headEnd/>
              <a:tailEnd type="triangle" w="med" len="med"/>
            </a:ln>
          </p:spPr>
          <p:txBody>
            <a:bodyPr/>
            <a:lstStyle/>
            <a:p>
              <a:endParaRPr lang="en-US"/>
            </a:p>
          </p:txBody>
        </p:sp>
        <p:sp>
          <p:nvSpPr>
            <p:cNvPr id="53267" name="Text Box 110"/>
            <p:cNvSpPr txBox="1">
              <a:spLocks noChangeArrowheads="1"/>
            </p:cNvSpPr>
            <p:nvPr/>
          </p:nvSpPr>
          <p:spPr bwMode="auto">
            <a:xfrm>
              <a:off x="672" y="2096"/>
              <a:ext cx="1003" cy="267"/>
            </a:xfrm>
            <a:prstGeom prst="rect">
              <a:avLst/>
            </a:prstGeom>
            <a:noFill/>
            <a:ln w="9525">
              <a:noFill/>
              <a:miter lim="800000"/>
              <a:headEnd/>
              <a:tailEnd/>
            </a:ln>
          </p:spPr>
          <p:txBody>
            <a:bodyPr/>
            <a:lstStyle/>
            <a:p>
              <a:pPr eaLnBrk="0" hangingPunct="0"/>
              <a:r>
                <a:rPr lang="es-ES" sz="2000">
                  <a:latin typeface="Times New Roman" pitchFamily="18" charset="0"/>
                </a:rPr>
                <a:t>Par negativo</a:t>
              </a:r>
            </a:p>
          </p:txBody>
        </p:sp>
        <p:sp>
          <p:nvSpPr>
            <p:cNvPr id="53268" name="Text Box 111"/>
            <p:cNvSpPr txBox="1">
              <a:spLocks noChangeArrowheads="1"/>
            </p:cNvSpPr>
            <p:nvPr/>
          </p:nvSpPr>
          <p:spPr bwMode="auto">
            <a:xfrm>
              <a:off x="923" y="1696"/>
              <a:ext cx="1002" cy="267"/>
            </a:xfrm>
            <a:prstGeom prst="rect">
              <a:avLst/>
            </a:prstGeom>
            <a:noFill/>
            <a:ln w="9525">
              <a:noFill/>
              <a:miter lim="800000"/>
              <a:headEnd/>
              <a:tailEnd/>
            </a:ln>
          </p:spPr>
          <p:txBody>
            <a:bodyPr/>
            <a:lstStyle/>
            <a:p>
              <a:pPr eaLnBrk="0" hangingPunct="0"/>
              <a:r>
                <a:rPr lang="es-ES" sz="2000">
                  <a:latin typeface="Times New Roman" pitchFamily="18" charset="0"/>
                </a:rPr>
                <a:t>Par positivo</a:t>
              </a:r>
            </a:p>
          </p:txBody>
        </p:sp>
        <p:sp>
          <p:nvSpPr>
            <p:cNvPr id="53269" name="Line 113"/>
            <p:cNvSpPr>
              <a:spLocks noChangeShapeType="1"/>
            </p:cNvSpPr>
            <p:nvPr/>
          </p:nvSpPr>
          <p:spPr bwMode="auto">
            <a:xfrm flipV="1">
              <a:off x="3680" y="2763"/>
              <a:ext cx="0" cy="266"/>
            </a:xfrm>
            <a:prstGeom prst="line">
              <a:avLst/>
            </a:prstGeom>
            <a:noFill/>
            <a:ln w="9525">
              <a:solidFill>
                <a:schemeClr val="tx1"/>
              </a:solidFill>
              <a:round/>
              <a:headEnd/>
              <a:tailEnd type="triangle" w="med" len="med"/>
            </a:ln>
          </p:spPr>
          <p:txBody>
            <a:bodyPr/>
            <a:lstStyle/>
            <a:p>
              <a:endParaRPr lang="en-US"/>
            </a:p>
          </p:txBody>
        </p:sp>
        <p:sp>
          <p:nvSpPr>
            <p:cNvPr id="53270" name="Text Box 114"/>
            <p:cNvSpPr txBox="1">
              <a:spLocks noChangeArrowheads="1"/>
            </p:cNvSpPr>
            <p:nvPr/>
          </p:nvSpPr>
          <p:spPr bwMode="auto">
            <a:xfrm>
              <a:off x="3168" y="1344"/>
              <a:ext cx="501" cy="267"/>
            </a:xfrm>
            <a:prstGeom prst="rect">
              <a:avLst/>
            </a:prstGeom>
            <a:noFill/>
            <a:ln w="9525">
              <a:noFill/>
              <a:miter lim="800000"/>
              <a:headEnd/>
              <a:tailEnd/>
            </a:ln>
          </p:spPr>
          <p:txBody>
            <a:bodyPr/>
            <a:lstStyle/>
            <a:p>
              <a:pPr eaLnBrk="0" hangingPunct="0"/>
              <a:r>
                <a:rPr lang="es-ES" sz="2000">
                  <a:latin typeface="Times New Roman" pitchFamily="18" charset="0"/>
                </a:rPr>
                <a:t>Z1</a:t>
              </a:r>
            </a:p>
          </p:txBody>
        </p:sp>
        <p:sp>
          <p:nvSpPr>
            <p:cNvPr id="53271" name="Text Box 115"/>
            <p:cNvSpPr txBox="1">
              <a:spLocks noChangeArrowheads="1"/>
            </p:cNvSpPr>
            <p:nvPr/>
          </p:nvSpPr>
          <p:spPr bwMode="auto">
            <a:xfrm>
              <a:off x="3680" y="1563"/>
              <a:ext cx="501" cy="266"/>
            </a:xfrm>
            <a:prstGeom prst="rect">
              <a:avLst/>
            </a:prstGeom>
            <a:noFill/>
            <a:ln w="9525">
              <a:noFill/>
              <a:miter lim="800000"/>
              <a:headEnd/>
              <a:tailEnd/>
            </a:ln>
          </p:spPr>
          <p:txBody>
            <a:bodyPr/>
            <a:lstStyle/>
            <a:p>
              <a:pPr eaLnBrk="0" hangingPunct="0"/>
              <a:r>
                <a:rPr lang="es-ES" sz="2000">
                  <a:latin typeface="Times New Roman" pitchFamily="18" charset="0"/>
                </a:rPr>
                <a:t>Z2</a:t>
              </a:r>
            </a:p>
          </p:txBody>
        </p:sp>
        <p:sp>
          <p:nvSpPr>
            <p:cNvPr id="53272" name="Text Box 116"/>
            <p:cNvSpPr txBox="1">
              <a:spLocks noChangeArrowheads="1"/>
            </p:cNvSpPr>
            <p:nvPr/>
          </p:nvSpPr>
          <p:spPr bwMode="auto">
            <a:xfrm>
              <a:off x="3931" y="1963"/>
              <a:ext cx="501" cy="266"/>
            </a:xfrm>
            <a:prstGeom prst="rect">
              <a:avLst/>
            </a:prstGeom>
            <a:noFill/>
            <a:ln w="9525">
              <a:noFill/>
              <a:miter lim="800000"/>
              <a:headEnd/>
              <a:tailEnd/>
            </a:ln>
          </p:spPr>
          <p:txBody>
            <a:bodyPr/>
            <a:lstStyle/>
            <a:p>
              <a:pPr eaLnBrk="0" hangingPunct="0"/>
              <a:r>
                <a:rPr lang="es-ES" sz="2000">
                  <a:latin typeface="Times New Roman" pitchFamily="18" charset="0"/>
                </a:rPr>
                <a:t>Z3</a:t>
              </a:r>
            </a:p>
          </p:txBody>
        </p:sp>
        <p:sp>
          <p:nvSpPr>
            <p:cNvPr id="53273" name="Line 117"/>
            <p:cNvSpPr>
              <a:spLocks noChangeShapeType="1"/>
            </p:cNvSpPr>
            <p:nvPr/>
          </p:nvSpPr>
          <p:spPr bwMode="auto">
            <a:xfrm flipH="1">
              <a:off x="3555" y="2096"/>
              <a:ext cx="376" cy="133"/>
            </a:xfrm>
            <a:prstGeom prst="line">
              <a:avLst/>
            </a:prstGeom>
            <a:noFill/>
            <a:ln w="9525">
              <a:solidFill>
                <a:schemeClr val="tx1"/>
              </a:solidFill>
              <a:round/>
              <a:headEnd/>
              <a:tailEnd type="triangle" w="med" len="med"/>
            </a:ln>
          </p:spPr>
          <p:txBody>
            <a:bodyPr/>
            <a:lstStyle/>
            <a:p>
              <a:endParaRPr lang="en-US"/>
            </a:p>
          </p:txBody>
        </p:sp>
        <p:sp>
          <p:nvSpPr>
            <p:cNvPr id="53274" name="Line 118"/>
            <p:cNvSpPr>
              <a:spLocks noChangeShapeType="1"/>
            </p:cNvSpPr>
            <p:nvPr/>
          </p:nvSpPr>
          <p:spPr bwMode="auto">
            <a:xfrm flipH="1">
              <a:off x="3179" y="1829"/>
              <a:ext cx="501" cy="267"/>
            </a:xfrm>
            <a:prstGeom prst="line">
              <a:avLst/>
            </a:prstGeom>
            <a:noFill/>
            <a:ln w="9525">
              <a:solidFill>
                <a:schemeClr val="tx1"/>
              </a:solidFill>
              <a:round/>
              <a:headEnd/>
              <a:tailEnd type="triangle" w="med" len="med"/>
            </a:ln>
          </p:spPr>
          <p:txBody>
            <a:bodyPr/>
            <a:lstStyle/>
            <a:p>
              <a:endParaRPr lang="en-US"/>
            </a:p>
          </p:txBody>
        </p:sp>
        <p:sp>
          <p:nvSpPr>
            <p:cNvPr id="53275" name="Line 119"/>
            <p:cNvSpPr>
              <a:spLocks noChangeShapeType="1"/>
            </p:cNvSpPr>
            <p:nvPr/>
          </p:nvSpPr>
          <p:spPr bwMode="auto">
            <a:xfrm flipH="1">
              <a:off x="2928" y="1563"/>
              <a:ext cx="376" cy="666"/>
            </a:xfrm>
            <a:prstGeom prst="line">
              <a:avLst/>
            </a:prstGeom>
            <a:noFill/>
            <a:ln w="9525">
              <a:solidFill>
                <a:schemeClr val="tx1"/>
              </a:solidFill>
              <a:round/>
              <a:headEnd/>
              <a:tailEnd type="triangle" w="med" len="me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227"/>
                                        </p:tgtEl>
                                        <p:attrNameLst>
                                          <p:attrName>style.visibility</p:attrName>
                                        </p:attrNameLst>
                                      </p:cBhvr>
                                      <p:to>
                                        <p:strVal val="visible"/>
                                      </p:to>
                                    </p:set>
                                    <p:anim calcmode="lin" valueType="num">
                                      <p:cBhvr additive="base">
                                        <p:cTn id="7" dur="500" fill="hold"/>
                                        <p:tgtEl>
                                          <p:spTgt spid="52227"/>
                                        </p:tgtEl>
                                        <p:attrNameLst>
                                          <p:attrName>ppt_x</p:attrName>
                                        </p:attrNameLst>
                                      </p:cBhvr>
                                      <p:tavLst>
                                        <p:tav tm="0">
                                          <p:val>
                                            <p:strVal val="0-#ppt_w/2"/>
                                          </p:val>
                                        </p:tav>
                                        <p:tav tm="100000">
                                          <p:val>
                                            <p:strVal val="#ppt_x"/>
                                          </p:val>
                                        </p:tav>
                                      </p:tavLst>
                                    </p:anim>
                                    <p:anim calcmode="lin" valueType="num">
                                      <p:cBhvr additive="base">
                                        <p:cTn id="8" dur="500" fill="hold"/>
                                        <p:tgtEl>
                                          <p:spTgt spid="522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3251"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4276" name="Text Box 4"/>
          <p:cNvSpPr txBox="1">
            <a:spLocks noChangeArrowheads="1"/>
          </p:cNvSpPr>
          <p:nvPr/>
        </p:nvSpPr>
        <p:spPr bwMode="auto">
          <a:xfrm>
            <a:off x="3352800" y="1219200"/>
            <a:ext cx="2436813" cy="457200"/>
          </a:xfrm>
          <a:prstGeom prst="rect">
            <a:avLst/>
          </a:prstGeom>
          <a:noFill/>
          <a:ln w="9525">
            <a:noFill/>
            <a:miter lim="800000"/>
            <a:headEnd/>
            <a:tailEnd/>
          </a:ln>
        </p:spPr>
        <p:txBody>
          <a:bodyPr wrap="none">
            <a:spAutoFit/>
          </a:bodyPr>
          <a:lstStyle/>
          <a:p>
            <a:r>
              <a:rPr lang="en-US" b="1">
                <a:solidFill>
                  <a:srgbClr val="FF3300"/>
                </a:solidFill>
              </a:rPr>
              <a:t>DE  DISTANCIA</a:t>
            </a:r>
            <a:endParaRPr lang="es-ES" b="1">
              <a:solidFill>
                <a:srgbClr val="FF3300"/>
              </a:solidFill>
            </a:endParaRPr>
          </a:p>
        </p:txBody>
      </p:sp>
      <p:sp>
        <p:nvSpPr>
          <p:cNvPr id="54277" name="Text Box 36"/>
          <p:cNvSpPr txBox="1">
            <a:spLocks noChangeArrowheads="1"/>
          </p:cNvSpPr>
          <p:nvPr/>
        </p:nvSpPr>
        <p:spPr bwMode="auto">
          <a:xfrm>
            <a:off x="6629400" y="4800600"/>
            <a:ext cx="598488" cy="449263"/>
          </a:xfrm>
          <a:prstGeom prst="rect">
            <a:avLst/>
          </a:prstGeom>
          <a:noFill/>
          <a:ln w="9525">
            <a:noFill/>
            <a:miter lim="800000"/>
            <a:headEnd/>
            <a:tailEnd/>
          </a:ln>
        </p:spPr>
        <p:txBody>
          <a:bodyPr/>
          <a:lstStyle/>
          <a:p>
            <a:pPr eaLnBrk="0" hangingPunct="0"/>
            <a:r>
              <a:rPr lang="en-US" sz="2000">
                <a:latin typeface="Times New Roman" pitchFamily="18" charset="0"/>
              </a:rPr>
              <a:t>+R</a:t>
            </a:r>
          </a:p>
        </p:txBody>
      </p:sp>
      <p:grpSp>
        <p:nvGrpSpPr>
          <p:cNvPr id="54278" name="Group 46"/>
          <p:cNvGrpSpPr>
            <a:grpSpLocks/>
          </p:cNvGrpSpPr>
          <p:nvPr/>
        </p:nvGrpSpPr>
        <p:grpSpPr bwMode="auto">
          <a:xfrm>
            <a:off x="1828800" y="2362200"/>
            <a:ext cx="5421313" cy="3724275"/>
            <a:chOff x="1728" y="1392"/>
            <a:chExt cx="3415" cy="2346"/>
          </a:xfrm>
        </p:grpSpPr>
        <p:sp>
          <p:nvSpPr>
            <p:cNvPr id="54280" name="AutoShape 29"/>
            <p:cNvSpPr>
              <a:spLocks noChangeArrowheads="1"/>
            </p:cNvSpPr>
            <p:nvPr/>
          </p:nvSpPr>
          <p:spPr bwMode="auto">
            <a:xfrm>
              <a:off x="2522" y="1911"/>
              <a:ext cx="1696" cy="1412"/>
            </a:xfrm>
            <a:prstGeom prst="flowChartConnector">
              <a:avLst/>
            </a:prstGeom>
            <a:noFill/>
            <a:ln w="38100">
              <a:solidFill>
                <a:schemeClr val="tx1"/>
              </a:solidFill>
              <a:round/>
              <a:headEnd/>
              <a:tailEnd/>
            </a:ln>
          </p:spPr>
          <p:txBody>
            <a:bodyPr/>
            <a:lstStyle/>
            <a:p>
              <a:endParaRPr lang="en-US"/>
            </a:p>
          </p:txBody>
        </p:sp>
        <p:sp>
          <p:nvSpPr>
            <p:cNvPr id="54281" name="AutoShape 30"/>
            <p:cNvSpPr>
              <a:spLocks noChangeArrowheads="1"/>
            </p:cNvSpPr>
            <p:nvPr/>
          </p:nvSpPr>
          <p:spPr bwMode="auto">
            <a:xfrm>
              <a:off x="2676" y="2194"/>
              <a:ext cx="1233" cy="1129"/>
            </a:xfrm>
            <a:prstGeom prst="flowChartConnector">
              <a:avLst/>
            </a:prstGeom>
            <a:noFill/>
            <a:ln w="38100">
              <a:solidFill>
                <a:schemeClr val="tx1"/>
              </a:solidFill>
              <a:round/>
              <a:headEnd/>
              <a:tailEnd/>
            </a:ln>
          </p:spPr>
          <p:txBody>
            <a:bodyPr/>
            <a:lstStyle/>
            <a:p>
              <a:endParaRPr lang="en-US"/>
            </a:p>
          </p:txBody>
        </p:sp>
        <p:sp>
          <p:nvSpPr>
            <p:cNvPr id="54282" name="AutoShape 31"/>
            <p:cNvSpPr>
              <a:spLocks noChangeArrowheads="1"/>
            </p:cNvSpPr>
            <p:nvPr/>
          </p:nvSpPr>
          <p:spPr bwMode="auto">
            <a:xfrm>
              <a:off x="2830" y="2617"/>
              <a:ext cx="771" cy="706"/>
            </a:xfrm>
            <a:prstGeom prst="flowChartConnector">
              <a:avLst/>
            </a:prstGeom>
            <a:noFill/>
            <a:ln w="38100">
              <a:solidFill>
                <a:schemeClr val="tx1"/>
              </a:solidFill>
              <a:round/>
              <a:headEnd/>
              <a:tailEnd/>
            </a:ln>
          </p:spPr>
          <p:txBody>
            <a:bodyPr/>
            <a:lstStyle/>
            <a:p>
              <a:endParaRPr lang="en-US"/>
            </a:p>
          </p:txBody>
        </p:sp>
        <p:sp>
          <p:nvSpPr>
            <p:cNvPr id="54283" name="Line 32"/>
            <p:cNvSpPr>
              <a:spLocks noChangeShapeType="1"/>
            </p:cNvSpPr>
            <p:nvPr/>
          </p:nvSpPr>
          <p:spPr bwMode="auto">
            <a:xfrm>
              <a:off x="2059" y="3182"/>
              <a:ext cx="3084" cy="0"/>
            </a:xfrm>
            <a:prstGeom prst="line">
              <a:avLst/>
            </a:prstGeom>
            <a:noFill/>
            <a:ln w="9525">
              <a:solidFill>
                <a:schemeClr val="tx1"/>
              </a:solidFill>
              <a:round/>
              <a:headEnd/>
              <a:tailEnd/>
            </a:ln>
          </p:spPr>
          <p:txBody>
            <a:bodyPr/>
            <a:lstStyle/>
            <a:p>
              <a:endParaRPr lang="en-US"/>
            </a:p>
          </p:txBody>
        </p:sp>
        <p:sp>
          <p:nvSpPr>
            <p:cNvPr id="54284" name="Line 33"/>
            <p:cNvSpPr>
              <a:spLocks noChangeShapeType="1"/>
            </p:cNvSpPr>
            <p:nvPr/>
          </p:nvSpPr>
          <p:spPr bwMode="auto">
            <a:xfrm flipV="1">
              <a:off x="3138" y="1629"/>
              <a:ext cx="0" cy="1976"/>
            </a:xfrm>
            <a:prstGeom prst="line">
              <a:avLst/>
            </a:prstGeom>
            <a:noFill/>
            <a:ln w="9525">
              <a:solidFill>
                <a:schemeClr val="tx1"/>
              </a:solidFill>
              <a:round/>
              <a:headEnd/>
              <a:tailEnd/>
            </a:ln>
          </p:spPr>
          <p:txBody>
            <a:bodyPr/>
            <a:lstStyle/>
            <a:p>
              <a:endParaRPr lang="en-US"/>
            </a:p>
          </p:txBody>
        </p:sp>
        <p:sp>
          <p:nvSpPr>
            <p:cNvPr id="54285" name="Line 34"/>
            <p:cNvSpPr>
              <a:spLocks noChangeShapeType="1"/>
            </p:cNvSpPr>
            <p:nvPr/>
          </p:nvSpPr>
          <p:spPr bwMode="auto">
            <a:xfrm>
              <a:off x="2059" y="2876"/>
              <a:ext cx="2467" cy="705"/>
            </a:xfrm>
            <a:prstGeom prst="line">
              <a:avLst/>
            </a:prstGeom>
            <a:noFill/>
            <a:ln w="38100">
              <a:solidFill>
                <a:schemeClr val="tx1"/>
              </a:solidFill>
              <a:round/>
              <a:headEnd/>
              <a:tailEnd/>
            </a:ln>
          </p:spPr>
          <p:txBody>
            <a:bodyPr/>
            <a:lstStyle/>
            <a:p>
              <a:endParaRPr lang="en-US"/>
            </a:p>
          </p:txBody>
        </p:sp>
        <p:sp>
          <p:nvSpPr>
            <p:cNvPr id="54286" name="Text Box 35"/>
            <p:cNvSpPr txBox="1">
              <a:spLocks noChangeArrowheads="1"/>
            </p:cNvSpPr>
            <p:nvPr/>
          </p:nvSpPr>
          <p:spPr bwMode="auto">
            <a:xfrm>
              <a:off x="1728" y="3024"/>
              <a:ext cx="382" cy="283"/>
            </a:xfrm>
            <a:prstGeom prst="rect">
              <a:avLst/>
            </a:prstGeom>
            <a:noFill/>
            <a:ln w="9525">
              <a:noFill/>
              <a:miter lim="800000"/>
              <a:headEnd/>
              <a:tailEnd/>
            </a:ln>
          </p:spPr>
          <p:txBody>
            <a:bodyPr/>
            <a:lstStyle/>
            <a:p>
              <a:pPr eaLnBrk="0" hangingPunct="0"/>
              <a:r>
                <a:rPr lang="en-US" sz="2000">
                  <a:latin typeface="Times New Roman" pitchFamily="18" charset="0"/>
                </a:rPr>
                <a:t>-R</a:t>
              </a:r>
            </a:p>
          </p:txBody>
        </p:sp>
        <p:sp>
          <p:nvSpPr>
            <p:cNvPr id="54287" name="Text Box 37"/>
            <p:cNvSpPr txBox="1">
              <a:spLocks noChangeArrowheads="1"/>
            </p:cNvSpPr>
            <p:nvPr/>
          </p:nvSpPr>
          <p:spPr bwMode="auto">
            <a:xfrm>
              <a:off x="2784" y="3456"/>
              <a:ext cx="358" cy="282"/>
            </a:xfrm>
            <a:prstGeom prst="rect">
              <a:avLst/>
            </a:prstGeom>
            <a:noFill/>
            <a:ln w="9525">
              <a:noFill/>
              <a:miter lim="800000"/>
              <a:headEnd/>
              <a:tailEnd/>
            </a:ln>
          </p:spPr>
          <p:txBody>
            <a:bodyPr/>
            <a:lstStyle/>
            <a:p>
              <a:pPr eaLnBrk="0" hangingPunct="0"/>
              <a:r>
                <a:rPr lang="en-US" sz="2000">
                  <a:latin typeface="Times New Roman" pitchFamily="18" charset="0"/>
                </a:rPr>
                <a:t>-X</a:t>
              </a:r>
            </a:p>
          </p:txBody>
        </p:sp>
        <p:sp>
          <p:nvSpPr>
            <p:cNvPr id="54288" name="Text Box 38"/>
            <p:cNvSpPr txBox="1">
              <a:spLocks noChangeArrowheads="1"/>
            </p:cNvSpPr>
            <p:nvPr/>
          </p:nvSpPr>
          <p:spPr bwMode="auto">
            <a:xfrm>
              <a:off x="2676" y="1629"/>
              <a:ext cx="617" cy="282"/>
            </a:xfrm>
            <a:prstGeom prst="rect">
              <a:avLst/>
            </a:prstGeom>
            <a:noFill/>
            <a:ln w="9525">
              <a:noFill/>
              <a:miter lim="800000"/>
              <a:headEnd/>
              <a:tailEnd/>
            </a:ln>
          </p:spPr>
          <p:txBody>
            <a:bodyPr/>
            <a:lstStyle/>
            <a:p>
              <a:pPr eaLnBrk="0" hangingPunct="0"/>
              <a:r>
                <a:rPr lang="en-US" sz="2000">
                  <a:latin typeface="Times New Roman" pitchFamily="18" charset="0"/>
                </a:rPr>
                <a:t>+X</a:t>
              </a:r>
            </a:p>
          </p:txBody>
        </p:sp>
        <p:sp>
          <p:nvSpPr>
            <p:cNvPr id="54289" name="Text Box 39"/>
            <p:cNvSpPr txBox="1">
              <a:spLocks noChangeArrowheads="1"/>
            </p:cNvSpPr>
            <p:nvPr/>
          </p:nvSpPr>
          <p:spPr bwMode="auto">
            <a:xfrm>
              <a:off x="3744" y="1392"/>
              <a:ext cx="617" cy="282"/>
            </a:xfrm>
            <a:prstGeom prst="rect">
              <a:avLst/>
            </a:prstGeom>
            <a:noFill/>
            <a:ln w="9525">
              <a:noFill/>
              <a:miter lim="800000"/>
              <a:headEnd/>
              <a:tailEnd/>
            </a:ln>
          </p:spPr>
          <p:txBody>
            <a:bodyPr/>
            <a:lstStyle/>
            <a:p>
              <a:pPr eaLnBrk="0" hangingPunct="0"/>
              <a:r>
                <a:rPr lang="es-ES" sz="2000">
                  <a:latin typeface="Times New Roman" pitchFamily="18" charset="0"/>
                </a:rPr>
                <a:t>Z1</a:t>
              </a:r>
            </a:p>
          </p:txBody>
        </p:sp>
        <p:sp>
          <p:nvSpPr>
            <p:cNvPr id="54290" name="Text Box 40"/>
            <p:cNvSpPr txBox="1">
              <a:spLocks noChangeArrowheads="1"/>
            </p:cNvSpPr>
            <p:nvPr/>
          </p:nvSpPr>
          <p:spPr bwMode="auto">
            <a:xfrm>
              <a:off x="3961" y="1676"/>
              <a:ext cx="617" cy="282"/>
            </a:xfrm>
            <a:prstGeom prst="rect">
              <a:avLst/>
            </a:prstGeom>
            <a:noFill/>
            <a:ln w="9525">
              <a:noFill/>
              <a:miter lim="800000"/>
              <a:headEnd/>
              <a:tailEnd/>
            </a:ln>
          </p:spPr>
          <p:txBody>
            <a:bodyPr/>
            <a:lstStyle/>
            <a:p>
              <a:pPr eaLnBrk="0" hangingPunct="0"/>
              <a:r>
                <a:rPr lang="es-ES" sz="2000">
                  <a:latin typeface="Times New Roman" pitchFamily="18" charset="0"/>
                </a:rPr>
                <a:t>Z2</a:t>
              </a:r>
            </a:p>
          </p:txBody>
        </p:sp>
        <p:sp>
          <p:nvSpPr>
            <p:cNvPr id="54291" name="Text Box 41"/>
            <p:cNvSpPr txBox="1">
              <a:spLocks noChangeArrowheads="1"/>
            </p:cNvSpPr>
            <p:nvPr/>
          </p:nvSpPr>
          <p:spPr bwMode="auto">
            <a:xfrm>
              <a:off x="4166" y="1864"/>
              <a:ext cx="617" cy="283"/>
            </a:xfrm>
            <a:prstGeom prst="rect">
              <a:avLst/>
            </a:prstGeom>
            <a:noFill/>
            <a:ln w="9525">
              <a:noFill/>
              <a:miter lim="800000"/>
              <a:headEnd/>
              <a:tailEnd/>
            </a:ln>
          </p:spPr>
          <p:txBody>
            <a:bodyPr/>
            <a:lstStyle/>
            <a:p>
              <a:pPr eaLnBrk="0" hangingPunct="0"/>
              <a:r>
                <a:rPr lang="es-ES" sz="2000">
                  <a:latin typeface="Times New Roman" pitchFamily="18" charset="0"/>
                </a:rPr>
                <a:t>Z3</a:t>
              </a:r>
            </a:p>
          </p:txBody>
        </p:sp>
        <p:sp>
          <p:nvSpPr>
            <p:cNvPr id="54292" name="Line 42"/>
            <p:cNvSpPr>
              <a:spLocks noChangeShapeType="1"/>
            </p:cNvSpPr>
            <p:nvPr/>
          </p:nvSpPr>
          <p:spPr bwMode="auto">
            <a:xfrm flipH="1">
              <a:off x="3447" y="1629"/>
              <a:ext cx="462" cy="988"/>
            </a:xfrm>
            <a:prstGeom prst="line">
              <a:avLst/>
            </a:prstGeom>
            <a:noFill/>
            <a:ln w="9525">
              <a:solidFill>
                <a:schemeClr val="tx1"/>
              </a:solidFill>
              <a:round/>
              <a:headEnd/>
              <a:tailEnd type="triangle" w="med" len="med"/>
            </a:ln>
          </p:spPr>
          <p:txBody>
            <a:bodyPr/>
            <a:lstStyle/>
            <a:p>
              <a:endParaRPr lang="en-US"/>
            </a:p>
          </p:txBody>
        </p:sp>
        <p:sp>
          <p:nvSpPr>
            <p:cNvPr id="54293" name="Line 43"/>
            <p:cNvSpPr>
              <a:spLocks noChangeShapeType="1"/>
            </p:cNvSpPr>
            <p:nvPr/>
          </p:nvSpPr>
          <p:spPr bwMode="auto">
            <a:xfrm flipH="1">
              <a:off x="3755" y="1911"/>
              <a:ext cx="309" cy="424"/>
            </a:xfrm>
            <a:prstGeom prst="line">
              <a:avLst/>
            </a:prstGeom>
            <a:noFill/>
            <a:ln w="9525">
              <a:solidFill>
                <a:schemeClr val="tx1"/>
              </a:solidFill>
              <a:round/>
              <a:headEnd/>
              <a:tailEnd type="triangle" w="med" len="med"/>
            </a:ln>
          </p:spPr>
          <p:txBody>
            <a:bodyPr/>
            <a:lstStyle/>
            <a:p>
              <a:endParaRPr lang="en-US"/>
            </a:p>
          </p:txBody>
        </p:sp>
        <p:sp>
          <p:nvSpPr>
            <p:cNvPr id="54294" name="Line 44"/>
            <p:cNvSpPr>
              <a:spLocks noChangeShapeType="1"/>
            </p:cNvSpPr>
            <p:nvPr/>
          </p:nvSpPr>
          <p:spPr bwMode="auto">
            <a:xfrm flipH="1">
              <a:off x="4064" y="2053"/>
              <a:ext cx="154" cy="141"/>
            </a:xfrm>
            <a:prstGeom prst="line">
              <a:avLst/>
            </a:prstGeom>
            <a:noFill/>
            <a:ln w="9525">
              <a:solidFill>
                <a:schemeClr val="tx1"/>
              </a:solidFill>
              <a:round/>
              <a:headEnd/>
              <a:tailEnd type="triangle" w="med" len="med"/>
            </a:ln>
          </p:spPr>
          <p:txBody>
            <a:bodyPr/>
            <a:lstStyle/>
            <a:p>
              <a:endParaRPr lang="en-US"/>
            </a:p>
          </p:txBody>
        </p:sp>
      </p:grpSp>
      <p:sp>
        <p:nvSpPr>
          <p:cNvPr id="54279" name="Text Box 45"/>
          <p:cNvSpPr txBox="1">
            <a:spLocks noChangeArrowheads="1"/>
          </p:cNvSpPr>
          <p:nvPr/>
        </p:nvSpPr>
        <p:spPr bwMode="auto">
          <a:xfrm>
            <a:off x="457200" y="1828800"/>
            <a:ext cx="7262813" cy="457200"/>
          </a:xfrm>
          <a:prstGeom prst="rect">
            <a:avLst/>
          </a:prstGeom>
          <a:noFill/>
          <a:ln w="9525">
            <a:noFill/>
            <a:miter lim="800000"/>
            <a:headEnd/>
            <a:tailEnd/>
          </a:ln>
        </p:spPr>
        <p:txBody>
          <a:bodyPr wrap="none">
            <a:spAutoFit/>
          </a:bodyPr>
          <a:lstStyle/>
          <a:p>
            <a:r>
              <a:rPr lang="es-ES_tradnl" b="1"/>
              <a:t>Característica del rele de impedancia modificado</a:t>
            </a:r>
            <a:endParaRPr lang="es-E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251"/>
                                        </p:tgtEl>
                                        <p:attrNameLst>
                                          <p:attrName>style.visibility</p:attrName>
                                        </p:attrNameLst>
                                      </p:cBhvr>
                                      <p:to>
                                        <p:strVal val="visible"/>
                                      </p:to>
                                    </p:set>
                                    <p:anim calcmode="lin" valueType="num">
                                      <p:cBhvr additive="base">
                                        <p:cTn id="7" dur="500" fill="hold"/>
                                        <p:tgtEl>
                                          <p:spTgt spid="53251"/>
                                        </p:tgtEl>
                                        <p:attrNameLst>
                                          <p:attrName>ppt_x</p:attrName>
                                        </p:attrNameLst>
                                      </p:cBhvr>
                                      <p:tavLst>
                                        <p:tav tm="0">
                                          <p:val>
                                            <p:strVal val="0-#ppt_w/2"/>
                                          </p:val>
                                        </p:tav>
                                        <p:tav tm="100000">
                                          <p:val>
                                            <p:strVal val="#ppt_x"/>
                                          </p:val>
                                        </p:tav>
                                      </p:tavLst>
                                    </p:anim>
                                    <p:anim calcmode="lin" valueType="num">
                                      <p:cBhvr additive="base">
                                        <p:cTn id="8" dur="500" fill="hold"/>
                                        <p:tgtEl>
                                          <p:spTgt spid="532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4275"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5300" name="Text Box 4"/>
          <p:cNvSpPr txBox="1">
            <a:spLocks noChangeArrowheads="1"/>
          </p:cNvSpPr>
          <p:nvPr/>
        </p:nvSpPr>
        <p:spPr bwMode="auto">
          <a:xfrm>
            <a:off x="3352800" y="1219200"/>
            <a:ext cx="2436813" cy="457200"/>
          </a:xfrm>
          <a:prstGeom prst="rect">
            <a:avLst/>
          </a:prstGeom>
          <a:noFill/>
          <a:ln w="9525">
            <a:noFill/>
            <a:miter lim="800000"/>
            <a:headEnd/>
            <a:tailEnd/>
          </a:ln>
        </p:spPr>
        <p:txBody>
          <a:bodyPr wrap="none">
            <a:spAutoFit/>
          </a:bodyPr>
          <a:lstStyle/>
          <a:p>
            <a:r>
              <a:rPr lang="en-US" b="1">
                <a:solidFill>
                  <a:srgbClr val="FF3300"/>
                </a:solidFill>
              </a:rPr>
              <a:t>DE  DISTANCIA</a:t>
            </a:r>
            <a:endParaRPr lang="es-ES" b="1">
              <a:solidFill>
                <a:srgbClr val="FF3300"/>
              </a:solidFill>
            </a:endParaRPr>
          </a:p>
        </p:txBody>
      </p:sp>
      <p:sp>
        <p:nvSpPr>
          <p:cNvPr id="55301" name="Text Box 22"/>
          <p:cNvSpPr txBox="1">
            <a:spLocks noChangeArrowheads="1"/>
          </p:cNvSpPr>
          <p:nvPr/>
        </p:nvSpPr>
        <p:spPr bwMode="auto">
          <a:xfrm>
            <a:off x="457200" y="1828800"/>
            <a:ext cx="5589588" cy="457200"/>
          </a:xfrm>
          <a:prstGeom prst="rect">
            <a:avLst/>
          </a:prstGeom>
          <a:noFill/>
          <a:ln w="9525">
            <a:noFill/>
            <a:miter lim="800000"/>
            <a:headEnd/>
            <a:tailEnd/>
          </a:ln>
        </p:spPr>
        <p:txBody>
          <a:bodyPr wrap="none">
            <a:spAutoFit/>
          </a:bodyPr>
          <a:lstStyle/>
          <a:p>
            <a:r>
              <a:rPr lang="es-ES_tradnl" b="1"/>
              <a:t>Característica del rele tipo reactancia</a:t>
            </a:r>
            <a:endParaRPr lang="es-ES" b="1"/>
          </a:p>
        </p:txBody>
      </p:sp>
      <p:grpSp>
        <p:nvGrpSpPr>
          <p:cNvPr id="55302" name="Group 39"/>
          <p:cNvGrpSpPr>
            <a:grpSpLocks/>
          </p:cNvGrpSpPr>
          <p:nvPr/>
        </p:nvGrpSpPr>
        <p:grpSpPr bwMode="auto">
          <a:xfrm>
            <a:off x="1600200" y="2209800"/>
            <a:ext cx="4800600" cy="4343400"/>
            <a:chOff x="1008" y="1440"/>
            <a:chExt cx="3216" cy="2688"/>
          </a:xfrm>
        </p:grpSpPr>
        <p:sp>
          <p:nvSpPr>
            <p:cNvPr id="55303" name="AutoShape 25"/>
            <p:cNvSpPr>
              <a:spLocks noChangeArrowheads="1"/>
            </p:cNvSpPr>
            <p:nvPr/>
          </p:nvSpPr>
          <p:spPr bwMode="auto">
            <a:xfrm>
              <a:off x="1737" y="2015"/>
              <a:ext cx="1689" cy="1483"/>
            </a:xfrm>
            <a:prstGeom prst="flowChartConnector">
              <a:avLst/>
            </a:prstGeom>
            <a:noFill/>
            <a:ln w="38100">
              <a:solidFill>
                <a:schemeClr val="tx1"/>
              </a:solidFill>
              <a:round/>
              <a:headEnd/>
              <a:tailEnd/>
            </a:ln>
          </p:spPr>
          <p:txBody>
            <a:bodyPr/>
            <a:lstStyle/>
            <a:p>
              <a:endParaRPr lang="en-US"/>
            </a:p>
          </p:txBody>
        </p:sp>
        <p:sp>
          <p:nvSpPr>
            <p:cNvPr id="55304" name="Line 27"/>
            <p:cNvSpPr>
              <a:spLocks noChangeShapeType="1"/>
            </p:cNvSpPr>
            <p:nvPr/>
          </p:nvSpPr>
          <p:spPr bwMode="auto">
            <a:xfrm>
              <a:off x="2083" y="1719"/>
              <a:ext cx="0" cy="2372"/>
            </a:xfrm>
            <a:prstGeom prst="line">
              <a:avLst/>
            </a:prstGeom>
            <a:noFill/>
            <a:ln w="9525">
              <a:solidFill>
                <a:schemeClr val="tx1"/>
              </a:solidFill>
              <a:round/>
              <a:headEnd/>
              <a:tailEnd/>
            </a:ln>
          </p:spPr>
          <p:txBody>
            <a:bodyPr/>
            <a:lstStyle/>
            <a:p>
              <a:endParaRPr lang="en-US"/>
            </a:p>
          </p:txBody>
        </p:sp>
        <p:sp>
          <p:nvSpPr>
            <p:cNvPr id="55305" name="Line 28"/>
            <p:cNvSpPr>
              <a:spLocks noChangeShapeType="1"/>
            </p:cNvSpPr>
            <p:nvPr/>
          </p:nvSpPr>
          <p:spPr bwMode="auto">
            <a:xfrm>
              <a:off x="1315" y="3350"/>
              <a:ext cx="2763" cy="0"/>
            </a:xfrm>
            <a:prstGeom prst="line">
              <a:avLst/>
            </a:prstGeom>
            <a:noFill/>
            <a:ln w="9525">
              <a:solidFill>
                <a:schemeClr val="tx1"/>
              </a:solidFill>
              <a:round/>
              <a:headEnd/>
              <a:tailEnd/>
            </a:ln>
          </p:spPr>
          <p:txBody>
            <a:bodyPr/>
            <a:lstStyle/>
            <a:p>
              <a:endParaRPr lang="en-US"/>
            </a:p>
          </p:txBody>
        </p:sp>
        <p:sp>
          <p:nvSpPr>
            <p:cNvPr id="55306" name="Line 29"/>
            <p:cNvSpPr>
              <a:spLocks noChangeShapeType="1"/>
            </p:cNvSpPr>
            <p:nvPr/>
          </p:nvSpPr>
          <p:spPr bwMode="auto">
            <a:xfrm>
              <a:off x="1008" y="2646"/>
              <a:ext cx="2303" cy="1482"/>
            </a:xfrm>
            <a:prstGeom prst="line">
              <a:avLst/>
            </a:prstGeom>
            <a:noFill/>
            <a:ln w="38100">
              <a:solidFill>
                <a:schemeClr val="tx1"/>
              </a:solidFill>
              <a:round/>
              <a:headEnd/>
              <a:tailEnd/>
            </a:ln>
          </p:spPr>
          <p:txBody>
            <a:bodyPr/>
            <a:lstStyle/>
            <a:p>
              <a:endParaRPr lang="en-US"/>
            </a:p>
          </p:txBody>
        </p:sp>
        <p:sp>
          <p:nvSpPr>
            <p:cNvPr id="55307" name="Line 30"/>
            <p:cNvSpPr>
              <a:spLocks noChangeShapeType="1"/>
            </p:cNvSpPr>
            <p:nvPr/>
          </p:nvSpPr>
          <p:spPr bwMode="auto">
            <a:xfrm flipH="1">
              <a:off x="2083" y="1867"/>
              <a:ext cx="1228" cy="1483"/>
            </a:xfrm>
            <a:prstGeom prst="line">
              <a:avLst/>
            </a:prstGeom>
            <a:noFill/>
            <a:ln w="9525">
              <a:solidFill>
                <a:schemeClr val="tx1"/>
              </a:solidFill>
              <a:prstDash val="dash"/>
              <a:round/>
              <a:headEnd/>
              <a:tailEnd/>
            </a:ln>
          </p:spPr>
          <p:txBody>
            <a:bodyPr/>
            <a:lstStyle/>
            <a:p>
              <a:endParaRPr lang="en-US"/>
            </a:p>
          </p:txBody>
        </p:sp>
        <p:sp>
          <p:nvSpPr>
            <p:cNvPr id="55308" name="Line 31"/>
            <p:cNvSpPr>
              <a:spLocks noChangeShapeType="1"/>
            </p:cNvSpPr>
            <p:nvPr/>
          </p:nvSpPr>
          <p:spPr bwMode="auto">
            <a:xfrm>
              <a:off x="1885" y="3116"/>
              <a:ext cx="1462" cy="0"/>
            </a:xfrm>
            <a:prstGeom prst="line">
              <a:avLst/>
            </a:prstGeom>
            <a:noFill/>
            <a:ln w="38100">
              <a:solidFill>
                <a:schemeClr val="tx1"/>
              </a:solidFill>
              <a:round/>
              <a:headEnd/>
              <a:tailEnd/>
            </a:ln>
          </p:spPr>
          <p:txBody>
            <a:bodyPr/>
            <a:lstStyle/>
            <a:p>
              <a:endParaRPr lang="en-US"/>
            </a:p>
          </p:txBody>
        </p:sp>
        <p:sp>
          <p:nvSpPr>
            <p:cNvPr id="55309" name="Line 32"/>
            <p:cNvSpPr>
              <a:spLocks noChangeShapeType="1"/>
            </p:cNvSpPr>
            <p:nvPr/>
          </p:nvSpPr>
          <p:spPr bwMode="auto">
            <a:xfrm>
              <a:off x="1739" y="2697"/>
              <a:ext cx="1608" cy="0"/>
            </a:xfrm>
            <a:prstGeom prst="line">
              <a:avLst/>
            </a:prstGeom>
            <a:noFill/>
            <a:ln w="38100">
              <a:solidFill>
                <a:schemeClr val="tx1"/>
              </a:solidFill>
              <a:round/>
              <a:headEnd/>
              <a:tailEnd/>
            </a:ln>
          </p:spPr>
          <p:txBody>
            <a:bodyPr/>
            <a:lstStyle/>
            <a:p>
              <a:endParaRPr lang="en-US"/>
            </a:p>
          </p:txBody>
        </p:sp>
        <p:sp>
          <p:nvSpPr>
            <p:cNvPr id="55310" name="Text Box 33"/>
            <p:cNvSpPr txBox="1">
              <a:spLocks noChangeArrowheads="1"/>
            </p:cNvSpPr>
            <p:nvPr/>
          </p:nvSpPr>
          <p:spPr bwMode="auto">
            <a:xfrm>
              <a:off x="3639" y="2697"/>
              <a:ext cx="585" cy="279"/>
            </a:xfrm>
            <a:prstGeom prst="rect">
              <a:avLst/>
            </a:prstGeom>
            <a:noFill/>
            <a:ln w="9525">
              <a:noFill/>
              <a:miter lim="800000"/>
              <a:headEnd/>
              <a:tailEnd/>
            </a:ln>
          </p:spPr>
          <p:txBody>
            <a:bodyPr/>
            <a:lstStyle/>
            <a:p>
              <a:pPr eaLnBrk="0" hangingPunct="0"/>
              <a:r>
                <a:rPr lang="es-ES" sz="2000">
                  <a:latin typeface="Times New Roman" pitchFamily="18" charset="0"/>
                </a:rPr>
                <a:t>Z1</a:t>
              </a:r>
            </a:p>
          </p:txBody>
        </p:sp>
        <p:sp>
          <p:nvSpPr>
            <p:cNvPr id="55311" name="Text Box 34"/>
            <p:cNvSpPr txBox="1">
              <a:spLocks noChangeArrowheads="1"/>
            </p:cNvSpPr>
            <p:nvPr/>
          </p:nvSpPr>
          <p:spPr bwMode="auto">
            <a:xfrm>
              <a:off x="3493" y="2138"/>
              <a:ext cx="585" cy="279"/>
            </a:xfrm>
            <a:prstGeom prst="rect">
              <a:avLst/>
            </a:prstGeom>
            <a:noFill/>
            <a:ln w="9525">
              <a:noFill/>
              <a:miter lim="800000"/>
              <a:headEnd/>
              <a:tailEnd/>
            </a:ln>
          </p:spPr>
          <p:txBody>
            <a:bodyPr/>
            <a:lstStyle/>
            <a:p>
              <a:pPr eaLnBrk="0" hangingPunct="0"/>
              <a:r>
                <a:rPr lang="es-ES" sz="2000">
                  <a:latin typeface="Times New Roman" pitchFamily="18" charset="0"/>
                </a:rPr>
                <a:t>Z2</a:t>
              </a:r>
            </a:p>
          </p:txBody>
        </p:sp>
        <p:sp>
          <p:nvSpPr>
            <p:cNvPr id="55312" name="Text Box 35"/>
            <p:cNvSpPr txBox="1">
              <a:spLocks noChangeArrowheads="1"/>
            </p:cNvSpPr>
            <p:nvPr/>
          </p:nvSpPr>
          <p:spPr bwMode="auto">
            <a:xfrm>
              <a:off x="2616" y="1440"/>
              <a:ext cx="585" cy="279"/>
            </a:xfrm>
            <a:prstGeom prst="rect">
              <a:avLst/>
            </a:prstGeom>
            <a:noFill/>
            <a:ln w="9525">
              <a:noFill/>
              <a:miter lim="800000"/>
              <a:headEnd/>
              <a:tailEnd/>
            </a:ln>
          </p:spPr>
          <p:txBody>
            <a:bodyPr/>
            <a:lstStyle/>
            <a:p>
              <a:pPr eaLnBrk="0" hangingPunct="0"/>
              <a:r>
                <a:rPr lang="es-ES" sz="2000">
                  <a:latin typeface="Times New Roman" pitchFamily="18" charset="0"/>
                </a:rPr>
                <a:t>Z3</a:t>
              </a:r>
            </a:p>
          </p:txBody>
        </p:sp>
        <p:sp>
          <p:nvSpPr>
            <p:cNvPr id="55313" name="Line 36"/>
            <p:cNvSpPr>
              <a:spLocks noChangeShapeType="1"/>
            </p:cNvSpPr>
            <p:nvPr/>
          </p:nvSpPr>
          <p:spPr bwMode="auto">
            <a:xfrm>
              <a:off x="2762" y="1719"/>
              <a:ext cx="0" cy="280"/>
            </a:xfrm>
            <a:prstGeom prst="line">
              <a:avLst/>
            </a:prstGeom>
            <a:noFill/>
            <a:ln w="9525">
              <a:solidFill>
                <a:schemeClr val="tx1"/>
              </a:solidFill>
              <a:round/>
              <a:headEnd/>
              <a:tailEnd type="triangle" w="med" len="med"/>
            </a:ln>
          </p:spPr>
          <p:txBody>
            <a:bodyPr/>
            <a:lstStyle/>
            <a:p>
              <a:endParaRPr lang="en-US"/>
            </a:p>
          </p:txBody>
        </p:sp>
        <p:sp>
          <p:nvSpPr>
            <p:cNvPr id="55314" name="Line 37"/>
            <p:cNvSpPr>
              <a:spLocks noChangeShapeType="1"/>
            </p:cNvSpPr>
            <p:nvPr/>
          </p:nvSpPr>
          <p:spPr bwMode="auto">
            <a:xfrm flipH="1">
              <a:off x="2908" y="2278"/>
              <a:ext cx="585" cy="419"/>
            </a:xfrm>
            <a:prstGeom prst="line">
              <a:avLst/>
            </a:prstGeom>
            <a:noFill/>
            <a:ln w="9525">
              <a:solidFill>
                <a:schemeClr val="tx1"/>
              </a:solidFill>
              <a:round/>
              <a:headEnd/>
              <a:tailEnd type="triangle" w="med" len="med"/>
            </a:ln>
          </p:spPr>
          <p:txBody>
            <a:bodyPr/>
            <a:lstStyle/>
            <a:p>
              <a:endParaRPr lang="en-US"/>
            </a:p>
          </p:txBody>
        </p:sp>
        <p:sp>
          <p:nvSpPr>
            <p:cNvPr id="55315" name="Line 38"/>
            <p:cNvSpPr>
              <a:spLocks noChangeShapeType="1"/>
            </p:cNvSpPr>
            <p:nvPr/>
          </p:nvSpPr>
          <p:spPr bwMode="auto">
            <a:xfrm flipH="1">
              <a:off x="2762" y="2836"/>
              <a:ext cx="877" cy="280"/>
            </a:xfrm>
            <a:prstGeom prst="line">
              <a:avLst/>
            </a:prstGeom>
            <a:noFill/>
            <a:ln w="9525">
              <a:solidFill>
                <a:schemeClr val="tx1"/>
              </a:solidFill>
              <a:round/>
              <a:headEnd/>
              <a:tailEnd type="triangle" w="med" len="me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additive="base">
                                        <p:cTn id="7" dur="500" fill="hold"/>
                                        <p:tgtEl>
                                          <p:spTgt spid="54275"/>
                                        </p:tgtEl>
                                        <p:attrNameLst>
                                          <p:attrName>ppt_x</p:attrName>
                                        </p:attrNameLst>
                                      </p:cBhvr>
                                      <p:tavLst>
                                        <p:tav tm="0">
                                          <p:val>
                                            <p:strVal val="0-#ppt_w/2"/>
                                          </p:val>
                                        </p:tav>
                                        <p:tav tm="100000">
                                          <p:val>
                                            <p:strVal val="#ppt_x"/>
                                          </p:val>
                                        </p:tav>
                                      </p:tavLst>
                                    </p:anim>
                                    <p:anim calcmode="lin" valueType="num">
                                      <p:cBhvr additive="base">
                                        <p:cTn id="8" dur="500" fill="hold"/>
                                        <p:tgtEl>
                                          <p:spTgt spid="542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5299"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6324" name="Text Box 4"/>
          <p:cNvSpPr txBox="1">
            <a:spLocks noChangeArrowheads="1"/>
          </p:cNvSpPr>
          <p:nvPr/>
        </p:nvSpPr>
        <p:spPr bwMode="auto">
          <a:xfrm>
            <a:off x="3352800" y="1219200"/>
            <a:ext cx="2436813" cy="457200"/>
          </a:xfrm>
          <a:prstGeom prst="rect">
            <a:avLst/>
          </a:prstGeom>
          <a:noFill/>
          <a:ln w="9525">
            <a:noFill/>
            <a:miter lim="800000"/>
            <a:headEnd/>
            <a:tailEnd/>
          </a:ln>
        </p:spPr>
        <p:txBody>
          <a:bodyPr wrap="none">
            <a:spAutoFit/>
          </a:bodyPr>
          <a:lstStyle/>
          <a:p>
            <a:r>
              <a:rPr lang="en-US" b="1">
                <a:solidFill>
                  <a:srgbClr val="FF3300"/>
                </a:solidFill>
              </a:rPr>
              <a:t>DE  DISTANCIA</a:t>
            </a:r>
            <a:endParaRPr lang="es-ES" b="1">
              <a:solidFill>
                <a:srgbClr val="FF3300"/>
              </a:solidFill>
            </a:endParaRPr>
          </a:p>
        </p:txBody>
      </p:sp>
      <p:sp>
        <p:nvSpPr>
          <p:cNvPr id="56325" name="Text Box 5"/>
          <p:cNvSpPr txBox="1">
            <a:spLocks noChangeArrowheads="1"/>
          </p:cNvSpPr>
          <p:nvPr/>
        </p:nvSpPr>
        <p:spPr bwMode="auto">
          <a:xfrm>
            <a:off x="6629400" y="4800600"/>
            <a:ext cx="598488" cy="449263"/>
          </a:xfrm>
          <a:prstGeom prst="rect">
            <a:avLst/>
          </a:prstGeom>
          <a:noFill/>
          <a:ln w="9525">
            <a:noFill/>
            <a:miter lim="800000"/>
            <a:headEnd/>
            <a:tailEnd/>
          </a:ln>
        </p:spPr>
        <p:txBody>
          <a:bodyPr/>
          <a:lstStyle/>
          <a:p>
            <a:pPr eaLnBrk="0" hangingPunct="0"/>
            <a:r>
              <a:rPr lang="en-US" sz="2000">
                <a:latin typeface="Times New Roman" pitchFamily="18" charset="0"/>
              </a:rPr>
              <a:t>+R</a:t>
            </a:r>
          </a:p>
        </p:txBody>
      </p:sp>
      <p:sp>
        <p:nvSpPr>
          <p:cNvPr id="56326" name="AutoShape 7"/>
          <p:cNvSpPr>
            <a:spLocks noChangeArrowheads="1"/>
          </p:cNvSpPr>
          <p:nvPr/>
        </p:nvSpPr>
        <p:spPr bwMode="auto">
          <a:xfrm>
            <a:off x="3200400" y="3048000"/>
            <a:ext cx="2692400" cy="2241550"/>
          </a:xfrm>
          <a:prstGeom prst="flowChartConnector">
            <a:avLst/>
          </a:prstGeom>
          <a:noFill/>
          <a:ln w="38100">
            <a:solidFill>
              <a:schemeClr val="tx1"/>
            </a:solidFill>
            <a:round/>
            <a:headEnd/>
            <a:tailEnd/>
          </a:ln>
        </p:spPr>
        <p:txBody>
          <a:bodyPr/>
          <a:lstStyle/>
          <a:p>
            <a:endParaRPr lang="en-US"/>
          </a:p>
        </p:txBody>
      </p:sp>
      <p:sp>
        <p:nvSpPr>
          <p:cNvPr id="56327" name="AutoShape 8"/>
          <p:cNvSpPr>
            <a:spLocks noChangeArrowheads="1"/>
          </p:cNvSpPr>
          <p:nvPr/>
        </p:nvSpPr>
        <p:spPr bwMode="auto">
          <a:xfrm>
            <a:off x="3429000" y="3429000"/>
            <a:ext cx="1957388" cy="1792288"/>
          </a:xfrm>
          <a:prstGeom prst="flowChartConnector">
            <a:avLst/>
          </a:prstGeom>
          <a:noFill/>
          <a:ln w="38100">
            <a:solidFill>
              <a:schemeClr val="tx1"/>
            </a:solidFill>
            <a:round/>
            <a:headEnd/>
            <a:tailEnd/>
          </a:ln>
        </p:spPr>
        <p:txBody>
          <a:bodyPr/>
          <a:lstStyle/>
          <a:p>
            <a:endParaRPr lang="en-US"/>
          </a:p>
        </p:txBody>
      </p:sp>
      <p:sp>
        <p:nvSpPr>
          <p:cNvPr id="56328" name="AutoShape 9"/>
          <p:cNvSpPr>
            <a:spLocks noChangeArrowheads="1"/>
          </p:cNvSpPr>
          <p:nvPr/>
        </p:nvSpPr>
        <p:spPr bwMode="auto">
          <a:xfrm>
            <a:off x="3657600" y="4114800"/>
            <a:ext cx="1223963" cy="1120775"/>
          </a:xfrm>
          <a:prstGeom prst="flowChartConnector">
            <a:avLst/>
          </a:prstGeom>
          <a:noFill/>
          <a:ln w="38100">
            <a:solidFill>
              <a:schemeClr val="tx1"/>
            </a:solidFill>
            <a:round/>
            <a:headEnd/>
            <a:tailEnd/>
          </a:ln>
        </p:spPr>
        <p:txBody>
          <a:bodyPr/>
          <a:lstStyle/>
          <a:p>
            <a:endParaRPr lang="en-US"/>
          </a:p>
        </p:txBody>
      </p:sp>
      <p:sp>
        <p:nvSpPr>
          <p:cNvPr id="56329" name="Line 10"/>
          <p:cNvSpPr>
            <a:spLocks noChangeShapeType="1"/>
          </p:cNvSpPr>
          <p:nvPr/>
        </p:nvSpPr>
        <p:spPr bwMode="auto">
          <a:xfrm>
            <a:off x="2354263" y="5203825"/>
            <a:ext cx="4895850" cy="0"/>
          </a:xfrm>
          <a:prstGeom prst="line">
            <a:avLst/>
          </a:prstGeom>
          <a:noFill/>
          <a:ln w="9525">
            <a:solidFill>
              <a:schemeClr val="tx1"/>
            </a:solidFill>
            <a:round/>
            <a:headEnd/>
            <a:tailEnd/>
          </a:ln>
        </p:spPr>
        <p:txBody>
          <a:bodyPr/>
          <a:lstStyle/>
          <a:p>
            <a:endParaRPr lang="en-US"/>
          </a:p>
        </p:txBody>
      </p:sp>
      <p:sp>
        <p:nvSpPr>
          <p:cNvPr id="56330" name="Line 11"/>
          <p:cNvSpPr>
            <a:spLocks noChangeShapeType="1"/>
          </p:cNvSpPr>
          <p:nvPr/>
        </p:nvSpPr>
        <p:spPr bwMode="auto">
          <a:xfrm flipV="1">
            <a:off x="4067175" y="2738438"/>
            <a:ext cx="0" cy="3136900"/>
          </a:xfrm>
          <a:prstGeom prst="line">
            <a:avLst/>
          </a:prstGeom>
          <a:noFill/>
          <a:ln w="9525">
            <a:solidFill>
              <a:schemeClr val="tx1"/>
            </a:solidFill>
            <a:round/>
            <a:headEnd/>
            <a:tailEnd/>
          </a:ln>
        </p:spPr>
        <p:txBody>
          <a:bodyPr/>
          <a:lstStyle/>
          <a:p>
            <a:endParaRPr lang="en-US"/>
          </a:p>
        </p:txBody>
      </p:sp>
      <p:sp>
        <p:nvSpPr>
          <p:cNvPr id="56331" name="Line 12"/>
          <p:cNvSpPr>
            <a:spLocks noChangeShapeType="1"/>
          </p:cNvSpPr>
          <p:nvPr/>
        </p:nvSpPr>
        <p:spPr bwMode="auto">
          <a:xfrm>
            <a:off x="2354263" y="4718050"/>
            <a:ext cx="3916362" cy="1119188"/>
          </a:xfrm>
          <a:prstGeom prst="line">
            <a:avLst/>
          </a:prstGeom>
          <a:noFill/>
          <a:ln w="38100">
            <a:solidFill>
              <a:schemeClr val="tx1"/>
            </a:solidFill>
            <a:round/>
            <a:headEnd/>
            <a:tailEnd/>
          </a:ln>
        </p:spPr>
        <p:txBody>
          <a:bodyPr/>
          <a:lstStyle/>
          <a:p>
            <a:endParaRPr lang="en-US"/>
          </a:p>
        </p:txBody>
      </p:sp>
      <p:sp>
        <p:nvSpPr>
          <p:cNvPr id="56332" name="Text Box 13"/>
          <p:cNvSpPr txBox="1">
            <a:spLocks noChangeArrowheads="1"/>
          </p:cNvSpPr>
          <p:nvPr/>
        </p:nvSpPr>
        <p:spPr bwMode="auto">
          <a:xfrm>
            <a:off x="1828800" y="4953000"/>
            <a:ext cx="606425" cy="449263"/>
          </a:xfrm>
          <a:prstGeom prst="rect">
            <a:avLst/>
          </a:prstGeom>
          <a:noFill/>
          <a:ln w="9525">
            <a:noFill/>
            <a:miter lim="800000"/>
            <a:headEnd/>
            <a:tailEnd/>
          </a:ln>
        </p:spPr>
        <p:txBody>
          <a:bodyPr/>
          <a:lstStyle/>
          <a:p>
            <a:pPr eaLnBrk="0" hangingPunct="0"/>
            <a:r>
              <a:rPr lang="en-US" sz="2000">
                <a:latin typeface="Times New Roman" pitchFamily="18" charset="0"/>
              </a:rPr>
              <a:t>-R</a:t>
            </a:r>
          </a:p>
        </p:txBody>
      </p:sp>
      <p:sp>
        <p:nvSpPr>
          <p:cNvPr id="56333" name="Text Box 14"/>
          <p:cNvSpPr txBox="1">
            <a:spLocks noChangeArrowheads="1"/>
          </p:cNvSpPr>
          <p:nvPr/>
        </p:nvSpPr>
        <p:spPr bwMode="auto">
          <a:xfrm>
            <a:off x="3505200" y="5638800"/>
            <a:ext cx="568325" cy="447675"/>
          </a:xfrm>
          <a:prstGeom prst="rect">
            <a:avLst/>
          </a:prstGeom>
          <a:noFill/>
          <a:ln w="9525">
            <a:noFill/>
            <a:miter lim="800000"/>
            <a:headEnd/>
            <a:tailEnd/>
          </a:ln>
        </p:spPr>
        <p:txBody>
          <a:bodyPr/>
          <a:lstStyle/>
          <a:p>
            <a:pPr eaLnBrk="0" hangingPunct="0"/>
            <a:r>
              <a:rPr lang="en-US" sz="2000">
                <a:latin typeface="Times New Roman" pitchFamily="18" charset="0"/>
              </a:rPr>
              <a:t>-X</a:t>
            </a:r>
          </a:p>
        </p:txBody>
      </p:sp>
      <p:sp>
        <p:nvSpPr>
          <p:cNvPr id="56334" name="Text Box 15"/>
          <p:cNvSpPr txBox="1">
            <a:spLocks noChangeArrowheads="1"/>
          </p:cNvSpPr>
          <p:nvPr/>
        </p:nvSpPr>
        <p:spPr bwMode="auto">
          <a:xfrm>
            <a:off x="3333750" y="2738438"/>
            <a:ext cx="979488" cy="447675"/>
          </a:xfrm>
          <a:prstGeom prst="rect">
            <a:avLst/>
          </a:prstGeom>
          <a:noFill/>
          <a:ln w="9525">
            <a:noFill/>
            <a:miter lim="800000"/>
            <a:headEnd/>
            <a:tailEnd/>
          </a:ln>
        </p:spPr>
        <p:txBody>
          <a:bodyPr/>
          <a:lstStyle/>
          <a:p>
            <a:pPr eaLnBrk="0" hangingPunct="0"/>
            <a:r>
              <a:rPr lang="en-US" sz="2000">
                <a:latin typeface="Times New Roman" pitchFamily="18" charset="0"/>
              </a:rPr>
              <a:t>+X</a:t>
            </a:r>
          </a:p>
        </p:txBody>
      </p:sp>
      <p:sp>
        <p:nvSpPr>
          <p:cNvPr id="56335" name="Text Box 16"/>
          <p:cNvSpPr txBox="1">
            <a:spLocks noChangeArrowheads="1"/>
          </p:cNvSpPr>
          <p:nvPr/>
        </p:nvSpPr>
        <p:spPr bwMode="auto">
          <a:xfrm>
            <a:off x="5181600" y="2209800"/>
            <a:ext cx="979488" cy="447675"/>
          </a:xfrm>
          <a:prstGeom prst="rect">
            <a:avLst/>
          </a:prstGeom>
          <a:noFill/>
          <a:ln w="9525">
            <a:noFill/>
            <a:miter lim="800000"/>
            <a:headEnd/>
            <a:tailEnd/>
          </a:ln>
        </p:spPr>
        <p:txBody>
          <a:bodyPr/>
          <a:lstStyle/>
          <a:p>
            <a:pPr eaLnBrk="0" hangingPunct="0"/>
            <a:r>
              <a:rPr lang="es-ES" sz="2000">
                <a:latin typeface="Times New Roman" pitchFamily="18" charset="0"/>
              </a:rPr>
              <a:t>Z1</a:t>
            </a:r>
          </a:p>
        </p:txBody>
      </p:sp>
      <p:sp>
        <p:nvSpPr>
          <p:cNvPr id="56336" name="Text Box 17"/>
          <p:cNvSpPr txBox="1">
            <a:spLocks noChangeArrowheads="1"/>
          </p:cNvSpPr>
          <p:nvPr/>
        </p:nvSpPr>
        <p:spPr bwMode="auto">
          <a:xfrm>
            <a:off x="5486400" y="2514600"/>
            <a:ext cx="979488" cy="447675"/>
          </a:xfrm>
          <a:prstGeom prst="rect">
            <a:avLst/>
          </a:prstGeom>
          <a:noFill/>
          <a:ln w="9525">
            <a:noFill/>
            <a:miter lim="800000"/>
            <a:headEnd/>
            <a:tailEnd/>
          </a:ln>
        </p:spPr>
        <p:txBody>
          <a:bodyPr/>
          <a:lstStyle/>
          <a:p>
            <a:pPr eaLnBrk="0" hangingPunct="0"/>
            <a:r>
              <a:rPr lang="es-ES" sz="2000">
                <a:latin typeface="Times New Roman" pitchFamily="18" charset="0"/>
              </a:rPr>
              <a:t>Z2</a:t>
            </a:r>
          </a:p>
        </p:txBody>
      </p:sp>
      <p:sp>
        <p:nvSpPr>
          <p:cNvPr id="56337" name="Text Box 18"/>
          <p:cNvSpPr txBox="1">
            <a:spLocks noChangeArrowheads="1"/>
          </p:cNvSpPr>
          <p:nvPr/>
        </p:nvSpPr>
        <p:spPr bwMode="auto">
          <a:xfrm>
            <a:off x="5943600" y="2819400"/>
            <a:ext cx="979488" cy="449263"/>
          </a:xfrm>
          <a:prstGeom prst="rect">
            <a:avLst/>
          </a:prstGeom>
          <a:noFill/>
          <a:ln w="9525">
            <a:noFill/>
            <a:miter lim="800000"/>
            <a:headEnd/>
            <a:tailEnd/>
          </a:ln>
        </p:spPr>
        <p:txBody>
          <a:bodyPr/>
          <a:lstStyle/>
          <a:p>
            <a:pPr eaLnBrk="0" hangingPunct="0"/>
            <a:r>
              <a:rPr lang="es-ES" sz="2000">
                <a:latin typeface="Times New Roman" pitchFamily="18" charset="0"/>
              </a:rPr>
              <a:t>Z3</a:t>
            </a:r>
          </a:p>
        </p:txBody>
      </p:sp>
      <p:sp>
        <p:nvSpPr>
          <p:cNvPr id="56338" name="Line 19"/>
          <p:cNvSpPr>
            <a:spLocks noChangeShapeType="1"/>
          </p:cNvSpPr>
          <p:nvPr/>
        </p:nvSpPr>
        <p:spPr bwMode="auto">
          <a:xfrm flipH="1">
            <a:off x="4572000" y="2514600"/>
            <a:ext cx="733425" cy="1568450"/>
          </a:xfrm>
          <a:prstGeom prst="line">
            <a:avLst/>
          </a:prstGeom>
          <a:noFill/>
          <a:ln w="9525">
            <a:solidFill>
              <a:schemeClr val="tx1"/>
            </a:solidFill>
            <a:round/>
            <a:headEnd/>
            <a:tailEnd type="triangle" w="med" len="med"/>
          </a:ln>
        </p:spPr>
        <p:txBody>
          <a:bodyPr/>
          <a:lstStyle/>
          <a:p>
            <a:endParaRPr lang="en-US"/>
          </a:p>
        </p:txBody>
      </p:sp>
      <p:sp>
        <p:nvSpPr>
          <p:cNvPr id="56339" name="Line 20"/>
          <p:cNvSpPr>
            <a:spLocks noChangeShapeType="1"/>
          </p:cNvSpPr>
          <p:nvPr/>
        </p:nvSpPr>
        <p:spPr bwMode="auto">
          <a:xfrm flipH="1">
            <a:off x="5181600" y="2819400"/>
            <a:ext cx="490538" cy="673100"/>
          </a:xfrm>
          <a:prstGeom prst="line">
            <a:avLst/>
          </a:prstGeom>
          <a:noFill/>
          <a:ln w="9525">
            <a:solidFill>
              <a:schemeClr val="tx1"/>
            </a:solidFill>
            <a:round/>
            <a:headEnd/>
            <a:tailEnd type="triangle" w="med" len="med"/>
          </a:ln>
        </p:spPr>
        <p:txBody>
          <a:bodyPr/>
          <a:lstStyle/>
          <a:p>
            <a:endParaRPr lang="en-US"/>
          </a:p>
        </p:txBody>
      </p:sp>
      <p:sp>
        <p:nvSpPr>
          <p:cNvPr id="56340" name="Line 21"/>
          <p:cNvSpPr>
            <a:spLocks noChangeShapeType="1"/>
          </p:cNvSpPr>
          <p:nvPr/>
        </p:nvSpPr>
        <p:spPr bwMode="auto">
          <a:xfrm flipH="1">
            <a:off x="5791200" y="3124200"/>
            <a:ext cx="244475" cy="223838"/>
          </a:xfrm>
          <a:prstGeom prst="line">
            <a:avLst/>
          </a:prstGeom>
          <a:noFill/>
          <a:ln w="9525">
            <a:solidFill>
              <a:schemeClr val="tx1"/>
            </a:solidFill>
            <a:round/>
            <a:headEnd/>
            <a:tailEnd type="triangle" w="med" len="med"/>
          </a:ln>
        </p:spPr>
        <p:txBody>
          <a:bodyPr/>
          <a:lstStyle/>
          <a:p>
            <a:endParaRPr lang="en-US"/>
          </a:p>
        </p:txBody>
      </p:sp>
      <p:sp>
        <p:nvSpPr>
          <p:cNvPr id="56341" name="Text Box 22"/>
          <p:cNvSpPr txBox="1">
            <a:spLocks noChangeArrowheads="1"/>
          </p:cNvSpPr>
          <p:nvPr/>
        </p:nvSpPr>
        <p:spPr bwMode="auto">
          <a:xfrm>
            <a:off x="457200" y="1828800"/>
            <a:ext cx="7091363" cy="457200"/>
          </a:xfrm>
          <a:prstGeom prst="rect">
            <a:avLst/>
          </a:prstGeom>
          <a:noFill/>
          <a:ln w="9525">
            <a:noFill/>
            <a:miter lim="800000"/>
            <a:headEnd/>
            <a:tailEnd/>
          </a:ln>
        </p:spPr>
        <p:txBody>
          <a:bodyPr wrap="none">
            <a:spAutoFit/>
          </a:bodyPr>
          <a:lstStyle/>
          <a:p>
            <a:r>
              <a:rPr lang="es-ES_tradnl" b="1"/>
              <a:t>Característica del rele de admitancia o tipo Mho</a:t>
            </a:r>
            <a:endParaRPr lang="es-E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0-#ppt_w/2"/>
                                          </p:val>
                                        </p:tav>
                                        <p:tav tm="100000">
                                          <p:val>
                                            <p:strVal val="#ppt_x"/>
                                          </p:val>
                                        </p:tav>
                                      </p:tavLst>
                                    </p:anim>
                                    <p:anim calcmode="lin" valueType="num">
                                      <p:cBhvr additive="base">
                                        <p:cTn id="8" dur="500" fill="hold"/>
                                        <p:tgtEl>
                                          <p:spTgt spid="552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56323" name="Rectangle 3"/>
          <p:cNvSpPr>
            <a:spLocks noChangeArrowheads="1"/>
          </p:cNvSpPr>
          <p:nvPr/>
        </p:nvSpPr>
        <p:spPr bwMode="auto">
          <a:xfrm>
            <a:off x="381000" y="838200"/>
            <a:ext cx="8478838"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PROTECCIONES MAS COMUNES USADAS EN EL SEP NOROESTE </a:t>
            </a:r>
            <a:endParaRPr lang="es-ES" sz="2000">
              <a:latin typeface="Times New Roman" pitchFamily="18" charset="0"/>
            </a:endParaRPr>
          </a:p>
        </p:txBody>
      </p:sp>
      <p:sp>
        <p:nvSpPr>
          <p:cNvPr id="57348" name="Text Box 4"/>
          <p:cNvSpPr txBox="1">
            <a:spLocks noChangeArrowheads="1"/>
          </p:cNvSpPr>
          <p:nvPr/>
        </p:nvSpPr>
        <p:spPr bwMode="auto">
          <a:xfrm>
            <a:off x="3352800" y="1219200"/>
            <a:ext cx="2436813" cy="457200"/>
          </a:xfrm>
          <a:prstGeom prst="rect">
            <a:avLst/>
          </a:prstGeom>
          <a:noFill/>
          <a:ln w="9525">
            <a:noFill/>
            <a:miter lim="800000"/>
            <a:headEnd/>
            <a:tailEnd/>
          </a:ln>
        </p:spPr>
        <p:txBody>
          <a:bodyPr wrap="none">
            <a:spAutoFit/>
          </a:bodyPr>
          <a:lstStyle/>
          <a:p>
            <a:r>
              <a:rPr lang="en-US" b="1">
                <a:solidFill>
                  <a:srgbClr val="FF3300"/>
                </a:solidFill>
              </a:rPr>
              <a:t>DE  DISTANCIA</a:t>
            </a:r>
            <a:endParaRPr lang="es-ES" b="1">
              <a:solidFill>
                <a:srgbClr val="FF3300"/>
              </a:solidFill>
            </a:endParaRPr>
          </a:p>
        </p:txBody>
      </p:sp>
      <p:sp>
        <p:nvSpPr>
          <p:cNvPr id="57349" name="Text Box 21"/>
          <p:cNvSpPr txBox="1">
            <a:spLocks noChangeArrowheads="1"/>
          </p:cNvSpPr>
          <p:nvPr/>
        </p:nvSpPr>
        <p:spPr bwMode="auto">
          <a:xfrm>
            <a:off x="228600" y="1676400"/>
            <a:ext cx="8577263" cy="457200"/>
          </a:xfrm>
          <a:prstGeom prst="rect">
            <a:avLst/>
          </a:prstGeom>
          <a:noFill/>
          <a:ln w="9525">
            <a:noFill/>
            <a:miter lim="800000"/>
            <a:headEnd/>
            <a:tailEnd/>
          </a:ln>
        </p:spPr>
        <p:txBody>
          <a:bodyPr wrap="none">
            <a:spAutoFit/>
          </a:bodyPr>
          <a:lstStyle/>
          <a:p>
            <a:r>
              <a:rPr lang="es-ES_tradnl" b="1"/>
              <a:t>Efecto de la oscilacion de potencia  en el rele de distancia</a:t>
            </a:r>
            <a:endParaRPr lang="es-ES" b="1"/>
          </a:p>
        </p:txBody>
      </p:sp>
      <p:sp>
        <p:nvSpPr>
          <p:cNvPr id="57350" name="Text Box 23"/>
          <p:cNvSpPr txBox="1">
            <a:spLocks noChangeArrowheads="1"/>
          </p:cNvSpPr>
          <p:nvPr/>
        </p:nvSpPr>
        <p:spPr bwMode="auto">
          <a:xfrm>
            <a:off x="6096000" y="4419600"/>
            <a:ext cx="539750" cy="280988"/>
          </a:xfrm>
          <a:prstGeom prst="rect">
            <a:avLst/>
          </a:prstGeom>
          <a:noFill/>
          <a:ln w="9525">
            <a:noFill/>
            <a:miter lim="800000"/>
            <a:headEnd/>
            <a:tailEnd/>
          </a:ln>
        </p:spPr>
        <p:txBody>
          <a:bodyPr/>
          <a:lstStyle/>
          <a:p>
            <a:pPr eaLnBrk="0" hangingPunct="0"/>
            <a:r>
              <a:rPr lang="es-ES" sz="1800">
                <a:latin typeface="Times New Roman" pitchFamily="18" charset="0"/>
              </a:rPr>
              <a:t>+R</a:t>
            </a:r>
          </a:p>
        </p:txBody>
      </p:sp>
      <p:grpSp>
        <p:nvGrpSpPr>
          <p:cNvPr id="57351" name="Group 50"/>
          <p:cNvGrpSpPr>
            <a:grpSpLocks/>
          </p:cNvGrpSpPr>
          <p:nvPr/>
        </p:nvGrpSpPr>
        <p:grpSpPr bwMode="auto">
          <a:xfrm>
            <a:off x="2057400" y="2346325"/>
            <a:ext cx="4583113" cy="3981450"/>
            <a:chOff x="1296" y="1478"/>
            <a:chExt cx="2887" cy="2508"/>
          </a:xfrm>
        </p:grpSpPr>
        <p:sp>
          <p:nvSpPr>
            <p:cNvPr id="57370" name="Line 25"/>
            <p:cNvSpPr>
              <a:spLocks noChangeShapeType="1"/>
            </p:cNvSpPr>
            <p:nvPr/>
          </p:nvSpPr>
          <p:spPr bwMode="auto">
            <a:xfrm>
              <a:off x="2815" y="1478"/>
              <a:ext cx="0" cy="2508"/>
            </a:xfrm>
            <a:prstGeom prst="line">
              <a:avLst/>
            </a:prstGeom>
            <a:noFill/>
            <a:ln w="9525">
              <a:solidFill>
                <a:schemeClr val="tx1"/>
              </a:solidFill>
              <a:round/>
              <a:headEnd/>
              <a:tailEnd/>
            </a:ln>
          </p:spPr>
          <p:txBody>
            <a:bodyPr/>
            <a:lstStyle/>
            <a:p>
              <a:endParaRPr lang="en-US"/>
            </a:p>
          </p:txBody>
        </p:sp>
        <p:sp>
          <p:nvSpPr>
            <p:cNvPr id="57371" name="Line 26"/>
            <p:cNvSpPr>
              <a:spLocks noChangeShapeType="1"/>
            </p:cNvSpPr>
            <p:nvPr/>
          </p:nvSpPr>
          <p:spPr bwMode="auto">
            <a:xfrm>
              <a:off x="1296" y="2922"/>
              <a:ext cx="2887" cy="0"/>
            </a:xfrm>
            <a:prstGeom prst="line">
              <a:avLst/>
            </a:prstGeom>
            <a:noFill/>
            <a:ln w="9525">
              <a:solidFill>
                <a:schemeClr val="tx1"/>
              </a:solidFill>
              <a:round/>
              <a:headEnd/>
              <a:tailEnd/>
            </a:ln>
          </p:spPr>
          <p:txBody>
            <a:bodyPr/>
            <a:lstStyle/>
            <a:p>
              <a:endParaRPr lang="en-US"/>
            </a:p>
          </p:txBody>
        </p:sp>
        <p:sp>
          <p:nvSpPr>
            <p:cNvPr id="57372" name="AutoShape 27"/>
            <p:cNvSpPr>
              <a:spLocks noChangeArrowheads="1"/>
            </p:cNvSpPr>
            <p:nvPr/>
          </p:nvSpPr>
          <p:spPr bwMode="auto">
            <a:xfrm>
              <a:off x="2537" y="2009"/>
              <a:ext cx="988" cy="988"/>
            </a:xfrm>
            <a:prstGeom prst="flowChartConnector">
              <a:avLst/>
            </a:prstGeom>
            <a:noFill/>
            <a:ln w="38100">
              <a:solidFill>
                <a:srgbClr val="FF3300"/>
              </a:solidFill>
              <a:round/>
              <a:headEnd/>
              <a:tailEnd/>
            </a:ln>
          </p:spPr>
          <p:txBody>
            <a:bodyPr/>
            <a:lstStyle/>
            <a:p>
              <a:endParaRPr lang="en-US"/>
            </a:p>
          </p:txBody>
        </p:sp>
        <p:sp>
          <p:nvSpPr>
            <p:cNvPr id="57373" name="AutoShape 28"/>
            <p:cNvSpPr>
              <a:spLocks noChangeArrowheads="1"/>
            </p:cNvSpPr>
            <p:nvPr/>
          </p:nvSpPr>
          <p:spPr bwMode="auto">
            <a:xfrm>
              <a:off x="2645" y="2357"/>
              <a:ext cx="607" cy="608"/>
            </a:xfrm>
            <a:prstGeom prst="flowChartConnector">
              <a:avLst/>
            </a:prstGeom>
            <a:noFill/>
            <a:ln w="38100">
              <a:solidFill>
                <a:srgbClr val="FF3300"/>
              </a:solidFill>
              <a:round/>
              <a:headEnd/>
              <a:tailEnd/>
            </a:ln>
          </p:spPr>
          <p:txBody>
            <a:bodyPr/>
            <a:lstStyle/>
            <a:p>
              <a:endParaRPr lang="en-US"/>
            </a:p>
          </p:txBody>
        </p:sp>
        <p:sp>
          <p:nvSpPr>
            <p:cNvPr id="57374" name="AutoShape 29"/>
            <p:cNvSpPr>
              <a:spLocks noChangeArrowheads="1"/>
            </p:cNvSpPr>
            <p:nvPr/>
          </p:nvSpPr>
          <p:spPr bwMode="auto">
            <a:xfrm>
              <a:off x="2448" y="1776"/>
              <a:ext cx="1215" cy="1216"/>
            </a:xfrm>
            <a:prstGeom prst="flowChartConnector">
              <a:avLst/>
            </a:prstGeom>
            <a:noFill/>
            <a:ln w="38100">
              <a:solidFill>
                <a:srgbClr val="FF3300"/>
              </a:solidFill>
              <a:round/>
              <a:headEnd/>
              <a:tailEnd/>
            </a:ln>
          </p:spPr>
          <p:txBody>
            <a:bodyPr/>
            <a:lstStyle/>
            <a:p>
              <a:endParaRPr lang="en-US"/>
            </a:p>
          </p:txBody>
        </p:sp>
        <p:sp>
          <p:nvSpPr>
            <p:cNvPr id="57375" name="Line 33"/>
            <p:cNvSpPr>
              <a:spLocks noChangeShapeType="1"/>
            </p:cNvSpPr>
            <p:nvPr/>
          </p:nvSpPr>
          <p:spPr bwMode="auto">
            <a:xfrm>
              <a:off x="2064" y="2736"/>
              <a:ext cx="1671" cy="532"/>
            </a:xfrm>
            <a:prstGeom prst="line">
              <a:avLst/>
            </a:prstGeom>
            <a:noFill/>
            <a:ln w="38100">
              <a:solidFill>
                <a:schemeClr val="hlink"/>
              </a:solidFill>
              <a:round/>
              <a:headEnd/>
              <a:tailEnd/>
            </a:ln>
          </p:spPr>
          <p:txBody>
            <a:bodyPr/>
            <a:lstStyle/>
            <a:p>
              <a:endParaRPr lang="en-US"/>
            </a:p>
          </p:txBody>
        </p:sp>
      </p:grpSp>
      <p:grpSp>
        <p:nvGrpSpPr>
          <p:cNvPr id="57352" name="Group 49"/>
          <p:cNvGrpSpPr>
            <a:grpSpLocks/>
          </p:cNvGrpSpPr>
          <p:nvPr/>
        </p:nvGrpSpPr>
        <p:grpSpPr bwMode="auto">
          <a:xfrm>
            <a:off x="3867150" y="2133600"/>
            <a:ext cx="1325563" cy="3619500"/>
            <a:chOff x="2436" y="1344"/>
            <a:chExt cx="835" cy="2280"/>
          </a:xfrm>
        </p:grpSpPr>
        <p:sp>
          <p:nvSpPr>
            <p:cNvPr id="57365" name="Line 30"/>
            <p:cNvSpPr>
              <a:spLocks noChangeShapeType="1"/>
            </p:cNvSpPr>
            <p:nvPr/>
          </p:nvSpPr>
          <p:spPr bwMode="auto">
            <a:xfrm flipV="1">
              <a:off x="2815" y="1648"/>
              <a:ext cx="304" cy="1292"/>
            </a:xfrm>
            <a:prstGeom prst="line">
              <a:avLst/>
            </a:prstGeom>
            <a:noFill/>
            <a:ln w="38100">
              <a:solidFill>
                <a:srgbClr val="FFFF00"/>
              </a:solidFill>
              <a:round/>
              <a:headEnd/>
              <a:tailEnd/>
            </a:ln>
          </p:spPr>
          <p:txBody>
            <a:bodyPr/>
            <a:lstStyle/>
            <a:p>
              <a:endParaRPr lang="en-US"/>
            </a:p>
          </p:txBody>
        </p:sp>
        <p:sp>
          <p:nvSpPr>
            <p:cNvPr id="57366" name="Line 31"/>
            <p:cNvSpPr>
              <a:spLocks noChangeShapeType="1"/>
            </p:cNvSpPr>
            <p:nvPr/>
          </p:nvSpPr>
          <p:spPr bwMode="auto">
            <a:xfrm flipH="1">
              <a:off x="2664" y="2940"/>
              <a:ext cx="151" cy="380"/>
            </a:xfrm>
            <a:prstGeom prst="line">
              <a:avLst/>
            </a:prstGeom>
            <a:noFill/>
            <a:ln w="38100">
              <a:solidFill>
                <a:srgbClr val="FFFF00"/>
              </a:solidFill>
              <a:round/>
              <a:headEnd/>
              <a:tailEnd/>
            </a:ln>
          </p:spPr>
          <p:txBody>
            <a:bodyPr/>
            <a:lstStyle/>
            <a:p>
              <a:endParaRPr lang="en-US"/>
            </a:p>
          </p:txBody>
        </p:sp>
        <p:sp>
          <p:nvSpPr>
            <p:cNvPr id="57367" name="Line 32"/>
            <p:cNvSpPr>
              <a:spLocks noChangeShapeType="1"/>
            </p:cNvSpPr>
            <p:nvPr/>
          </p:nvSpPr>
          <p:spPr bwMode="auto">
            <a:xfrm>
              <a:off x="2891" y="2104"/>
              <a:ext cx="228" cy="76"/>
            </a:xfrm>
            <a:prstGeom prst="line">
              <a:avLst/>
            </a:prstGeom>
            <a:noFill/>
            <a:ln w="38100">
              <a:solidFill>
                <a:srgbClr val="FFFF00"/>
              </a:solidFill>
              <a:round/>
              <a:headEnd/>
              <a:tailEnd/>
            </a:ln>
          </p:spPr>
          <p:txBody>
            <a:bodyPr/>
            <a:lstStyle/>
            <a:p>
              <a:endParaRPr lang="en-US"/>
            </a:p>
          </p:txBody>
        </p:sp>
        <p:sp>
          <p:nvSpPr>
            <p:cNvPr id="57368" name="AutoShape 34"/>
            <p:cNvSpPr>
              <a:spLocks noChangeArrowheads="1"/>
            </p:cNvSpPr>
            <p:nvPr/>
          </p:nvSpPr>
          <p:spPr bwMode="auto">
            <a:xfrm>
              <a:off x="2436" y="3320"/>
              <a:ext cx="304" cy="304"/>
            </a:xfrm>
            <a:prstGeom prst="flowChartConnector">
              <a:avLst/>
            </a:prstGeom>
            <a:noFill/>
            <a:ln w="9525">
              <a:solidFill>
                <a:schemeClr val="tx1"/>
              </a:solidFill>
              <a:round/>
              <a:headEnd/>
              <a:tailEnd/>
            </a:ln>
          </p:spPr>
          <p:txBody>
            <a:bodyPr/>
            <a:lstStyle/>
            <a:p>
              <a:pPr eaLnBrk="0" hangingPunct="0"/>
              <a:r>
                <a:rPr lang="es-ES" sz="1200">
                  <a:latin typeface="Times New Roman" pitchFamily="18" charset="0"/>
                </a:rPr>
                <a:t>A</a:t>
              </a:r>
            </a:p>
          </p:txBody>
        </p:sp>
        <p:sp>
          <p:nvSpPr>
            <p:cNvPr id="57369" name="AutoShape 35"/>
            <p:cNvSpPr>
              <a:spLocks noChangeArrowheads="1"/>
            </p:cNvSpPr>
            <p:nvPr/>
          </p:nvSpPr>
          <p:spPr bwMode="auto">
            <a:xfrm>
              <a:off x="2967" y="1344"/>
              <a:ext cx="304" cy="304"/>
            </a:xfrm>
            <a:prstGeom prst="flowChartConnector">
              <a:avLst/>
            </a:prstGeom>
            <a:noFill/>
            <a:ln w="9525">
              <a:solidFill>
                <a:schemeClr val="tx1"/>
              </a:solidFill>
              <a:round/>
              <a:headEnd/>
              <a:tailEnd/>
            </a:ln>
          </p:spPr>
          <p:txBody>
            <a:bodyPr/>
            <a:lstStyle/>
            <a:p>
              <a:pPr eaLnBrk="0" hangingPunct="0"/>
              <a:r>
                <a:rPr lang="es-ES" sz="1200">
                  <a:latin typeface="Times New Roman" pitchFamily="18" charset="0"/>
                </a:rPr>
                <a:t>B</a:t>
              </a:r>
            </a:p>
          </p:txBody>
        </p:sp>
      </p:grpSp>
      <p:sp>
        <p:nvSpPr>
          <p:cNvPr id="57353" name="Text Box 38"/>
          <p:cNvSpPr txBox="1">
            <a:spLocks noChangeArrowheads="1"/>
          </p:cNvSpPr>
          <p:nvPr/>
        </p:nvSpPr>
        <p:spPr bwMode="auto">
          <a:xfrm>
            <a:off x="2209800" y="4343400"/>
            <a:ext cx="482600" cy="241300"/>
          </a:xfrm>
          <a:prstGeom prst="rect">
            <a:avLst/>
          </a:prstGeom>
          <a:noFill/>
          <a:ln w="9525">
            <a:noFill/>
            <a:miter lim="800000"/>
            <a:headEnd/>
            <a:tailEnd/>
          </a:ln>
        </p:spPr>
        <p:txBody>
          <a:bodyPr/>
          <a:lstStyle/>
          <a:p>
            <a:pPr eaLnBrk="0" hangingPunct="0"/>
            <a:r>
              <a:rPr lang="es-ES" sz="1800">
                <a:latin typeface="Times New Roman" pitchFamily="18" charset="0"/>
              </a:rPr>
              <a:t>-R</a:t>
            </a:r>
          </a:p>
        </p:txBody>
      </p:sp>
      <p:sp>
        <p:nvSpPr>
          <p:cNvPr id="57354" name="Text Box 39"/>
          <p:cNvSpPr txBox="1">
            <a:spLocks noChangeArrowheads="1"/>
          </p:cNvSpPr>
          <p:nvPr/>
        </p:nvSpPr>
        <p:spPr bwMode="auto">
          <a:xfrm>
            <a:off x="3987800" y="2254250"/>
            <a:ext cx="481013" cy="241300"/>
          </a:xfrm>
          <a:prstGeom prst="rect">
            <a:avLst/>
          </a:prstGeom>
          <a:noFill/>
          <a:ln w="9525">
            <a:noFill/>
            <a:miter lim="800000"/>
            <a:headEnd/>
            <a:tailEnd/>
          </a:ln>
        </p:spPr>
        <p:txBody>
          <a:bodyPr/>
          <a:lstStyle/>
          <a:p>
            <a:pPr eaLnBrk="0" hangingPunct="0"/>
            <a:r>
              <a:rPr lang="es-ES" sz="1800">
                <a:latin typeface="Times New Roman" pitchFamily="18" charset="0"/>
              </a:rPr>
              <a:t>+X</a:t>
            </a:r>
          </a:p>
        </p:txBody>
      </p:sp>
      <p:sp>
        <p:nvSpPr>
          <p:cNvPr id="57355" name="Text Box 40"/>
          <p:cNvSpPr txBox="1">
            <a:spLocks noChangeArrowheads="1"/>
          </p:cNvSpPr>
          <p:nvPr/>
        </p:nvSpPr>
        <p:spPr bwMode="auto">
          <a:xfrm>
            <a:off x="4468813" y="6235700"/>
            <a:ext cx="482600" cy="241300"/>
          </a:xfrm>
          <a:prstGeom prst="rect">
            <a:avLst/>
          </a:prstGeom>
          <a:noFill/>
          <a:ln w="9525">
            <a:noFill/>
            <a:miter lim="800000"/>
            <a:headEnd/>
            <a:tailEnd/>
          </a:ln>
        </p:spPr>
        <p:txBody>
          <a:bodyPr/>
          <a:lstStyle/>
          <a:p>
            <a:pPr eaLnBrk="0" hangingPunct="0"/>
            <a:r>
              <a:rPr lang="es-ES" sz="1800">
                <a:latin typeface="Times New Roman" pitchFamily="18" charset="0"/>
              </a:rPr>
              <a:t>+X</a:t>
            </a:r>
          </a:p>
        </p:txBody>
      </p:sp>
      <p:sp>
        <p:nvSpPr>
          <p:cNvPr id="57356" name="Freeform 41"/>
          <p:cNvSpPr>
            <a:spLocks/>
          </p:cNvSpPr>
          <p:nvPr/>
        </p:nvSpPr>
        <p:spPr bwMode="auto">
          <a:xfrm>
            <a:off x="3540125" y="2273300"/>
            <a:ext cx="3640138" cy="1425575"/>
          </a:xfrm>
          <a:custGeom>
            <a:avLst/>
            <a:gdLst>
              <a:gd name="T0" fmla="*/ 0 w 5760"/>
              <a:gd name="T1" fmla="*/ 0 h 1830"/>
              <a:gd name="T2" fmla="*/ 1980 w 5760"/>
              <a:gd name="T3" fmla="*/ 1620 h 1830"/>
              <a:gd name="T4" fmla="*/ 5760 w 5760"/>
              <a:gd name="T5" fmla="*/ 1260 h 1830"/>
              <a:gd name="T6" fmla="*/ 0 60000 65536"/>
              <a:gd name="T7" fmla="*/ 0 60000 65536"/>
              <a:gd name="T8" fmla="*/ 0 60000 65536"/>
              <a:gd name="T9" fmla="*/ 0 w 5760"/>
              <a:gd name="T10" fmla="*/ 0 h 1830"/>
              <a:gd name="T11" fmla="*/ 5760 w 5760"/>
              <a:gd name="T12" fmla="*/ 1830 h 1830"/>
            </a:gdLst>
            <a:ahLst/>
            <a:cxnLst>
              <a:cxn ang="T6">
                <a:pos x="T0" y="T1"/>
              </a:cxn>
              <a:cxn ang="T7">
                <a:pos x="T2" y="T3"/>
              </a:cxn>
              <a:cxn ang="T8">
                <a:pos x="T4" y="T5"/>
              </a:cxn>
            </a:cxnLst>
            <a:rect l="T9" t="T10" r="T11" b="T12"/>
            <a:pathLst>
              <a:path w="5760" h="1830">
                <a:moveTo>
                  <a:pt x="0" y="0"/>
                </a:moveTo>
                <a:cubicBezTo>
                  <a:pt x="510" y="705"/>
                  <a:pt x="1020" y="1410"/>
                  <a:pt x="1980" y="1620"/>
                </a:cubicBezTo>
                <a:cubicBezTo>
                  <a:pt x="2940" y="1830"/>
                  <a:pt x="5130" y="1320"/>
                  <a:pt x="5760" y="1260"/>
                </a:cubicBezTo>
              </a:path>
            </a:pathLst>
          </a:custGeom>
          <a:noFill/>
          <a:ln w="38100">
            <a:solidFill>
              <a:srgbClr val="009900"/>
            </a:solidFill>
            <a:round/>
            <a:headEnd/>
            <a:tailEnd/>
          </a:ln>
        </p:spPr>
        <p:txBody>
          <a:bodyPr/>
          <a:lstStyle/>
          <a:p>
            <a:endParaRPr lang="en-US"/>
          </a:p>
        </p:txBody>
      </p:sp>
      <p:sp>
        <p:nvSpPr>
          <p:cNvPr id="57357" name="Freeform 42"/>
          <p:cNvSpPr>
            <a:spLocks/>
          </p:cNvSpPr>
          <p:nvPr/>
        </p:nvSpPr>
        <p:spPr bwMode="auto">
          <a:xfrm>
            <a:off x="2209800" y="3962400"/>
            <a:ext cx="4448175" cy="1797050"/>
          </a:xfrm>
          <a:custGeom>
            <a:avLst/>
            <a:gdLst>
              <a:gd name="T0" fmla="*/ 0 w 5940"/>
              <a:gd name="T1" fmla="*/ 330 h 2310"/>
              <a:gd name="T2" fmla="*/ 3240 w 5940"/>
              <a:gd name="T3" fmla="*/ 330 h 2310"/>
              <a:gd name="T4" fmla="*/ 5940 w 5940"/>
              <a:gd name="T5" fmla="*/ 2310 h 2310"/>
              <a:gd name="T6" fmla="*/ 0 60000 65536"/>
              <a:gd name="T7" fmla="*/ 0 60000 65536"/>
              <a:gd name="T8" fmla="*/ 0 60000 65536"/>
              <a:gd name="T9" fmla="*/ 0 w 5940"/>
              <a:gd name="T10" fmla="*/ 0 h 2310"/>
              <a:gd name="T11" fmla="*/ 5940 w 5940"/>
              <a:gd name="T12" fmla="*/ 2310 h 2310"/>
            </a:gdLst>
            <a:ahLst/>
            <a:cxnLst>
              <a:cxn ang="T6">
                <a:pos x="T0" y="T1"/>
              </a:cxn>
              <a:cxn ang="T7">
                <a:pos x="T2" y="T3"/>
              </a:cxn>
              <a:cxn ang="T8">
                <a:pos x="T4" y="T5"/>
              </a:cxn>
            </a:cxnLst>
            <a:rect l="T9" t="T10" r="T11" b="T12"/>
            <a:pathLst>
              <a:path w="5940" h="2310">
                <a:moveTo>
                  <a:pt x="0" y="330"/>
                </a:moveTo>
                <a:cubicBezTo>
                  <a:pt x="1125" y="165"/>
                  <a:pt x="2250" y="0"/>
                  <a:pt x="3240" y="330"/>
                </a:cubicBezTo>
                <a:cubicBezTo>
                  <a:pt x="4230" y="660"/>
                  <a:pt x="5085" y="1485"/>
                  <a:pt x="5940" y="2310"/>
                </a:cubicBezTo>
              </a:path>
            </a:pathLst>
          </a:custGeom>
          <a:noFill/>
          <a:ln w="38100">
            <a:solidFill>
              <a:srgbClr val="009900"/>
            </a:solidFill>
            <a:round/>
            <a:headEnd/>
            <a:tailEnd/>
          </a:ln>
        </p:spPr>
        <p:txBody>
          <a:bodyPr/>
          <a:lstStyle/>
          <a:p>
            <a:endParaRPr lang="en-US"/>
          </a:p>
        </p:txBody>
      </p:sp>
      <p:sp>
        <p:nvSpPr>
          <p:cNvPr id="57358" name="Line 43"/>
          <p:cNvSpPr>
            <a:spLocks noChangeShapeType="1"/>
          </p:cNvSpPr>
          <p:nvPr/>
        </p:nvSpPr>
        <p:spPr bwMode="auto">
          <a:xfrm>
            <a:off x="2743200" y="3276600"/>
            <a:ext cx="4583113" cy="1400175"/>
          </a:xfrm>
          <a:prstGeom prst="line">
            <a:avLst/>
          </a:prstGeom>
          <a:noFill/>
          <a:ln w="38100">
            <a:solidFill>
              <a:srgbClr val="009900"/>
            </a:solidFill>
            <a:round/>
            <a:headEnd/>
            <a:tailEnd/>
          </a:ln>
        </p:spPr>
        <p:txBody>
          <a:bodyPr/>
          <a:lstStyle/>
          <a:p>
            <a:endParaRPr lang="en-US"/>
          </a:p>
        </p:txBody>
      </p:sp>
      <p:sp>
        <p:nvSpPr>
          <p:cNvPr id="57359" name="Text Box 44"/>
          <p:cNvSpPr txBox="1">
            <a:spLocks noChangeArrowheads="1"/>
          </p:cNvSpPr>
          <p:nvPr/>
        </p:nvSpPr>
        <p:spPr bwMode="auto">
          <a:xfrm>
            <a:off x="2362200" y="2286000"/>
            <a:ext cx="1312863" cy="381000"/>
          </a:xfrm>
          <a:prstGeom prst="rect">
            <a:avLst/>
          </a:prstGeom>
          <a:noFill/>
          <a:ln w="9525">
            <a:noFill/>
            <a:miter lim="800000"/>
            <a:headEnd/>
            <a:tailEnd/>
          </a:ln>
        </p:spPr>
        <p:txBody>
          <a:bodyPr/>
          <a:lstStyle/>
          <a:p>
            <a:pPr eaLnBrk="0" hangingPunct="0"/>
            <a:r>
              <a:rPr lang="es-ES" sz="1800" b="1">
                <a:latin typeface="Times New Roman" pitchFamily="18" charset="0"/>
              </a:rPr>
              <a:t>E</a:t>
            </a:r>
            <a:r>
              <a:rPr lang="es-ES" sz="1400" b="1">
                <a:latin typeface="Times New Roman" pitchFamily="18" charset="0"/>
              </a:rPr>
              <a:t>A</a:t>
            </a:r>
            <a:r>
              <a:rPr lang="es-ES" sz="1800" b="1">
                <a:latin typeface="Times New Roman" pitchFamily="18" charset="0"/>
              </a:rPr>
              <a:t>/E</a:t>
            </a:r>
            <a:r>
              <a:rPr lang="es-ES" sz="1400" b="1">
                <a:latin typeface="Times New Roman" pitchFamily="18" charset="0"/>
              </a:rPr>
              <a:t>B</a:t>
            </a:r>
            <a:r>
              <a:rPr lang="es-ES" sz="1800" b="1">
                <a:latin typeface="Times New Roman" pitchFamily="18" charset="0"/>
              </a:rPr>
              <a:t> &gt; 1</a:t>
            </a:r>
          </a:p>
        </p:txBody>
      </p:sp>
      <p:sp>
        <p:nvSpPr>
          <p:cNvPr id="57360" name="Text Box 45"/>
          <p:cNvSpPr txBox="1">
            <a:spLocks noChangeArrowheads="1"/>
          </p:cNvSpPr>
          <p:nvPr/>
        </p:nvSpPr>
        <p:spPr bwMode="auto">
          <a:xfrm>
            <a:off x="2286000" y="2833688"/>
            <a:ext cx="1254125" cy="442912"/>
          </a:xfrm>
          <a:prstGeom prst="rect">
            <a:avLst/>
          </a:prstGeom>
          <a:noFill/>
          <a:ln w="9525">
            <a:noFill/>
            <a:miter lim="800000"/>
            <a:headEnd/>
            <a:tailEnd/>
          </a:ln>
        </p:spPr>
        <p:txBody>
          <a:bodyPr/>
          <a:lstStyle/>
          <a:p>
            <a:pPr eaLnBrk="0" hangingPunct="0"/>
            <a:r>
              <a:rPr lang="es-ES" sz="1800" b="1">
                <a:latin typeface="Times New Roman" pitchFamily="18" charset="0"/>
              </a:rPr>
              <a:t>E</a:t>
            </a:r>
            <a:r>
              <a:rPr lang="es-ES" sz="1400" b="1">
                <a:latin typeface="Times New Roman" pitchFamily="18" charset="0"/>
              </a:rPr>
              <a:t>A</a:t>
            </a:r>
            <a:r>
              <a:rPr lang="es-ES" sz="1800" b="1">
                <a:latin typeface="Times New Roman" pitchFamily="18" charset="0"/>
              </a:rPr>
              <a:t>/E</a:t>
            </a:r>
            <a:r>
              <a:rPr lang="es-ES" sz="1400" b="1">
                <a:latin typeface="Times New Roman" pitchFamily="18" charset="0"/>
              </a:rPr>
              <a:t>B</a:t>
            </a:r>
            <a:r>
              <a:rPr lang="es-ES" sz="1800" b="1">
                <a:latin typeface="Times New Roman" pitchFamily="18" charset="0"/>
              </a:rPr>
              <a:t> = 1</a:t>
            </a:r>
          </a:p>
        </p:txBody>
      </p:sp>
      <p:sp>
        <p:nvSpPr>
          <p:cNvPr id="57361" name="Text Box 46"/>
          <p:cNvSpPr txBox="1">
            <a:spLocks noChangeArrowheads="1"/>
          </p:cNvSpPr>
          <p:nvPr/>
        </p:nvSpPr>
        <p:spPr bwMode="auto">
          <a:xfrm>
            <a:off x="1981200" y="3657600"/>
            <a:ext cx="1289050" cy="350838"/>
          </a:xfrm>
          <a:prstGeom prst="rect">
            <a:avLst/>
          </a:prstGeom>
          <a:noFill/>
          <a:ln w="9525">
            <a:noFill/>
            <a:miter lim="800000"/>
            <a:headEnd/>
            <a:tailEnd/>
          </a:ln>
        </p:spPr>
        <p:txBody>
          <a:bodyPr/>
          <a:lstStyle/>
          <a:p>
            <a:pPr eaLnBrk="0" hangingPunct="0"/>
            <a:r>
              <a:rPr lang="es-ES" sz="1800" b="1">
                <a:latin typeface="Times New Roman" pitchFamily="18" charset="0"/>
              </a:rPr>
              <a:t>E</a:t>
            </a:r>
            <a:r>
              <a:rPr lang="es-ES" sz="1400" b="1">
                <a:latin typeface="Times New Roman" pitchFamily="18" charset="0"/>
              </a:rPr>
              <a:t>A</a:t>
            </a:r>
            <a:r>
              <a:rPr lang="es-ES" sz="1800" b="1">
                <a:latin typeface="Times New Roman" pitchFamily="18" charset="0"/>
              </a:rPr>
              <a:t>/E</a:t>
            </a:r>
            <a:r>
              <a:rPr lang="es-ES" sz="1400" b="1">
                <a:latin typeface="Times New Roman" pitchFamily="18" charset="0"/>
              </a:rPr>
              <a:t>B</a:t>
            </a:r>
            <a:r>
              <a:rPr lang="es-ES" sz="1800" b="1">
                <a:latin typeface="Times New Roman" pitchFamily="18" charset="0"/>
              </a:rPr>
              <a:t> &lt; 1</a:t>
            </a:r>
          </a:p>
        </p:txBody>
      </p:sp>
      <p:grpSp>
        <p:nvGrpSpPr>
          <p:cNvPr id="57362" name="Group 51"/>
          <p:cNvGrpSpPr>
            <a:grpSpLocks/>
          </p:cNvGrpSpPr>
          <p:nvPr/>
        </p:nvGrpSpPr>
        <p:grpSpPr bwMode="auto">
          <a:xfrm>
            <a:off x="4267200" y="2590800"/>
            <a:ext cx="3048000" cy="2667000"/>
            <a:chOff x="2688" y="1632"/>
            <a:chExt cx="1920" cy="1680"/>
          </a:xfrm>
        </p:grpSpPr>
        <p:sp>
          <p:nvSpPr>
            <p:cNvPr id="57363" name="Line 47"/>
            <p:cNvSpPr>
              <a:spLocks noChangeShapeType="1"/>
            </p:cNvSpPr>
            <p:nvPr/>
          </p:nvSpPr>
          <p:spPr bwMode="auto">
            <a:xfrm>
              <a:off x="3120" y="1632"/>
              <a:ext cx="1488" cy="1296"/>
            </a:xfrm>
            <a:prstGeom prst="line">
              <a:avLst/>
            </a:prstGeom>
            <a:noFill/>
            <a:ln w="9525">
              <a:solidFill>
                <a:schemeClr val="tx1"/>
              </a:solidFill>
              <a:round/>
              <a:headEnd/>
              <a:tailEnd/>
            </a:ln>
          </p:spPr>
          <p:txBody>
            <a:bodyPr wrap="none"/>
            <a:lstStyle/>
            <a:p>
              <a:endParaRPr lang="en-US"/>
            </a:p>
          </p:txBody>
        </p:sp>
        <p:sp>
          <p:nvSpPr>
            <p:cNvPr id="57364" name="Line 48"/>
            <p:cNvSpPr>
              <a:spLocks noChangeShapeType="1"/>
            </p:cNvSpPr>
            <p:nvPr/>
          </p:nvSpPr>
          <p:spPr bwMode="auto">
            <a:xfrm flipV="1">
              <a:off x="2688" y="2928"/>
              <a:ext cx="1920" cy="384"/>
            </a:xfrm>
            <a:prstGeom prst="line">
              <a:avLst/>
            </a:prstGeom>
            <a:noFill/>
            <a:ln w="9525">
              <a:solidFill>
                <a:schemeClr val="tx1"/>
              </a:solidFill>
              <a:round/>
              <a:headEnd/>
              <a:tailEnd/>
            </a:ln>
          </p:spPr>
          <p:txBody>
            <a:bodyPr wrap="none"/>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6323"/>
                                        </p:tgtEl>
                                        <p:attrNameLst>
                                          <p:attrName>style.visibility</p:attrName>
                                        </p:attrNameLst>
                                      </p:cBhvr>
                                      <p:to>
                                        <p:strVal val="visible"/>
                                      </p:to>
                                    </p:set>
                                    <p:anim calcmode="lin" valueType="num">
                                      <p:cBhvr additive="base">
                                        <p:cTn id="7" dur="500" fill="hold"/>
                                        <p:tgtEl>
                                          <p:spTgt spid="56323"/>
                                        </p:tgtEl>
                                        <p:attrNameLst>
                                          <p:attrName>ppt_x</p:attrName>
                                        </p:attrNameLst>
                                      </p:cBhvr>
                                      <p:tavLst>
                                        <p:tav tm="0">
                                          <p:val>
                                            <p:strVal val="0-#ppt_w/2"/>
                                          </p:val>
                                        </p:tav>
                                        <p:tav tm="100000">
                                          <p:val>
                                            <p:strVal val="#ppt_x"/>
                                          </p:val>
                                        </p:tav>
                                      </p:tavLst>
                                    </p:anim>
                                    <p:anim calcmode="lin" valueType="num">
                                      <p:cBhvr additive="base">
                                        <p:cTn id="8" dur="500" fill="hold"/>
                                        <p:tgtEl>
                                          <p:spTgt spid="563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62000" y="1524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4515" name="Text Box 7"/>
          <p:cNvSpPr txBox="1">
            <a:spLocks noChangeArrowheads="1"/>
          </p:cNvSpPr>
          <p:nvPr/>
        </p:nvSpPr>
        <p:spPr bwMode="auto">
          <a:xfrm>
            <a:off x="2286000" y="990600"/>
            <a:ext cx="3994150" cy="457200"/>
          </a:xfrm>
          <a:prstGeom prst="rect">
            <a:avLst/>
          </a:prstGeom>
          <a:noFill/>
          <a:ln w="9525">
            <a:noFill/>
            <a:miter lim="800000"/>
            <a:headEnd/>
            <a:tailEnd/>
          </a:ln>
        </p:spPr>
        <p:txBody>
          <a:bodyPr wrap="none">
            <a:spAutoFit/>
          </a:bodyPr>
          <a:lstStyle/>
          <a:p>
            <a:r>
              <a:rPr lang="es-ES_tradnl" b="1"/>
              <a:t>PRINCIPIO DE DISTANCIA</a:t>
            </a:r>
          </a:p>
        </p:txBody>
      </p:sp>
      <p:sp>
        <p:nvSpPr>
          <p:cNvPr id="34824" name="Rectangle 8"/>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4517" name="Text Box 9"/>
          <p:cNvSpPr txBox="1">
            <a:spLocks noChangeArrowheads="1"/>
          </p:cNvSpPr>
          <p:nvPr/>
        </p:nvSpPr>
        <p:spPr bwMode="auto">
          <a:xfrm>
            <a:off x="609600" y="1524000"/>
            <a:ext cx="7935913" cy="1187450"/>
          </a:xfrm>
          <a:prstGeom prst="rect">
            <a:avLst/>
          </a:prstGeom>
          <a:noFill/>
          <a:ln w="9525">
            <a:noFill/>
            <a:miter lim="800000"/>
            <a:headEnd/>
            <a:tailEnd/>
          </a:ln>
        </p:spPr>
        <p:txBody>
          <a:bodyPr wrap="none">
            <a:spAutoFit/>
          </a:bodyPr>
          <a:lstStyle/>
          <a:p>
            <a:r>
              <a:rPr lang="es-ES_tradnl" b="1"/>
              <a:t>Es una protección con selectividad relativa que tiene </a:t>
            </a:r>
          </a:p>
          <a:p>
            <a:r>
              <a:rPr lang="es-ES_tradnl" b="1"/>
              <a:t>direccionalidad y que mide la distancia eléctrica al </a:t>
            </a:r>
          </a:p>
          <a:p>
            <a:r>
              <a:rPr lang="es-ES_tradnl" b="1"/>
              <a:t>punto de falla o corto circuito</a:t>
            </a:r>
          </a:p>
        </p:txBody>
      </p:sp>
      <p:sp>
        <p:nvSpPr>
          <p:cNvPr id="64518" name="Text Box 10"/>
          <p:cNvSpPr txBox="1">
            <a:spLocks noChangeArrowheads="1"/>
          </p:cNvSpPr>
          <p:nvPr/>
        </p:nvSpPr>
        <p:spPr bwMode="auto">
          <a:xfrm>
            <a:off x="593725" y="2935288"/>
            <a:ext cx="7505700" cy="1187450"/>
          </a:xfrm>
          <a:prstGeom prst="rect">
            <a:avLst/>
          </a:prstGeom>
          <a:noFill/>
          <a:ln w="9525">
            <a:noFill/>
            <a:miter lim="800000"/>
            <a:headEnd/>
            <a:tailEnd/>
          </a:ln>
        </p:spPr>
        <p:txBody>
          <a:bodyPr wrap="none">
            <a:spAutoFit/>
          </a:bodyPr>
          <a:lstStyle/>
          <a:p>
            <a:r>
              <a:rPr lang="es-ES_tradnl" b="1">
                <a:solidFill>
                  <a:srgbClr val="FFFF00"/>
                </a:solidFill>
              </a:rPr>
              <a:t>Responde al cociente voltaje / corriente    Z</a:t>
            </a:r>
            <a:r>
              <a:rPr lang="es-ES_tradnl" sz="1400" b="1">
                <a:solidFill>
                  <a:srgbClr val="FFFF00"/>
                </a:solidFill>
              </a:rPr>
              <a:t>r</a:t>
            </a:r>
            <a:r>
              <a:rPr lang="es-ES_tradnl" b="1">
                <a:solidFill>
                  <a:srgbClr val="FFFF00"/>
                </a:solidFill>
              </a:rPr>
              <a:t> = V</a:t>
            </a:r>
            <a:r>
              <a:rPr lang="es-ES_tradnl" sz="1400" b="1">
                <a:solidFill>
                  <a:srgbClr val="FFFF00"/>
                </a:solidFill>
              </a:rPr>
              <a:t>r </a:t>
            </a:r>
            <a:r>
              <a:rPr lang="es-ES_tradnl" b="1">
                <a:solidFill>
                  <a:srgbClr val="FFFF00"/>
                </a:solidFill>
              </a:rPr>
              <a:t>/ I</a:t>
            </a:r>
            <a:r>
              <a:rPr lang="es-ES_tradnl" sz="1400" b="1">
                <a:solidFill>
                  <a:srgbClr val="FFFF00"/>
                </a:solidFill>
              </a:rPr>
              <a:t>r</a:t>
            </a:r>
          </a:p>
          <a:p>
            <a:r>
              <a:rPr lang="es-ES_tradnl" b="1">
                <a:solidFill>
                  <a:srgbClr val="FFFF00"/>
                </a:solidFill>
              </a:rPr>
              <a:t>y Z</a:t>
            </a:r>
            <a:r>
              <a:rPr lang="es-ES_tradnl" sz="1400" b="1">
                <a:solidFill>
                  <a:srgbClr val="FFFF00"/>
                </a:solidFill>
              </a:rPr>
              <a:t>r</a:t>
            </a:r>
            <a:r>
              <a:rPr lang="es-ES_tradnl" b="1">
                <a:solidFill>
                  <a:srgbClr val="FFFF00"/>
                </a:solidFill>
              </a:rPr>
              <a:t> es proporcional a distancia eléctrica al punto</a:t>
            </a:r>
          </a:p>
          <a:p>
            <a:r>
              <a:rPr lang="es-ES_tradnl" b="1">
                <a:solidFill>
                  <a:srgbClr val="FFFF00"/>
                </a:solidFill>
              </a:rPr>
              <a:t>de falla, en caso de corto circuito de la línea</a:t>
            </a:r>
            <a:endParaRPr lang="es-ES_tradnl">
              <a:solidFill>
                <a:srgbClr val="FFFF00"/>
              </a:solidFill>
            </a:endParaRPr>
          </a:p>
        </p:txBody>
      </p:sp>
      <p:sp>
        <p:nvSpPr>
          <p:cNvPr id="64519" name="Text Box 11"/>
          <p:cNvSpPr txBox="1">
            <a:spLocks noChangeArrowheads="1"/>
          </p:cNvSpPr>
          <p:nvPr/>
        </p:nvSpPr>
        <p:spPr bwMode="auto">
          <a:xfrm>
            <a:off x="244475" y="4419600"/>
            <a:ext cx="8632825" cy="1187450"/>
          </a:xfrm>
          <a:prstGeom prst="rect">
            <a:avLst/>
          </a:prstGeom>
          <a:noFill/>
          <a:ln w="9525">
            <a:noFill/>
            <a:miter lim="800000"/>
            <a:headEnd/>
            <a:tailEnd/>
          </a:ln>
        </p:spPr>
        <p:txBody>
          <a:bodyPr wrap="none">
            <a:spAutoFit/>
          </a:bodyPr>
          <a:lstStyle/>
          <a:p>
            <a:r>
              <a:rPr lang="es-ES_tradnl" b="1">
                <a:solidFill>
                  <a:srgbClr val="009900"/>
                </a:solidFill>
              </a:rPr>
              <a:t>Es mas sensible que el principio de sobrecorriente ya que</a:t>
            </a:r>
          </a:p>
          <a:p>
            <a:r>
              <a:rPr lang="es-ES_tradnl" b="1">
                <a:solidFill>
                  <a:srgbClr val="009900"/>
                </a:solidFill>
              </a:rPr>
              <a:t>la Z varia mas que la</a:t>
            </a:r>
            <a:r>
              <a:rPr lang="es-ES_tradnl" b="1">
                <a:solidFill>
                  <a:srgbClr val="009900"/>
                </a:solidFill>
                <a:latin typeface="Times New Roman" pitchFamily="18" charset="0"/>
              </a:rPr>
              <a:t> I </a:t>
            </a:r>
            <a:r>
              <a:rPr lang="es-ES_tradnl" b="1">
                <a:solidFill>
                  <a:srgbClr val="009900"/>
                </a:solidFill>
              </a:rPr>
              <a:t>cuando hay cortocircuito, y además</a:t>
            </a:r>
          </a:p>
          <a:p>
            <a:r>
              <a:rPr lang="es-ES_tradnl" b="1">
                <a:solidFill>
                  <a:srgbClr val="009900"/>
                </a:solidFill>
              </a:rPr>
              <a:t>el ángulo de la impedancia también varia con la falla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24"/>
                                        </p:tgtEl>
                                        <p:attrNameLst>
                                          <p:attrName>style.visibility</p:attrName>
                                        </p:attrNameLst>
                                      </p:cBhvr>
                                      <p:to>
                                        <p:strVal val="visible"/>
                                      </p:to>
                                    </p:set>
                                    <p:anim calcmode="lin" valueType="num">
                                      <p:cBhvr additive="base">
                                        <p:cTn id="7" dur="500" fill="hold"/>
                                        <p:tgtEl>
                                          <p:spTgt spid="34824"/>
                                        </p:tgtEl>
                                        <p:attrNameLst>
                                          <p:attrName>ppt_x</p:attrName>
                                        </p:attrNameLst>
                                      </p:cBhvr>
                                      <p:tavLst>
                                        <p:tav tm="0">
                                          <p:val>
                                            <p:strVal val="0-#ppt_w/2"/>
                                          </p:val>
                                        </p:tav>
                                        <p:tav tm="100000">
                                          <p:val>
                                            <p:strVal val="#ppt_x"/>
                                          </p:val>
                                        </p:tav>
                                      </p:tavLst>
                                    </p:anim>
                                    <p:anim calcmode="lin" valueType="num">
                                      <p:cBhvr additive="base">
                                        <p:cTn id="8"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4" grpId="0"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7587"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5540" name="Text Box 4"/>
          <p:cNvSpPr txBox="1">
            <a:spLocks noChangeArrowheads="1"/>
          </p:cNvSpPr>
          <p:nvPr/>
        </p:nvSpPr>
        <p:spPr bwMode="auto">
          <a:xfrm>
            <a:off x="228600" y="1981200"/>
            <a:ext cx="7262813" cy="457200"/>
          </a:xfrm>
          <a:prstGeom prst="rect">
            <a:avLst/>
          </a:prstGeom>
          <a:noFill/>
          <a:ln w="9525">
            <a:noFill/>
            <a:miter lim="800000"/>
            <a:headEnd/>
            <a:tailEnd/>
          </a:ln>
        </p:spPr>
        <p:txBody>
          <a:bodyPr wrap="none">
            <a:spAutoFit/>
          </a:bodyPr>
          <a:lstStyle/>
          <a:p>
            <a:pPr>
              <a:buFontTx/>
              <a:buChar char="•"/>
            </a:pPr>
            <a:r>
              <a:rPr lang="es-ES_tradnl" b="1">
                <a:solidFill>
                  <a:srgbClr val="009900"/>
                </a:solidFill>
              </a:rPr>
              <a:t> Es aplicable a redes de cualquier configuración</a:t>
            </a:r>
            <a:endParaRPr lang="es-ES_tradnl"/>
          </a:p>
        </p:txBody>
      </p:sp>
      <p:sp>
        <p:nvSpPr>
          <p:cNvPr id="65541" name="Text Box 5"/>
          <p:cNvSpPr txBox="1">
            <a:spLocks noChangeArrowheads="1"/>
          </p:cNvSpPr>
          <p:nvPr/>
        </p:nvSpPr>
        <p:spPr bwMode="auto">
          <a:xfrm>
            <a:off x="228600" y="4267200"/>
            <a:ext cx="1947863" cy="457200"/>
          </a:xfrm>
          <a:prstGeom prst="rect">
            <a:avLst/>
          </a:prstGeom>
          <a:noFill/>
          <a:ln w="9525">
            <a:noFill/>
            <a:miter lim="800000"/>
            <a:headEnd/>
            <a:tailEnd/>
          </a:ln>
        </p:spPr>
        <p:txBody>
          <a:bodyPr wrap="none">
            <a:spAutoFit/>
          </a:bodyPr>
          <a:lstStyle/>
          <a:p>
            <a:r>
              <a:rPr lang="es-ES_tradnl"/>
              <a:t>Desventajas:</a:t>
            </a:r>
          </a:p>
        </p:txBody>
      </p:sp>
      <p:sp>
        <p:nvSpPr>
          <p:cNvPr id="65542" name="Text Box 6"/>
          <p:cNvSpPr txBox="1">
            <a:spLocks noChangeArrowheads="1"/>
          </p:cNvSpPr>
          <p:nvPr/>
        </p:nvSpPr>
        <p:spPr bwMode="auto">
          <a:xfrm>
            <a:off x="228600" y="2514600"/>
            <a:ext cx="8315325" cy="822325"/>
          </a:xfrm>
          <a:prstGeom prst="rect">
            <a:avLst/>
          </a:prstGeom>
          <a:noFill/>
          <a:ln w="9525">
            <a:noFill/>
            <a:miter lim="800000"/>
            <a:headEnd/>
            <a:tailEnd/>
          </a:ln>
        </p:spPr>
        <p:txBody>
          <a:bodyPr wrap="none">
            <a:spAutoFit/>
          </a:bodyPr>
          <a:lstStyle/>
          <a:p>
            <a:pPr>
              <a:buFontTx/>
              <a:buChar char="•"/>
            </a:pPr>
            <a:r>
              <a:rPr lang="es-ES_tradnl" b="1">
                <a:solidFill>
                  <a:srgbClr val="FFFF00"/>
                </a:solidFill>
              </a:rPr>
              <a:t>La protección de distancia de fase es mas sensible que</a:t>
            </a:r>
          </a:p>
          <a:p>
            <a:r>
              <a:rPr lang="es-ES_tradnl" b="1">
                <a:solidFill>
                  <a:srgbClr val="FFFF00"/>
                </a:solidFill>
              </a:rPr>
              <a:t> las de sobrecorriente y direccional de sobrecorriente</a:t>
            </a:r>
          </a:p>
        </p:txBody>
      </p:sp>
      <p:sp>
        <p:nvSpPr>
          <p:cNvPr id="65543" name="Text Box 7"/>
          <p:cNvSpPr txBox="1">
            <a:spLocks noChangeArrowheads="1"/>
          </p:cNvSpPr>
          <p:nvPr/>
        </p:nvSpPr>
        <p:spPr bwMode="auto">
          <a:xfrm>
            <a:off x="84138" y="5562600"/>
            <a:ext cx="9059862" cy="822325"/>
          </a:xfrm>
          <a:prstGeom prst="rect">
            <a:avLst/>
          </a:prstGeom>
          <a:noFill/>
          <a:ln w="9525">
            <a:noFill/>
            <a:miter lim="800000"/>
            <a:headEnd/>
            <a:tailEnd/>
          </a:ln>
        </p:spPr>
        <p:txBody>
          <a:bodyPr wrap="none">
            <a:spAutoFit/>
          </a:bodyPr>
          <a:lstStyle/>
          <a:p>
            <a:pPr>
              <a:buFontTx/>
              <a:buChar char="•"/>
            </a:pPr>
            <a:r>
              <a:rPr lang="es-ES_tradnl" b="1">
                <a:solidFill>
                  <a:srgbClr val="FFFF00"/>
                </a:solidFill>
              </a:rPr>
              <a:t>Es afectada por las oscilaciones de potencia, compensación</a:t>
            </a:r>
          </a:p>
          <a:p>
            <a:r>
              <a:rPr lang="es-ES_tradnl" b="1">
                <a:solidFill>
                  <a:srgbClr val="FFFF00"/>
                </a:solidFill>
              </a:rPr>
              <a:t> serie capacitiva en la línea protegida y acoplamiento mutuo.</a:t>
            </a:r>
          </a:p>
        </p:txBody>
      </p:sp>
      <p:sp>
        <p:nvSpPr>
          <p:cNvPr id="65544" name="Text Box 8"/>
          <p:cNvSpPr txBox="1">
            <a:spLocks noChangeArrowheads="1"/>
          </p:cNvSpPr>
          <p:nvPr/>
        </p:nvSpPr>
        <p:spPr bwMode="auto">
          <a:xfrm>
            <a:off x="2590800" y="1066800"/>
            <a:ext cx="3994150" cy="457200"/>
          </a:xfrm>
          <a:prstGeom prst="rect">
            <a:avLst/>
          </a:prstGeom>
          <a:noFill/>
          <a:ln w="9525">
            <a:noFill/>
            <a:miter lim="800000"/>
            <a:headEnd/>
            <a:tailEnd/>
          </a:ln>
        </p:spPr>
        <p:txBody>
          <a:bodyPr wrap="none">
            <a:spAutoFit/>
          </a:bodyPr>
          <a:lstStyle/>
          <a:p>
            <a:r>
              <a:rPr lang="es-ES_tradnl" b="1"/>
              <a:t>PRINCIPIO DE DISTANCIA</a:t>
            </a:r>
          </a:p>
        </p:txBody>
      </p:sp>
      <p:sp>
        <p:nvSpPr>
          <p:cNvPr id="65545" name="Text Box 10"/>
          <p:cNvSpPr txBox="1">
            <a:spLocks noChangeArrowheads="1"/>
          </p:cNvSpPr>
          <p:nvPr/>
        </p:nvSpPr>
        <p:spPr bwMode="auto">
          <a:xfrm>
            <a:off x="228600" y="1524000"/>
            <a:ext cx="1455738" cy="457200"/>
          </a:xfrm>
          <a:prstGeom prst="rect">
            <a:avLst/>
          </a:prstGeom>
          <a:noFill/>
          <a:ln w="9525">
            <a:noFill/>
            <a:miter lim="800000"/>
            <a:headEnd/>
            <a:tailEnd/>
          </a:ln>
        </p:spPr>
        <p:txBody>
          <a:bodyPr wrap="none">
            <a:spAutoFit/>
          </a:bodyPr>
          <a:lstStyle/>
          <a:p>
            <a:r>
              <a:rPr lang="es-ES_tradnl"/>
              <a:t>Ventajas:</a:t>
            </a:r>
          </a:p>
        </p:txBody>
      </p:sp>
      <p:sp>
        <p:nvSpPr>
          <p:cNvPr id="65546" name="Text Box 12"/>
          <p:cNvSpPr txBox="1">
            <a:spLocks noChangeArrowheads="1"/>
          </p:cNvSpPr>
          <p:nvPr/>
        </p:nvSpPr>
        <p:spPr bwMode="auto">
          <a:xfrm>
            <a:off x="304800" y="3352800"/>
            <a:ext cx="8548688" cy="822325"/>
          </a:xfrm>
          <a:prstGeom prst="rect">
            <a:avLst/>
          </a:prstGeom>
          <a:noFill/>
          <a:ln w="9525">
            <a:noFill/>
            <a:miter lim="800000"/>
            <a:headEnd/>
            <a:tailEnd/>
          </a:ln>
        </p:spPr>
        <p:txBody>
          <a:bodyPr wrap="none">
            <a:spAutoFit/>
          </a:bodyPr>
          <a:lstStyle/>
          <a:p>
            <a:pPr>
              <a:buFontTx/>
              <a:buChar char="•"/>
            </a:pPr>
            <a:r>
              <a:rPr lang="es-ES_tradnl" b="1"/>
              <a:t>Puede brindar protección al 100% de la línea protegida si</a:t>
            </a:r>
          </a:p>
          <a:p>
            <a:r>
              <a:rPr lang="es-ES_tradnl" b="1"/>
              <a:t> se dispone de un canal de comunicación</a:t>
            </a:r>
          </a:p>
        </p:txBody>
      </p:sp>
      <p:sp>
        <p:nvSpPr>
          <p:cNvPr id="65547" name="Text Box 13"/>
          <p:cNvSpPr txBox="1">
            <a:spLocks noChangeArrowheads="1"/>
          </p:cNvSpPr>
          <p:nvPr/>
        </p:nvSpPr>
        <p:spPr bwMode="auto">
          <a:xfrm>
            <a:off x="228600" y="4724400"/>
            <a:ext cx="8385175" cy="822325"/>
          </a:xfrm>
          <a:prstGeom prst="rect">
            <a:avLst/>
          </a:prstGeom>
          <a:noFill/>
          <a:ln w="9525">
            <a:noFill/>
            <a:miter lim="800000"/>
            <a:headEnd/>
            <a:tailEnd/>
          </a:ln>
        </p:spPr>
        <p:txBody>
          <a:bodyPr wrap="none">
            <a:spAutoFit/>
          </a:bodyPr>
          <a:lstStyle/>
          <a:p>
            <a:pPr>
              <a:buFontTx/>
              <a:buChar char="•"/>
            </a:pPr>
            <a:r>
              <a:rPr lang="es-ES_tradnl" b="1">
                <a:solidFill>
                  <a:srgbClr val="FFFF00"/>
                </a:solidFill>
              </a:rPr>
              <a:t>Es mas compleja y costosa que las de sobrecorriente y </a:t>
            </a:r>
          </a:p>
          <a:p>
            <a:r>
              <a:rPr lang="es-ES_tradnl" b="1">
                <a:solidFill>
                  <a:srgbClr val="FFFF00"/>
                </a:solidFill>
              </a:rPr>
              <a:t> direccionales de sobrecorriente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587"/>
                                        </p:tgtEl>
                                        <p:attrNameLst>
                                          <p:attrName>style.visibility</p:attrName>
                                        </p:attrNameLst>
                                      </p:cBhvr>
                                      <p:to>
                                        <p:strVal val="visible"/>
                                      </p:to>
                                    </p:set>
                                    <p:anim calcmode="lin" valueType="num">
                                      <p:cBhvr additive="base">
                                        <p:cTn id="7" dur="500" fill="hold"/>
                                        <p:tgtEl>
                                          <p:spTgt spid="67587"/>
                                        </p:tgtEl>
                                        <p:attrNameLst>
                                          <p:attrName>ppt_x</p:attrName>
                                        </p:attrNameLst>
                                      </p:cBhvr>
                                      <p:tavLst>
                                        <p:tav tm="0">
                                          <p:val>
                                            <p:strVal val="0-#ppt_w/2"/>
                                          </p:val>
                                        </p:tav>
                                        <p:tav tm="100000">
                                          <p:val>
                                            <p:strVal val="#ppt_x"/>
                                          </p:val>
                                        </p:tav>
                                      </p:tavLst>
                                    </p:anim>
                                    <p:anim calcmode="lin" valueType="num">
                                      <p:cBhvr additive="base">
                                        <p:cTn id="8" dur="500" fill="hold"/>
                                        <p:tgtEl>
                                          <p:spTgt spid="675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8611"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6564" name="Text Box 4"/>
          <p:cNvSpPr txBox="1">
            <a:spLocks noChangeArrowheads="1"/>
          </p:cNvSpPr>
          <p:nvPr/>
        </p:nvSpPr>
        <p:spPr bwMode="auto">
          <a:xfrm>
            <a:off x="304800" y="1524000"/>
            <a:ext cx="8210550" cy="1187450"/>
          </a:xfrm>
          <a:prstGeom prst="rect">
            <a:avLst/>
          </a:prstGeom>
          <a:noFill/>
          <a:ln w="9525">
            <a:noFill/>
            <a:miter lim="800000"/>
            <a:headEnd/>
            <a:tailEnd/>
          </a:ln>
        </p:spPr>
        <p:txBody>
          <a:bodyPr wrap="none">
            <a:spAutoFit/>
          </a:bodyPr>
          <a:lstStyle/>
          <a:p>
            <a:r>
              <a:rPr lang="es-ES_tradnl" b="1">
                <a:solidFill>
                  <a:srgbClr val="009900"/>
                </a:solidFill>
              </a:rPr>
              <a:t> Se basa en la comparación directa de las corrientes de</a:t>
            </a:r>
          </a:p>
          <a:p>
            <a:r>
              <a:rPr lang="es-ES_tradnl" b="1">
                <a:solidFill>
                  <a:srgbClr val="009900"/>
                </a:solidFill>
              </a:rPr>
              <a:t>todas las interconexiones del elemento protegido con</a:t>
            </a:r>
          </a:p>
          <a:p>
            <a:r>
              <a:rPr lang="es-ES_tradnl" b="1">
                <a:solidFill>
                  <a:srgbClr val="009900"/>
                </a:solidFill>
              </a:rPr>
              <a:t>el resto del sistema.</a:t>
            </a:r>
            <a:endParaRPr lang="es-ES_tradnl"/>
          </a:p>
        </p:txBody>
      </p:sp>
      <p:sp>
        <p:nvSpPr>
          <p:cNvPr id="66565" name="Text Box 8"/>
          <p:cNvSpPr txBox="1">
            <a:spLocks noChangeArrowheads="1"/>
          </p:cNvSpPr>
          <p:nvPr/>
        </p:nvSpPr>
        <p:spPr bwMode="auto">
          <a:xfrm>
            <a:off x="2362200" y="990600"/>
            <a:ext cx="3875088" cy="457200"/>
          </a:xfrm>
          <a:prstGeom prst="rect">
            <a:avLst/>
          </a:prstGeom>
          <a:noFill/>
          <a:ln w="9525">
            <a:noFill/>
            <a:miter lim="800000"/>
            <a:headEnd/>
            <a:tailEnd/>
          </a:ln>
        </p:spPr>
        <p:txBody>
          <a:bodyPr wrap="none">
            <a:spAutoFit/>
          </a:bodyPr>
          <a:lstStyle/>
          <a:p>
            <a:r>
              <a:rPr lang="es-ES_tradnl" b="1"/>
              <a:t>PRINCIPIO DIFERENCIAL</a:t>
            </a:r>
          </a:p>
        </p:txBody>
      </p:sp>
      <p:grpSp>
        <p:nvGrpSpPr>
          <p:cNvPr id="66566" name="Group 32"/>
          <p:cNvGrpSpPr>
            <a:grpSpLocks/>
          </p:cNvGrpSpPr>
          <p:nvPr/>
        </p:nvGrpSpPr>
        <p:grpSpPr bwMode="auto">
          <a:xfrm>
            <a:off x="838200" y="2895600"/>
            <a:ext cx="7086600" cy="533400"/>
            <a:chOff x="528" y="1824"/>
            <a:chExt cx="4464" cy="336"/>
          </a:xfrm>
        </p:grpSpPr>
        <p:sp>
          <p:nvSpPr>
            <p:cNvPr id="66584" name="Line 12"/>
            <p:cNvSpPr>
              <a:spLocks noChangeShapeType="1"/>
            </p:cNvSpPr>
            <p:nvPr/>
          </p:nvSpPr>
          <p:spPr bwMode="auto">
            <a:xfrm>
              <a:off x="528" y="1824"/>
              <a:ext cx="0" cy="336"/>
            </a:xfrm>
            <a:prstGeom prst="line">
              <a:avLst/>
            </a:prstGeom>
            <a:noFill/>
            <a:ln w="9525">
              <a:solidFill>
                <a:schemeClr val="tx1"/>
              </a:solidFill>
              <a:round/>
              <a:headEnd/>
              <a:tailEnd/>
            </a:ln>
          </p:spPr>
          <p:txBody>
            <a:bodyPr wrap="none" anchor="ctr"/>
            <a:lstStyle/>
            <a:p>
              <a:endParaRPr lang="en-US"/>
            </a:p>
          </p:txBody>
        </p:sp>
        <p:sp>
          <p:nvSpPr>
            <p:cNvPr id="66585" name="Line 13"/>
            <p:cNvSpPr>
              <a:spLocks noChangeShapeType="1"/>
            </p:cNvSpPr>
            <p:nvPr/>
          </p:nvSpPr>
          <p:spPr bwMode="auto">
            <a:xfrm>
              <a:off x="528" y="2016"/>
              <a:ext cx="2640" cy="0"/>
            </a:xfrm>
            <a:prstGeom prst="line">
              <a:avLst/>
            </a:prstGeom>
            <a:noFill/>
            <a:ln w="9525">
              <a:solidFill>
                <a:schemeClr val="tx1"/>
              </a:solidFill>
              <a:round/>
              <a:headEnd/>
              <a:tailEnd/>
            </a:ln>
          </p:spPr>
          <p:txBody>
            <a:bodyPr wrap="none" anchor="ctr"/>
            <a:lstStyle/>
            <a:p>
              <a:endParaRPr lang="en-US"/>
            </a:p>
          </p:txBody>
        </p:sp>
        <p:sp>
          <p:nvSpPr>
            <p:cNvPr id="66586" name="Line 14"/>
            <p:cNvSpPr>
              <a:spLocks noChangeShapeType="1"/>
            </p:cNvSpPr>
            <p:nvPr/>
          </p:nvSpPr>
          <p:spPr bwMode="auto">
            <a:xfrm>
              <a:off x="3168" y="1824"/>
              <a:ext cx="0" cy="336"/>
            </a:xfrm>
            <a:prstGeom prst="line">
              <a:avLst/>
            </a:prstGeom>
            <a:noFill/>
            <a:ln w="9525">
              <a:solidFill>
                <a:schemeClr val="tx1"/>
              </a:solidFill>
              <a:round/>
              <a:headEnd/>
              <a:tailEnd/>
            </a:ln>
          </p:spPr>
          <p:txBody>
            <a:bodyPr wrap="none" anchor="ctr"/>
            <a:lstStyle/>
            <a:p>
              <a:endParaRPr lang="en-US"/>
            </a:p>
          </p:txBody>
        </p:sp>
        <p:sp>
          <p:nvSpPr>
            <p:cNvPr id="66587" name="Line 15"/>
            <p:cNvSpPr>
              <a:spLocks noChangeShapeType="1"/>
            </p:cNvSpPr>
            <p:nvPr/>
          </p:nvSpPr>
          <p:spPr bwMode="auto">
            <a:xfrm>
              <a:off x="3168" y="2016"/>
              <a:ext cx="1824" cy="0"/>
            </a:xfrm>
            <a:prstGeom prst="line">
              <a:avLst/>
            </a:prstGeom>
            <a:noFill/>
            <a:ln w="9525">
              <a:solidFill>
                <a:schemeClr val="tx1"/>
              </a:solidFill>
              <a:round/>
              <a:headEnd/>
              <a:tailEnd/>
            </a:ln>
          </p:spPr>
          <p:txBody>
            <a:bodyPr wrap="none" anchor="ctr"/>
            <a:lstStyle/>
            <a:p>
              <a:endParaRPr lang="en-US"/>
            </a:p>
          </p:txBody>
        </p:sp>
        <p:sp>
          <p:nvSpPr>
            <p:cNvPr id="66588" name="Rectangle 16"/>
            <p:cNvSpPr>
              <a:spLocks noChangeArrowheads="1"/>
            </p:cNvSpPr>
            <p:nvPr/>
          </p:nvSpPr>
          <p:spPr bwMode="auto">
            <a:xfrm>
              <a:off x="672" y="1920"/>
              <a:ext cx="96" cy="19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6589" name="Rectangle 17"/>
            <p:cNvSpPr>
              <a:spLocks noChangeArrowheads="1"/>
            </p:cNvSpPr>
            <p:nvPr/>
          </p:nvSpPr>
          <p:spPr bwMode="auto">
            <a:xfrm>
              <a:off x="2880" y="1920"/>
              <a:ext cx="96" cy="19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6590" name="Rectangle 18"/>
            <p:cNvSpPr>
              <a:spLocks noChangeArrowheads="1"/>
            </p:cNvSpPr>
            <p:nvPr/>
          </p:nvSpPr>
          <p:spPr bwMode="auto">
            <a:xfrm>
              <a:off x="3504" y="1920"/>
              <a:ext cx="96" cy="192"/>
            </a:xfrm>
            <a:prstGeom prst="rect">
              <a:avLst/>
            </a:prstGeom>
            <a:solidFill>
              <a:schemeClr val="accent1"/>
            </a:solidFill>
            <a:ln w="9525">
              <a:solidFill>
                <a:schemeClr val="tx1"/>
              </a:solidFill>
              <a:miter lim="800000"/>
              <a:headEnd/>
              <a:tailEnd/>
            </a:ln>
          </p:spPr>
          <p:txBody>
            <a:bodyPr wrap="none" anchor="ctr"/>
            <a:lstStyle/>
            <a:p>
              <a:endParaRPr lang="en-US"/>
            </a:p>
          </p:txBody>
        </p:sp>
      </p:grpSp>
      <p:grpSp>
        <p:nvGrpSpPr>
          <p:cNvPr id="66567" name="Group 33"/>
          <p:cNvGrpSpPr>
            <a:grpSpLocks/>
          </p:cNvGrpSpPr>
          <p:nvPr/>
        </p:nvGrpSpPr>
        <p:grpSpPr bwMode="auto">
          <a:xfrm>
            <a:off x="1066800" y="2743200"/>
            <a:ext cx="4876800" cy="857250"/>
            <a:chOff x="672" y="1728"/>
            <a:chExt cx="3072" cy="540"/>
          </a:xfrm>
        </p:grpSpPr>
        <p:sp>
          <p:nvSpPr>
            <p:cNvPr id="66578" name="Line 19"/>
            <p:cNvSpPr>
              <a:spLocks noChangeShapeType="1"/>
            </p:cNvSpPr>
            <p:nvPr/>
          </p:nvSpPr>
          <p:spPr bwMode="auto">
            <a:xfrm>
              <a:off x="672" y="2160"/>
              <a:ext cx="432" cy="0"/>
            </a:xfrm>
            <a:prstGeom prst="line">
              <a:avLst/>
            </a:prstGeom>
            <a:noFill/>
            <a:ln w="9525">
              <a:solidFill>
                <a:schemeClr val="tx1"/>
              </a:solidFill>
              <a:round/>
              <a:headEnd/>
              <a:tailEnd type="triangle" w="med" len="med"/>
            </a:ln>
          </p:spPr>
          <p:txBody>
            <a:bodyPr wrap="none" anchor="ctr"/>
            <a:lstStyle/>
            <a:p>
              <a:endParaRPr lang="en-US"/>
            </a:p>
          </p:txBody>
        </p:sp>
        <p:sp>
          <p:nvSpPr>
            <p:cNvPr id="66579" name="Line 20"/>
            <p:cNvSpPr>
              <a:spLocks noChangeShapeType="1"/>
            </p:cNvSpPr>
            <p:nvPr/>
          </p:nvSpPr>
          <p:spPr bwMode="auto">
            <a:xfrm flipH="1">
              <a:off x="2640" y="2160"/>
              <a:ext cx="336" cy="0"/>
            </a:xfrm>
            <a:prstGeom prst="line">
              <a:avLst/>
            </a:prstGeom>
            <a:noFill/>
            <a:ln w="9525">
              <a:solidFill>
                <a:schemeClr val="tx1"/>
              </a:solidFill>
              <a:round/>
              <a:headEnd/>
              <a:tailEnd type="triangle" w="med" len="med"/>
            </a:ln>
          </p:spPr>
          <p:txBody>
            <a:bodyPr wrap="none" anchor="ctr"/>
            <a:lstStyle/>
            <a:p>
              <a:endParaRPr lang="en-US"/>
            </a:p>
          </p:txBody>
        </p:sp>
        <p:grpSp>
          <p:nvGrpSpPr>
            <p:cNvPr id="66580" name="Group 21"/>
            <p:cNvGrpSpPr>
              <a:grpSpLocks/>
            </p:cNvGrpSpPr>
            <p:nvPr/>
          </p:nvGrpSpPr>
          <p:grpSpPr bwMode="auto">
            <a:xfrm>
              <a:off x="1776" y="1728"/>
              <a:ext cx="286" cy="540"/>
              <a:chOff x="1584" y="2208"/>
              <a:chExt cx="286" cy="540"/>
            </a:xfrm>
          </p:grpSpPr>
          <p:sp>
            <p:nvSpPr>
              <p:cNvPr id="66582" name="Freeform 22"/>
              <p:cNvSpPr>
                <a:spLocks/>
              </p:cNvSpPr>
              <p:nvPr/>
            </p:nvSpPr>
            <p:spPr bwMode="auto">
              <a:xfrm>
                <a:off x="1584" y="2496"/>
                <a:ext cx="145" cy="252"/>
              </a:xfrm>
              <a:custGeom>
                <a:avLst/>
                <a:gdLst>
                  <a:gd name="T0" fmla="*/ 133 w 145"/>
                  <a:gd name="T1" fmla="*/ 0 h 252"/>
                  <a:gd name="T2" fmla="*/ 97 w 145"/>
                  <a:gd name="T3" fmla="*/ 36 h 252"/>
                  <a:gd name="T4" fmla="*/ 73 w 145"/>
                  <a:gd name="T5" fmla="*/ 72 h 252"/>
                  <a:gd name="T6" fmla="*/ 145 w 145"/>
                  <a:gd name="T7" fmla="*/ 84 h 252"/>
                  <a:gd name="T8" fmla="*/ 85 w 145"/>
                  <a:gd name="T9" fmla="*/ 156 h 252"/>
                  <a:gd name="T10" fmla="*/ 13 w 145"/>
                  <a:gd name="T11" fmla="*/ 204 h 252"/>
                  <a:gd name="T12" fmla="*/ 1 w 145"/>
                  <a:gd name="T13" fmla="*/ 252 h 252"/>
                  <a:gd name="T14" fmla="*/ 0 60000 65536"/>
                  <a:gd name="T15" fmla="*/ 0 60000 65536"/>
                  <a:gd name="T16" fmla="*/ 0 60000 65536"/>
                  <a:gd name="T17" fmla="*/ 0 60000 65536"/>
                  <a:gd name="T18" fmla="*/ 0 60000 65536"/>
                  <a:gd name="T19" fmla="*/ 0 60000 65536"/>
                  <a:gd name="T20" fmla="*/ 0 60000 65536"/>
                  <a:gd name="T21" fmla="*/ 0 w 145"/>
                  <a:gd name="T22" fmla="*/ 0 h 252"/>
                  <a:gd name="T23" fmla="*/ 145 w 145"/>
                  <a:gd name="T24" fmla="*/ 252 h 2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252">
                    <a:moveTo>
                      <a:pt x="133" y="0"/>
                    </a:moveTo>
                    <a:cubicBezTo>
                      <a:pt x="121" y="12"/>
                      <a:pt x="108" y="23"/>
                      <a:pt x="97" y="36"/>
                    </a:cubicBezTo>
                    <a:cubicBezTo>
                      <a:pt x="88" y="47"/>
                      <a:pt x="63" y="62"/>
                      <a:pt x="73" y="72"/>
                    </a:cubicBezTo>
                    <a:cubicBezTo>
                      <a:pt x="90" y="89"/>
                      <a:pt x="121" y="80"/>
                      <a:pt x="145" y="84"/>
                    </a:cubicBezTo>
                    <a:cubicBezTo>
                      <a:pt x="124" y="116"/>
                      <a:pt x="117" y="131"/>
                      <a:pt x="85" y="156"/>
                    </a:cubicBezTo>
                    <a:cubicBezTo>
                      <a:pt x="62" y="174"/>
                      <a:pt x="13" y="204"/>
                      <a:pt x="13" y="204"/>
                    </a:cubicBezTo>
                    <a:cubicBezTo>
                      <a:pt x="0" y="244"/>
                      <a:pt x="1" y="227"/>
                      <a:pt x="1" y="252"/>
                    </a:cubicBezTo>
                  </a:path>
                </a:pathLst>
              </a:custGeom>
              <a:noFill/>
              <a:ln w="9525">
                <a:solidFill>
                  <a:schemeClr val="tx1"/>
                </a:solidFill>
                <a:round/>
                <a:headEnd/>
                <a:tailEnd/>
              </a:ln>
            </p:spPr>
            <p:txBody>
              <a:bodyPr wrap="none" anchor="ctr"/>
              <a:lstStyle/>
              <a:p>
                <a:endParaRPr lang="en-US"/>
              </a:p>
            </p:txBody>
          </p:sp>
          <p:sp>
            <p:nvSpPr>
              <p:cNvPr id="66583" name="Text Box 23"/>
              <p:cNvSpPr txBox="1">
                <a:spLocks noChangeArrowheads="1"/>
              </p:cNvSpPr>
              <p:nvPr/>
            </p:nvSpPr>
            <p:spPr bwMode="auto">
              <a:xfrm>
                <a:off x="1584" y="2208"/>
                <a:ext cx="286" cy="288"/>
              </a:xfrm>
              <a:prstGeom prst="rect">
                <a:avLst/>
              </a:prstGeom>
              <a:noFill/>
              <a:ln w="9525">
                <a:noFill/>
                <a:miter lim="800000"/>
                <a:headEnd/>
                <a:tailEnd/>
              </a:ln>
            </p:spPr>
            <p:txBody>
              <a:bodyPr wrap="none">
                <a:spAutoFit/>
              </a:bodyPr>
              <a:lstStyle/>
              <a:p>
                <a:r>
                  <a:rPr lang="es-ES_tradnl" b="1"/>
                  <a:t>F’</a:t>
                </a:r>
              </a:p>
            </p:txBody>
          </p:sp>
        </p:grpSp>
        <p:sp>
          <p:nvSpPr>
            <p:cNvPr id="66581" name="Line 27"/>
            <p:cNvSpPr>
              <a:spLocks noChangeShapeType="1"/>
            </p:cNvSpPr>
            <p:nvPr/>
          </p:nvSpPr>
          <p:spPr bwMode="auto">
            <a:xfrm flipH="1">
              <a:off x="3408" y="2208"/>
              <a:ext cx="336" cy="0"/>
            </a:xfrm>
            <a:prstGeom prst="line">
              <a:avLst/>
            </a:prstGeom>
            <a:noFill/>
            <a:ln w="9525">
              <a:solidFill>
                <a:schemeClr val="tx1"/>
              </a:solidFill>
              <a:round/>
              <a:headEnd/>
              <a:tailEnd type="triangle" w="med" len="med"/>
            </a:ln>
          </p:spPr>
          <p:txBody>
            <a:bodyPr wrap="none" anchor="ctr"/>
            <a:lstStyle/>
            <a:p>
              <a:endParaRPr lang="en-US"/>
            </a:p>
          </p:txBody>
        </p:sp>
      </p:grpSp>
      <p:grpSp>
        <p:nvGrpSpPr>
          <p:cNvPr id="66568" name="Group 31"/>
          <p:cNvGrpSpPr>
            <a:grpSpLocks/>
          </p:cNvGrpSpPr>
          <p:nvPr/>
        </p:nvGrpSpPr>
        <p:grpSpPr bwMode="auto">
          <a:xfrm>
            <a:off x="1066800" y="2743200"/>
            <a:ext cx="6551613" cy="876300"/>
            <a:chOff x="672" y="1728"/>
            <a:chExt cx="4127" cy="552"/>
          </a:xfrm>
        </p:grpSpPr>
        <p:grpSp>
          <p:nvGrpSpPr>
            <p:cNvPr id="66572" name="Group 24"/>
            <p:cNvGrpSpPr>
              <a:grpSpLocks/>
            </p:cNvGrpSpPr>
            <p:nvPr/>
          </p:nvGrpSpPr>
          <p:grpSpPr bwMode="auto">
            <a:xfrm>
              <a:off x="4464" y="1728"/>
              <a:ext cx="335" cy="552"/>
              <a:chOff x="3936" y="2208"/>
              <a:chExt cx="335" cy="552"/>
            </a:xfrm>
          </p:grpSpPr>
          <p:sp>
            <p:nvSpPr>
              <p:cNvPr id="66576" name="Freeform 25"/>
              <p:cNvSpPr>
                <a:spLocks/>
              </p:cNvSpPr>
              <p:nvPr/>
            </p:nvSpPr>
            <p:spPr bwMode="auto">
              <a:xfrm>
                <a:off x="3983" y="2508"/>
                <a:ext cx="145" cy="252"/>
              </a:xfrm>
              <a:custGeom>
                <a:avLst/>
                <a:gdLst>
                  <a:gd name="T0" fmla="*/ 133 w 145"/>
                  <a:gd name="T1" fmla="*/ 0 h 252"/>
                  <a:gd name="T2" fmla="*/ 97 w 145"/>
                  <a:gd name="T3" fmla="*/ 36 h 252"/>
                  <a:gd name="T4" fmla="*/ 73 w 145"/>
                  <a:gd name="T5" fmla="*/ 72 h 252"/>
                  <a:gd name="T6" fmla="*/ 145 w 145"/>
                  <a:gd name="T7" fmla="*/ 84 h 252"/>
                  <a:gd name="T8" fmla="*/ 85 w 145"/>
                  <a:gd name="T9" fmla="*/ 156 h 252"/>
                  <a:gd name="T10" fmla="*/ 13 w 145"/>
                  <a:gd name="T11" fmla="*/ 204 h 252"/>
                  <a:gd name="T12" fmla="*/ 1 w 145"/>
                  <a:gd name="T13" fmla="*/ 252 h 252"/>
                  <a:gd name="T14" fmla="*/ 0 60000 65536"/>
                  <a:gd name="T15" fmla="*/ 0 60000 65536"/>
                  <a:gd name="T16" fmla="*/ 0 60000 65536"/>
                  <a:gd name="T17" fmla="*/ 0 60000 65536"/>
                  <a:gd name="T18" fmla="*/ 0 60000 65536"/>
                  <a:gd name="T19" fmla="*/ 0 60000 65536"/>
                  <a:gd name="T20" fmla="*/ 0 60000 65536"/>
                  <a:gd name="T21" fmla="*/ 0 w 145"/>
                  <a:gd name="T22" fmla="*/ 0 h 252"/>
                  <a:gd name="T23" fmla="*/ 145 w 145"/>
                  <a:gd name="T24" fmla="*/ 252 h 2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252">
                    <a:moveTo>
                      <a:pt x="133" y="0"/>
                    </a:moveTo>
                    <a:cubicBezTo>
                      <a:pt x="121" y="12"/>
                      <a:pt x="108" y="23"/>
                      <a:pt x="97" y="36"/>
                    </a:cubicBezTo>
                    <a:cubicBezTo>
                      <a:pt x="88" y="47"/>
                      <a:pt x="63" y="62"/>
                      <a:pt x="73" y="72"/>
                    </a:cubicBezTo>
                    <a:cubicBezTo>
                      <a:pt x="90" y="89"/>
                      <a:pt x="121" y="80"/>
                      <a:pt x="145" y="84"/>
                    </a:cubicBezTo>
                    <a:cubicBezTo>
                      <a:pt x="124" y="116"/>
                      <a:pt x="117" y="131"/>
                      <a:pt x="85" y="156"/>
                    </a:cubicBezTo>
                    <a:cubicBezTo>
                      <a:pt x="62" y="174"/>
                      <a:pt x="13" y="204"/>
                      <a:pt x="13" y="204"/>
                    </a:cubicBezTo>
                    <a:cubicBezTo>
                      <a:pt x="0" y="244"/>
                      <a:pt x="1" y="227"/>
                      <a:pt x="1" y="252"/>
                    </a:cubicBezTo>
                  </a:path>
                </a:pathLst>
              </a:custGeom>
              <a:noFill/>
              <a:ln w="9525">
                <a:solidFill>
                  <a:srgbClr val="FFFF00"/>
                </a:solidFill>
                <a:round/>
                <a:headEnd/>
                <a:tailEnd/>
              </a:ln>
            </p:spPr>
            <p:txBody>
              <a:bodyPr wrap="none" anchor="ctr"/>
              <a:lstStyle/>
              <a:p>
                <a:endParaRPr lang="en-US"/>
              </a:p>
            </p:txBody>
          </p:sp>
          <p:sp>
            <p:nvSpPr>
              <p:cNvPr id="66577" name="Text Box 26"/>
              <p:cNvSpPr txBox="1">
                <a:spLocks noChangeArrowheads="1"/>
              </p:cNvSpPr>
              <p:nvPr/>
            </p:nvSpPr>
            <p:spPr bwMode="auto">
              <a:xfrm>
                <a:off x="3936" y="2208"/>
                <a:ext cx="335" cy="294"/>
              </a:xfrm>
              <a:prstGeom prst="rect">
                <a:avLst/>
              </a:prstGeom>
              <a:noFill/>
              <a:ln w="9525">
                <a:solidFill>
                  <a:srgbClr val="FFFF00"/>
                </a:solidFill>
                <a:miter lim="800000"/>
                <a:headEnd/>
                <a:tailEnd/>
              </a:ln>
            </p:spPr>
            <p:txBody>
              <a:bodyPr wrap="none">
                <a:spAutoFit/>
              </a:bodyPr>
              <a:lstStyle/>
              <a:p>
                <a:r>
                  <a:rPr lang="es-ES_tradnl" b="1">
                    <a:solidFill>
                      <a:srgbClr val="FFFF00"/>
                    </a:solidFill>
                  </a:rPr>
                  <a:t>F”</a:t>
                </a:r>
              </a:p>
            </p:txBody>
          </p:sp>
        </p:grpSp>
        <p:sp>
          <p:nvSpPr>
            <p:cNvPr id="66573" name="Line 28"/>
            <p:cNvSpPr>
              <a:spLocks noChangeShapeType="1"/>
            </p:cNvSpPr>
            <p:nvPr/>
          </p:nvSpPr>
          <p:spPr bwMode="auto">
            <a:xfrm>
              <a:off x="3360" y="1824"/>
              <a:ext cx="432" cy="0"/>
            </a:xfrm>
            <a:prstGeom prst="line">
              <a:avLst/>
            </a:prstGeom>
            <a:noFill/>
            <a:ln w="9525">
              <a:solidFill>
                <a:srgbClr val="FFFF00"/>
              </a:solidFill>
              <a:round/>
              <a:headEnd/>
              <a:tailEnd type="triangle" w="med" len="med"/>
            </a:ln>
          </p:spPr>
          <p:txBody>
            <a:bodyPr wrap="none" anchor="ctr"/>
            <a:lstStyle/>
            <a:p>
              <a:endParaRPr lang="en-US"/>
            </a:p>
          </p:txBody>
        </p:sp>
        <p:sp>
          <p:nvSpPr>
            <p:cNvPr id="66574" name="Line 29"/>
            <p:cNvSpPr>
              <a:spLocks noChangeShapeType="1"/>
            </p:cNvSpPr>
            <p:nvPr/>
          </p:nvSpPr>
          <p:spPr bwMode="auto">
            <a:xfrm>
              <a:off x="672" y="1824"/>
              <a:ext cx="528" cy="0"/>
            </a:xfrm>
            <a:prstGeom prst="line">
              <a:avLst/>
            </a:prstGeom>
            <a:noFill/>
            <a:ln w="9525">
              <a:solidFill>
                <a:srgbClr val="FFFF00"/>
              </a:solidFill>
              <a:round/>
              <a:headEnd/>
              <a:tailEnd type="triangle" w="med" len="med"/>
            </a:ln>
          </p:spPr>
          <p:txBody>
            <a:bodyPr wrap="none" anchor="ctr"/>
            <a:lstStyle/>
            <a:p>
              <a:endParaRPr lang="en-US"/>
            </a:p>
          </p:txBody>
        </p:sp>
        <p:sp>
          <p:nvSpPr>
            <p:cNvPr id="66575" name="Line 30"/>
            <p:cNvSpPr>
              <a:spLocks noChangeShapeType="1"/>
            </p:cNvSpPr>
            <p:nvPr/>
          </p:nvSpPr>
          <p:spPr bwMode="auto">
            <a:xfrm>
              <a:off x="2544" y="1824"/>
              <a:ext cx="432" cy="0"/>
            </a:xfrm>
            <a:prstGeom prst="line">
              <a:avLst/>
            </a:prstGeom>
            <a:noFill/>
            <a:ln w="9525">
              <a:solidFill>
                <a:srgbClr val="FFFF00"/>
              </a:solidFill>
              <a:round/>
              <a:headEnd/>
              <a:tailEnd type="triangle" w="med" len="med"/>
            </a:ln>
          </p:spPr>
          <p:txBody>
            <a:bodyPr wrap="none" anchor="ctr"/>
            <a:lstStyle/>
            <a:p>
              <a:endParaRPr lang="en-US"/>
            </a:p>
          </p:txBody>
        </p:sp>
      </p:grpSp>
      <p:sp>
        <p:nvSpPr>
          <p:cNvPr id="66569" name="Text Box 34"/>
          <p:cNvSpPr txBox="1">
            <a:spLocks noChangeArrowheads="1"/>
          </p:cNvSpPr>
          <p:nvPr/>
        </p:nvSpPr>
        <p:spPr bwMode="auto">
          <a:xfrm>
            <a:off x="288925" y="3849688"/>
            <a:ext cx="2863850" cy="457200"/>
          </a:xfrm>
          <a:prstGeom prst="rect">
            <a:avLst/>
          </a:prstGeom>
          <a:noFill/>
          <a:ln w="9525">
            <a:noFill/>
            <a:miter lim="800000"/>
            <a:headEnd/>
            <a:tailEnd/>
          </a:ln>
        </p:spPr>
        <p:txBody>
          <a:bodyPr wrap="none">
            <a:spAutoFit/>
          </a:bodyPr>
          <a:lstStyle/>
          <a:p>
            <a:r>
              <a:rPr lang="es-ES_tradnl"/>
              <a:t>Puede lograrse por:</a:t>
            </a:r>
          </a:p>
        </p:txBody>
      </p:sp>
      <p:sp>
        <p:nvSpPr>
          <p:cNvPr id="66570" name="Text Box 35"/>
          <p:cNvSpPr txBox="1">
            <a:spLocks noChangeArrowheads="1"/>
          </p:cNvSpPr>
          <p:nvPr/>
        </p:nvSpPr>
        <p:spPr bwMode="auto">
          <a:xfrm>
            <a:off x="190500" y="4419600"/>
            <a:ext cx="8434388" cy="822325"/>
          </a:xfrm>
          <a:prstGeom prst="rect">
            <a:avLst/>
          </a:prstGeom>
          <a:noFill/>
          <a:ln w="9525">
            <a:noFill/>
            <a:miter lim="800000"/>
            <a:headEnd/>
            <a:tailEnd/>
          </a:ln>
        </p:spPr>
        <p:txBody>
          <a:bodyPr wrap="none">
            <a:spAutoFit/>
          </a:bodyPr>
          <a:lstStyle/>
          <a:p>
            <a:pPr>
              <a:buFontTx/>
              <a:buChar char="•"/>
            </a:pPr>
            <a:r>
              <a:rPr lang="es-ES_tradnl" b="1"/>
              <a:t>Comparación directa de los valores instantáneos de las </a:t>
            </a:r>
          </a:p>
          <a:p>
            <a:r>
              <a:rPr lang="es-ES_tradnl" b="1"/>
              <a:t> corrientes (Diferencial de corriente)</a:t>
            </a:r>
          </a:p>
        </p:txBody>
      </p:sp>
      <p:sp>
        <p:nvSpPr>
          <p:cNvPr id="66571" name="Text Box 38"/>
          <p:cNvSpPr txBox="1">
            <a:spLocks noChangeArrowheads="1"/>
          </p:cNvSpPr>
          <p:nvPr/>
        </p:nvSpPr>
        <p:spPr bwMode="auto">
          <a:xfrm>
            <a:off x="304800" y="5486400"/>
            <a:ext cx="8523288" cy="457200"/>
          </a:xfrm>
          <a:prstGeom prst="rect">
            <a:avLst/>
          </a:prstGeom>
          <a:noFill/>
          <a:ln w="9525">
            <a:noFill/>
            <a:miter lim="800000"/>
            <a:headEnd/>
            <a:tailEnd/>
          </a:ln>
        </p:spPr>
        <p:txBody>
          <a:bodyPr wrap="none">
            <a:spAutoFit/>
          </a:bodyPr>
          <a:lstStyle/>
          <a:p>
            <a:pPr>
              <a:buFontTx/>
              <a:buChar char="•"/>
            </a:pPr>
            <a:r>
              <a:rPr lang="es-ES_tradnl" b="1"/>
              <a:t>Comparación directa de sus fases(Comparación de fase)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calcmode="lin" valueType="num">
                                      <p:cBhvr additive="base">
                                        <p:cTn id="7" dur="500" fill="hold"/>
                                        <p:tgtEl>
                                          <p:spTgt spid="68611"/>
                                        </p:tgtEl>
                                        <p:attrNameLst>
                                          <p:attrName>ppt_x</p:attrName>
                                        </p:attrNameLst>
                                      </p:cBhvr>
                                      <p:tavLst>
                                        <p:tav tm="0">
                                          <p:val>
                                            <p:strVal val="0-#ppt_w/2"/>
                                          </p:val>
                                        </p:tav>
                                        <p:tav tm="100000">
                                          <p:val>
                                            <p:strVal val="#ppt_x"/>
                                          </p:val>
                                        </p:tav>
                                      </p:tavLst>
                                    </p:anim>
                                    <p:anim calcmode="lin" valueType="num">
                                      <p:cBhvr additive="base">
                                        <p:cTn id="8" dur="500" fill="hold"/>
                                        <p:tgtEl>
                                          <p:spTgt spid="686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69635"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7588" name="Text Box 4"/>
          <p:cNvSpPr txBox="1">
            <a:spLocks noChangeArrowheads="1"/>
          </p:cNvSpPr>
          <p:nvPr/>
        </p:nvSpPr>
        <p:spPr bwMode="auto">
          <a:xfrm>
            <a:off x="228600" y="1981200"/>
            <a:ext cx="5384800" cy="457200"/>
          </a:xfrm>
          <a:prstGeom prst="rect">
            <a:avLst/>
          </a:prstGeom>
          <a:noFill/>
          <a:ln w="9525">
            <a:noFill/>
            <a:miter lim="800000"/>
            <a:headEnd/>
            <a:tailEnd/>
          </a:ln>
        </p:spPr>
        <p:txBody>
          <a:bodyPr wrap="none">
            <a:spAutoFit/>
          </a:bodyPr>
          <a:lstStyle/>
          <a:p>
            <a:pPr>
              <a:buFontTx/>
              <a:buChar char="•"/>
            </a:pPr>
            <a:r>
              <a:rPr lang="es-ES_tradnl" b="1">
                <a:solidFill>
                  <a:srgbClr val="009900"/>
                </a:solidFill>
              </a:rPr>
              <a:t> No requiere información de voltaje</a:t>
            </a:r>
            <a:endParaRPr lang="es-ES_tradnl"/>
          </a:p>
        </p:txBody>
      </p:sp>
      <p:sp>
        <p:nvSpPr>
          <p:cNvPr id="67589" name="Text Box 5"/>
          <p:cNvSpPr txBox="1">
            <a:spLocks noChangeArrowheads="1"/>
          </p:cNvSpPr>
          <p:nvPr/>
        </p:nvSpPr>
        <p:spPr bwMode="auto">
          <a:xfrm>
            <a:off x="228600" y="3352800"/>
            <a:ext cx="1947863" cy="457200"/>
          </a:xfrm>
          <a:prstGeom prst="rect">
            <a:avLst/>
          </a:prstGeom>
          <a:noFill/>
          <a:ln w="9525">
            <a:noFill/>
            <a:miter lim="800000"/>
            <a:headEnd/>
            <a:tailEnd/>
          </a:ln>
        </p:spPr>
        <p:txBody>
          <a:bodyPr wrap="none">
            <a:spAutoFit/>
          </a:bodyPr>
          <a:lstStyle/>
          <a:p>
            <a:r>
              <a:rPr lang="es-ES_tradnl"/>
              <a:t>Desventajas:</a:t>
            </a:r>
          </a:p>
        </p:txBody>
      </p:sp>
      <p:sp>
        <p:nvSpPr>
          <p:cNvPr id="67590" name="Text Box 7"/>
          <p:cNvSpPr txBox="1">
            <a:spLocks noChangeArrowheads="1"/>
          </p:cNvSpPr>
          <p:nvPr/>
        </p:nvSpPr>
        <p:spPr bwMode="auto">
          <a:xfrm>
            <a:off x="304800" y="2438400"/>
            <a:ext cx="8158163" cy="822325"/>
          </a:xfrm>
          <a:prstGeom prst="rect">
            <a:avLst/>
          </a:prstGeom>
          <a:noFill/>
          <a:ln w="9525">
            <a:noFill/>
            <a:miter lim="800000"/>
            <a:headEnd/>
            <a:tailEnd/>
          </a:ln>
        </p:spPr>
        <p:txBody>
          <a:bodyPr wrap="none">
            <a:spAutoFit/>
          </a:bodyPr>
          <a:lstStyle/>
          <a:p>
            <a:pPr>
              <a:buFontTx/>
              <a:buChar char="•"/>
            </a:pPr>
            <a:r>
              <a:rPr lang="es-ES_tradnl" b="1">
                <a:solidFill>
                  <a:srgbClr val="FFFF00"/>
                </a:solidFill>
              </a:rPr>
              <a:t>No es afectada por las oscilaciones de potencia, </a:t>
            </a:r>
          </a:p>
          <a:p>
            <a:r>
              <a:rPr lang="es-ES_tradnl" b="1">
                <a:solidFill>
                  <a:srgbClr val="FFFF00"/>
                </a:solidFill>
              </a:rPr>
              <a:t> compensación serie capacitiva y acoplamiento mutuo.</a:t>
            </a:r>
          </a:p>
        </p:txBody>
      </p:sp>
      <p:sp>
        <p:nvSpPr>
          <p:cNvPr id="67591" name="Text Box 9"/>
          <p:cNvSpPr txBox="1">
            <a:spLocks noChangeArrowheads="1"/>
          </p:cNvSpPr>
          <p:nvPr/>
        </p:nvSpPr>
        <p:spPr bwMode="auto">
          <a:xfrm>
            <a:off x="228600" y="1524000"/>
            <a:ext cx="1455738" cy="457200"/>
          </a:xfrm>
          <a:prstGeom prst="rect">
            <a:avLst/>
          </a:prstGeom>
          <a:noFill/>
          <a:ln w="9525">
            <a:noFill/>
            <a:miter lim="800000"/>
            <a:headEnd/>
            <a:tailEnd/>
          </a:ln>
        </p:spPr>
        <p:txBody>
          <a:bodyPr wrap="none">
            <a:spAutoFit/>
          </a:bodyPr>
          <a:lstStyle/>
          <a:p>
            <a:r>
              <a:rPr lang="es-ES_tradnl"/>
              <a:t>Ventajas:</a:t>
            </a:r>
          </a:p>
        </p:txBody>
      </p:sp>
      <p:sp>
        <p:nvSpPr>
          <p:cNvPr id="67592" name="Text Box 10"/>
          <p:cNvSpPr txBox="1">
            <a:spLocks noChangeArrowheads="1"/>
          </p:cNvSpPr>
          <p:nvPr/>
        </p:nvSpPr>
        <p:spPr bwMode="auto">
          <a:xfrm>
            <a:off x="228600" y="4114800"/>
            <a:ext cx="8394700" cy="457200"/>
          </a:xfrm>
          <a:prstGeom prst="rect">
            <a:avLst/>
          </a:prstGeom>
          <a:noFill/>
          <a:ln w="9525">
            <a:noFill/>
            <a:miter lim="800000"/>
            <a:headEnd/>
            <a:tailEnd/>
          </a:ln>
        </p:spPr>
        <p:txBody>
          <a:bodyPr wrap="none">
            <a:spAutoFit/>
          </a:bodyPr>
          <a:lstStyle/>
          <a:p>
            <a:pPr>
              <a:buFontTx/>
              <a:buChar char="•"/>
            </a:pPr>
            <a:r>
              <a:rPr lang="es-ES_tradnl" b="1"/>
              <a:t>Tiene menor sensibilidad que la protección de distancia</a:t>
            </a:r>
          </a:p>
        </p:txBody>
      </p:sp>
      <p:sp>
        <p:nvSpPr>
          <p:cNvPr id="67593" name="Text Box 11"/>
          <p:cNvSpPr txBox="1">
            <a:spLocks noChangeArrowheads="1"/>
          </p:cNvSpPr>
          <p:nvPr/>
        </p:nvSpPr>
        <p:spPr bwMode="auto">
          <a:xfrm>
            <a:off x="304800" y="3733800"/>
            <a:ext cx="3065463"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No brinda respaldo</a:t>
            </a:r>
          </a:p>
        </p:txBody>
      </p:sp>
      <p:sp>
        <p:nvSpPr>
          <p:cNvPr id="67594" name="Text Box 12"/>
          <p:cNvSpPr txBox="1">
            <a:spLocks noChangeArrowheads="1"/>
          </p:cNvSpPr>
          <p:nvPr/>
        </p:nvSpPr>
        <p:spPr bwMode="auto">
          <a:xfrm>
            <a:off x="2362200" y="990600"/>
            <a:ext cx="3875088" cy="457200"/>
          </a:xfrm>
          <a:prstGeom prst="rect">
            <a:avLst/>
          </a:prstGeom>
          <a:noFill/>
          <a:ln w="9525">
            <a:noFill/>
            <a:miter lim="800000"/>
            <a:headEnd/>
            <a:tailEnd/>
          </a:ln>
        </p:spPr>
        <p:txBody>
          <a:bodyPr wrap="none">
            <a:spAutoFit/>
          </a:bodyPr>
          <a:lstStyle/>
          <a:p>
            <a:r>
              <a:rPr lang="es-ES_tradnl" b="1"/>
              <a:t>PRINCIPIO DIFERENCIAL</a:t>
            </a:r>
          </a:p>
        </p:txBody>
      </p:sp>
      <p:sp>
        <p:nvSpPr>
          <p:cNvPr id="67595" name="Text Box 13"/>
          <p:cNvSpPr txBox="1">
            <a:spLocks noChangeArrowheads="1"/>
          </p:cNvSpPr>
          <p:nvPr/>
        </p:nvSpPr>
        <p:spPr bwMode="auto">
          <a:xfrm>
            <a:off x="304800" y="4724400"/>
            <a:ext cx="8259763" cy="822325"/>
          </a:xfrm>
          <a:prstGeom prst="rect">
            <a:avLst/>
          </a:prstGeom>
          <a:noFill/>
          <a:ln w="9525">
            <a:noFill/>
            <a:miter lim="800000"/>
            <a:headEnd/>
            <a:tailEnd/>
          </a:ln>
        </p:spPr>
        <p:txBody>
          <a:bodyPr wrap="none">
            <a:spAutoFit/>
          </a:bodyPr>
          <a:lstStyle/>
          <a:p>
            <a:pPr>
              <a:buFontTx/>
              <a:buChar char="•"/>
            </a:pPr>
            <a:r>
              <a:rPr lang="es-ES_tradnl" b="1"/>
              <a:t>Tiene menor velocidad de operación que la protección </a:t>
            </a:r>
          </a:p>
          <a:p>
            <a:r>
              <a:rPr lang="es-ES_tradnl" b="1"/>
              <a:t>  de distancia</a:t>
            </a:r>
          </a:p>
        </p:txBody>
      </p:sp>
      <p:sp>
        <p:nvSpPr>
          <p:cNvPr id="67596" name="Text Box 14"/>
          <p:cNvSpPr txBox="1">
            <a:spLocks noChangeArrowheads="1"/>
          </p:cNvSpPr>
          <p:nvPr/>
        </p:nvSpPr>
        <p:spPr bwMode="auto">
          <a:xfrm>
            <a:off x="288925" y="5526088"/>
            <a:ext cx="8821738" cy="457200"/>
          </a:xfrm>
          <a:prstGeom prst="rect">
            <a:avLst/>
          </a:prstGeom>
          <a:noFill/>
          <a:ln w="9525">
            <a:noFill/>
            <a:miter lim="800000"/>
            <a:headEnd/>
            <a:tailEnd/>
          </a:ln>
        </p:spPr>
        <p:txBody>
          <a:bodyPr wrap="none">
            <a:spAutoFit/>
          </a:bodyPr>
          <a:lstStyle/>
          <a:p>
            <a:pPr>
              <a:buFontTx/>
              <a:buChar char="•"/>
            </a:pPr>
            <a:r>
              <a:rPr lang="es-ES_tradnl" b="1"/>
              <a:t>Impone requerimientos elevados al canal de comunicación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635"/>
                                        </p:tgtEl>
                                        <p:attrNameLst>
                                          <p:attrName>style.visibility</p:attrName>
                                        </p:attrNameLst>
                                      </p:cBhvr>
                                      <p:to>
                                        <p:strVal val="visible"/>
                                      </p:to>
                                    </p:set>
                                    <p:anim calcmode="lin" valueType="num">
                                      <p:cBhvr additive="base">
                                        <p:cTn id="7" dur="500" fill="hold"/>
                                        <p:tgtEl>
                                          <p:spTgt spid="69635"/>
                                        </p:tgtEl>
                                        <p:attrNameLst>
                                          <p:attrName>ppt_x</p:attrName>
                                        </p:attrNameLst>
                                      </p:cBhvr>
                                      <p:tavLst>
                                        <p:tav tm="0">
                                          <p:val>
                                            <p:strVal val="0-#ppt_w/2"/>
                                          </p:val>
                                        </p:tav>
                                        <p:tav tm="100000">
                                          <p:val>
                                            <p:strVal val="#ppt_x"/>
                                          </p:val>
                                        </p:tav>
                                      </p:tavLst>
                                    </p:anim>
                                    <p:anim calcmode="lin" valueType="num">
                                      <p:cBhvr additive="base">
                                        <p:cTn id="8" dur="500" fill="hold"/>
                                        <p:tgtEl>
                                          <p:spTgt spid="696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0659"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8612" name="Text Box 13"/>
          <p:cNvSpPr txBox="1">
            <a:spLocks noChangeArrowheads="1"/>
          </p:cNvSpPr>
          <p:nvPr/>
        </p:nvSpPr>
        <p:spPr bwMode="auto">
          <a:xfrm>
            <a:off x="2286000" y="990600"/>
            <a:ext cx="3868738" cy="457200"/>
          </a:xfrm>
          <a:prstGeom prst="rect">
            <a:avLst/>
          </a:prstGeom>
          <a:noFill/>
          <a:ln w="9525">
            <a:noFill/>
            <a:miter lim="800000"/>
            <a:headEnd/>
            <a:tailEnd/>
          </a:ln>
        </p:spPr>
        <p:txBody>
          <a:bodyPr wrap="none">
            <a:spAutoFit/>
          </a:bodyPr>
          <a:lstStyle/>
          <a:p>
            <a:r>
              <a:rPr lang="es-ES_tradnl" b="1"/>
              <a:t>Protección por hilo piloto</a:t>
            </a:r>
          </a:p>
        </p:txBody>
      </p:sp>
      <p:sp>
        <p:nvSpPr>
          <p:cNvPr id="68613" name="Text Box 14"/>
          <p:cNvSpPr txBox="1">
            <a:spLocks noChangeArrowheads="1"/>
          </p:cNvSpPr>
          <p:nvPr/>
        </p:nvSpPr>
        <p:spPr bwMode="auto">
          <a:xfrm>
            <a:off x="533400" y="1828800"/>
            <a:ext cx="4364038" cy="457200"/>
          </a:xfrm>
          <a:prstGeom prst="rect">
            <a:avLst/>
          </a:prstGeom>
          <a:noFill/>
          <a:ln w="9525">
            <a:noFill/>
            <a:miter lim="800000"/>
            <a:headEnd/>
            <a:tailEnd/>
          </a:ln>
        </p:spPr>
        <p:txBody>
          <a:bodyPr wrap="none">
            <a:spAutoFit/>
          </a:bodyPr>
          <a:lstStyle/>
          <a:p>
            <a:r>
              <a:rPr lang="es-ES_tradnl" b="1"/>
              <a:t>Son de selectividad absoluta</a:t>
            </a:r>
          </a:p>
        </p:txBody>
      </p:sp>
      <p:sp>
        <p:nvSpPr>
          <p:cNvPr id="68614" name="Text Box 15"/>
          <p:cNvSpPr txBox="1">
            <a:spLocks noChangeArrowheads="1"/>
          </p:cNvSpPr>
          <p:nvPr/>
        </p:nvSpPr>
        <p:spPr bwMode="auto">
          <a:xfrm>
            <a:off x="381000" y="2514600"/>
            <a:ext cx="8493125" cy="822325"/>
          </a:xfrm>
          <a:prstGeom prst="rect">
            <a:avLst/>
          </a:prstGeom>
          <a:noFill/>
          <a:ln w="9525">
            <a:noFill/>
            <a:miter lim="800000"/>
            <a:headEnd/>
            <a:tailEnd/>
          </a:ln>
        </p:spPr>
        <p:txBody>
          <a:bodyPr wrap="none">
            <a:spAutoFit/>
          </a:bodyPr>
          <a:lstStyle/>
          <a:p>
            <a:r>
              <a:rPr lang="es-ES_tradnl" b="1"/>
              <a:t>Aplican el principio diferencial de comparación de fase y </a:t>
            </a:r>
          </a:p>
          <a:p>
            <a:r>
              <a:rPr lang="es-ES_tradnl" b="1"/>
              <a:t>el de los valores instantáneos de corriente</a:t>
            </a:r>
          </a:p>
        </p:txBody>
      </p:sp>
      <p:grpSp>
        <p:nvGrpSpPr>
          <p:cNvPr id="68615" name="Group 47"/>
          <p:cNvGrpSpPr>
            <a:grpSpLocks/>
          </p:cNvGrpSpPr>
          <p:nvPr/>
        </p:nvGrpSpPr>
        <p:grpSpPr bwMode="auto">
          <a:xfrm>
            <a:off x="685800" y="4038600"/>
            <a:ext cx="7467600" cy="2133600"/>
            <a:chOff x="432" y="2544"/>
            <a:chExt cx="4704" cy="1344"/>
          </a:xfrm>
        </p:grpSpPr>
        <p:grpSp>
          <p:nvGrpSpPr>
            <p:cNvPr id="68616" name="Group 44"/>
            <p:cNvGrpSpPr>
              <a:grpSpLocks/>
            </p:cNvGrpSpPr>
            <p:nvPr/>
          </p:nvGrpSpPr>
          <p:grpSpPr bwMode="auto">
            <a:xfrm>
              <a:off x="432" y="2544"/>
              <a:ext cx="4704" cy="1344"/>
              <a:chOff x="432" y="2544"/>
              <a:chExt cx="4704" cy="1344"/>
            </a:xfrm>
          </p:grpSpPr>
          <p:sp>
            <p:nvSpPr>
              <p:cNvPr id="68619" name="Line 16"/>
              <p:cNvSpPr>
                <a:spLocks noChangeShapeType="1"/>
              </p:cNvSpPr>
              <p:nvPr/>
            </p:nvSpPr>
            <p:spPr bwMode="auto">
              <a:xfrm>
                <a:off x="432" y="2544"/>
                <a:ext cx="0" cy="576"/>
              </a:xfrm>
              <a:prstGeom prst="line">
                <a:avLst/>
              </a:prstGeom>
              <a:noFill/>
              <a:ln w="9525">
                <a:solidFill>
                  <a:schemeClr val="tx1"/>
                </a:solidFill>
                <a:round/>
                <a:headEnd/>
                <a:tailEnd/>
              </a:ln>
            </p:spPr>
            <p:txBody>
              <a:bodyPr wrap="none" anchor="ctr"/>
              <a:lstStyle/>
              <a:p>
                <a:endParaRPr lang="en-US"/>
              </a:p>
            </p:txBody>
          </p:sp>
          <p:sp>
            <p:nvSpPr>
              <p:cNvPr id="68620" name="Line 17"/>
              <p:cNvSpPr>
                <a:spLocks noChangeShapeType="1"/>
              </p:cNvSpPr>
              <p:nvPr/>
            </p:nvSpPr>
            <p:spPr bwMode="auto">
              <a:xfrm>
                <a:off x="432" y="2784"/>
                <a:ext cx="4704" cy="0"/>
              </a:xfrm>
              <a:prstGeom prst="line">
                <a:avLst/>
              </a:prstGeom>
              <a:noFill/>
              <a:ln w="9525">
                <a:solidFill>
                  <a:schemeClr val="tx1"/>
                </a:solidFill>
                <a:round/>
                <a:headEnd/>
                <a:tailEnd/>
              </a:ln>
            </p:spPr>
            <p:txBody>
              <a:bodyPr wrap="none" anchor="ctr"/>
              <a:lstStyle/>
              <a:p>
                <a:endParaRPr lang="en-US"/>
              </a:p>
            </p:txBody>
          </p:sp>
          <p:sp>
            <p:nvSpPr>
              <p:cNvPr id="68621" name="Line 18"/>
              <p:cNvSpPr>
                <a:spLocks noChangeShapeType="1"/>
              </p:cNvSpPr>
              <p:nvPr/>
            </p:nvSpPr>
            <p:spPr bwMode="auto">
              <a:xfrm>
                <a:off x="5136" y="2544"/>
                <a:ext cx="0" cy="480"/>
              </a:xfrm>
              <a:prstGeom prst="line">
                <a:avLst/>
              </a:prstGeom>
              <a:noFill/>
              <a:ln w="9525">
                <a:solidFill>
                  <a:schemeClr val="tx1"/>
                </a:solidFill>
                <a:round/>
                <a:headEnd/>
                <a:tailEnd/>
              </a:ln>
            </p:spPr>
            <p:txBody>
              <a:bodyPr wrap="none" anchor="ctr"/>
              <a:lstStyle/>
              <a:p>
                <a:endParaRPr lang="en-US"/>
              </a:p>
            </p:txBody>
          </p:sp>
          <p:sp>
            <p:nvSpPr>
              <p:cNvPr id="68622" name="Rectangle 19"/>
              <p:cNvSpPr>
                <a:spLocks noChangeArrowheads="1"/>
              </p:cNvSpPr>
              <p:nvPr/>
            </p:nvSpPr>
            <p:spPr bwMode="auto">
              <a:xfrm>
                <a:off x="1344" y="3168"/>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op</a:t>
                </a:r>
              </a:p>
            </p:txBody>
          </p:sp>
          <p:sp>
            <p:nvSpPr>
              <p:cNvPr id="68623" name="Rectangle 20"/>
              <p:cNvSpPr>
                <a:spLocks noChangeArrowheads="1"/>
              </p:cNvSpPr>
              <p:nvPr/>
            </p:nvSpPr>
            <p:spPr bwMode="auto">
              <a:xfrm>
                <a:off x="3792" y="3168"/>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op</a:t>
                </a:r>
              </a:p>
            </p:txBody>
          </p:sp>
          <p:sp>
            <p:nvSpPr>
              <p:cNvPr id="68624" name="Rectangle 21"/>
              <p:cNvSpPr>
                <a:spLocks noChangeArrowheads="1"/>
              </p:cNvSpPr>
              <p:nvPr/>
            </p:nvSpPr>
            <p:spPr bwMode="auto">
              <a:xfrm>
                <a:off x="4176" y="3504"/>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ret</a:t>
                </a:r>
              </a:p>
            </p:txBody>
          </p:sp>
          <p:sp>
            <p:nvSpPr>
              <p:cNvPr id="68625" name="Rectangle 22"/>
              <p:cNvSpPr>
                <a:spLocks noChangeArrowheads="1"/>
              </p:cNvSpPr>
              <p:nvPr/>
            </p:nvSpPr>
            <p:spPr bwMode="auto">
              <a:xfrm>
                <a:off x="912" y="3456"/>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ret</a:t>
                </a:r>
              </a:p>
            </p:txBody>
          </p:sp>
          <p:sp>
            <p:nvSpPr>
              <p:cNvPr id="68626" name="WordArt 23"/>
              <p:cNvSpPr>
                <a:spLocks noChangeArrowheads="1" noChangeShapeType="1" noTextEdit="1"/>
              </p:cNvSpPr>
              <p:nvPr/>
            </p:nvSpPr>
            <p:spPr bwMode="auto">
              <a:xfrm rot="-10656844">
                <a:off x="672" y="2688"/>
                <a:ext cx="240" cy="192"/>
              </a:xfrm>
              <a:prstGeom prst="rect">
                <a:avLst/>
              </a:prstGeom>
            </p:spPr>
            <p:txBody>
              <a:bodyPr wrap="none" fromWordArt="1">
                <a:prstTxWarp prst="textPlain">
                  <a:avLst>
                    <a:gd name="adj" fmla="val 50000"/>
                  </a:avLst>
                </a:prstTxWarp>
              </a:bodyPr>
              <a:lstStyle/>
              <a:p>
                <a:pPr algn="ctr"/>
                <a:r>
                  <a:rPr lang="en-US" sz="1800" kern="10">
                    <a:ln w="9525">
                      <a:solidFill>
                        <a:srgbClr val="000000"/>
                      </a:solidFill>
                      <a:round/>
                      <a:headEnd/>
                      <a:tailEnd/>
                    </a:ln>
                    <a:solidFill>
                      <a:srgbClr val="FFFFFF"/>
                    </a:solidFill>
                    <a:latin typeface="Arial"/>
                    <a:cs typeface="Arial"/>
                  </a:rPr>
                  <a:t>w</a:t>
                </a:r>
              </a:p>
            </p:txBody>
          </p:sp>
          <p:sp>
            <p:nvSpPr>
              <p:cNvPr id="68627" name="WordArt 24"/>
              <p:cNvSpPr>
                <a:spLocks noChangeArrowheads="1" noChangeShapeType="1" noTextEdit="1"/>
              </p:cNvSpPr>
              <p:nvPr/>
            </p:nvSpPr>
            <p:spPr bwMode="auto">
              <a:xfrm rot="-10656844">
                <a:off x="4512" y="2688"/>
                <a:ext cx="240" cy="192"/>
              </a:xfrm>
              <a:prstGeom prst="rect">
                <a:avLst/>
              </a:prstGeom>
            </p:spPr>
            <p:txBody>
              <a:bodyPr wrap="none" fromWordArt="1">
                <a:prstTxWarp prst="textPlain">
                  <a:avLst>
                    <a:gd name="adj" fmla="val 50000"/>
                  </a:avLst>
                </a:prstTxWarp>
              </a:bodyPr>
              <a:lstStyle/>
              <a:p>
                <a:pPr algn="ctr"/>
                <a:r>
                  <a:rPr lang="en-US" sz="1800" kern="10">
                    <a:ln w="9525">
                      <a:solidFill>
                        <a:srgbClr val="000000"/>
                      </a:solidFill>
                      <a:round/>
                      <a:headEnd/>
                      <a:tailEnd/>
                    </a:ln>
                    <a:solidFill>
                      <a:srgbClr val="FFFFFF"/>
                    </a:solidFill>
                    <a:latin typeface="Arial"/>
                    <a:cs typeface="Arial"/>
                  </a:rPr>
                  <a:t>w</a:t>
                </a:r>
              </a:p>
            </p:txBody>
          </p:sp>
          <p:sp>
            <p:nvSpPr>
              <p:cNvPr id="68628" name="Line 25"/>
              <p:cNvSpPr>
                <a:spLocks noChangeShapeType="1"/>
              </p:cNvSpPr>
              <p:nvPr/>
            </p:nvSpPr>
            <p:spPr bwMode="auto">
              <a:xfrm>
                <a:off x="912" y="2832"/>
                <a:ext cx="0" cy="192"/>
              </a:xfrm>
              <a:prstGeom prst="line">
                <a:avLst/>
              </a:prstGeom>
              <a:noFill/>
              <a:ln w="9525">
                <a:solidFill>
                  <a:schemeClr val="tx1"/>
                </a:solidFill>
                <a:round/>
                <a:headEnd/>
                <a:tailEnd/>
              </a:ln>
            </p:spPr>
            <p:txBody>
              <a:bodyPr wrap="none" anchor="ctr"/>
              <a:lstStyle/>
              <a:p>
                <a:endParaRPr lang="en-US"/>
              </a:p>
            </p:txBody>
          </p:sp>
          <p:sp>
            <p:nvSpPr>
              <p:cNvPr id="68629" name="Line 26"/>
              <p:cNvSpPr>
                <a:spLocks noChangeShapeType="1"/>
              </p:cNvSpPr>
              <p:nvPr/>
            </p:nvSpPr>
            <p:spPr bwMode="auto">
              <a:xfrm>
                <a:off x="912" y="3024"/>
                <a:ext cx="1056" cy="0"/>
              </a:xfrm>
              <a:prstGeom prst="line">
                <a:avLst/>
              </a:prstGeom>
              <a:noFill/>
              <a:ln w="9525">
                <a:solidFill>
                  <a:schemeClr val="tx1"/>
                </a:solidFill>
                <a:round/>
                <a:headEnd/>
                <a:tailEnd/>
              </a:ln>
            </p:spPr>
            <p:txBody>
              <a:bodyPr wrap="none" anchor="ctr"/>
              <a:lstStyle/>
              <a:p>
                <a:endParaRPr lang="en-US"/>
              </a:p>
            </p:txBody>
          </p:sp>
          <p:sp>
            <p:nvSpPr>
              <p:cNvPr id="68630" name="Line 27"/>
              <p:cNvSpPr>
                <a:spLocks noChangeShapeType="1"/>
              </p:cNvSpPr>
              <p:nvPr/>
            </p:nvSpPr>
            <p:spPr bwMode="auto">
              <a:xfrm flipV="1">
                <a:off x="4512" y="2832"/>
                <a:ext cx="0" cy="192"/>
              </a:xfrm>
              <a:prstGeom prst="line">
                <a:avLst/>
              </a:prstGeom>
              <a:noFill/>
              <a:ln w="9525">
                <a:solidFill>
                  <a:schemeClr val="tx1"/>
                </a:solidFill>
                <a:round/>
                <a:headEnd/>
                <a:tailEnd/>
              </a:ln>
            </p:spPr>
            <p:txBody>
              <a:bodyPr wrap="none" anchor="ctr"/>
              <a:lstStyle/>
              <a:p>
                <a:endParaRPr lang="en-US"/>
              </a:p>
            </p:txBody>
          </p:sp>
          <p:sp>
            <p:nvSpPr>
              <p:cNvPr id="68631" name="Line 28"/>
              <p:cNvSpPr>
                <a:spLocks noChangeShapeType="1"/>
              </p:cNvSpPr>
              <p:nvPr/>
            </p:nvSpPr>
            <p:spPr bwMode="auto">
              <a:xfrm>
                <a:off x="672" y="2880"/>
                <a:ext cx="0" cy="768"/>
              </a:xfrm>
              <a:prstGeom prst="line">
                <a:avLst/>
              </a:prstGeom>
              <a:noFill/>
              <a:ln w="9525">
                <a:solidFill>
                  <a:schemeClr val="tx1"/>
                </a:solidFill>
                <a:round/>
                <a:headEnd/>
                <a:tailEnd/>
              </a:ln>
            </p:spPr>
            <p:txBody>
              <a:bodyPr wrap="none" anchor="ctr"/>
              <a:lstStyle/>
              <a:p>
                <a:endParaRPr lang="en-US"/>
              </a:p>
            </p:txBody>
          </p:sp>
          <p:sp>
            <p:nvSpPr>
              <p:cNvPr id="68632" name="Line 29"/>
              <p:cNvSpPr>
                <a:spLocks noChangeShapeType="1"/>
              </p:cNvSpPr>
              <p:nvPr/>
            </p:nvSpPr>
            <p:spPr bwMode="auto">
              <a:xfrm>
                <a:off x="4704" y="2880"/>
                <a:ext cx="0" cy="768"/>
              </a:xfrm>
              <a:prstGeom prst="line">
                <a:avLst/>
              </a:prstGeom>
              <a:noFill/>
              <a:ln w="9525">
                <a:solidFill>
                  <a:schemeClr val="tx1"/>
                </a:solidFill>
                <a:round/>
                <a:headEnd/>
                <a:tailEnd/>
              </a:ln>
            </p:spPr>
            <p:txBody>
              <a:bodyPr wrap="none" anchor="ctr"/>
              <a:lstStyle/>
              <a:p>
                <a:endParaRPr lang="en-US"/>
              </a:p>
            </p:txBody>
          </p:sp>
          <p:sp>
            <p:nvSpPr>
              <p:cNvPr id="68633" name="Line 30"/>
              <p:cNvSpPr>
                <a:spLocks noChangeShapeType="1"/>
              </p:cNvSpPr>
              <p:nvPr/>
            </p:nvSpPr>
            <p:spPr bwMode="auto">
              <a:xfrm flipH="1">
                <a:off x="4464" y="3648"/>
                <a:ext cx="240" cy="0"/>
              </a:xfrm>
              <a:prstGeom prst="line">
                <a:avLst/>
              </a:prstGeom>
              <a:noFill/>
              <a:ln w="9525">
                <a:solidFill>
                  <a:schemeClr val="tx1"/>
                </a:solidFill>
                <a:round/>
                <a:headEnd/>
                <a:tailEnd/>
              </a:ln>
            </p:spPr>
            <p:txBody>
              <a:bodyPr wrap="none" anchor="ctr"/>
              <a:lstStyle/>
              <a:p>
                <a:endParaRPr lang="en-US"/>
              </a:p>
            </p:txBody>
          </p:sp>
          <p:sp>
            <p:nvSpPr>
              <p:cNvPr id="68634" name="Line 31"/>
              <p:cNvSpPr>
                <a:spLocks noChangeShapeType="1"/>
              </p:cNvSpPr>
              <p:nvPr/>
            </p:nvSpPr>
            <p:spPr bwMode="auto">
              <a:xfrm>
                <a:off x="672" y="3648"/>
                <a:ext cx="240" cy="0"/>
              </a:xfrm>
              <a:prstGeom prst="line">
                <a:avLst/>
              </a:prstGeom>
              <a:noFill/>
              <a:ln w="9525">
                <a:solidFill>
                  <a:schemeClr val="tx1"/>
                </a:solidFill>
                <a:round/>
                <a:headEnd/>
                <a:tailEnd/>
              </a:ln>
            </p:spPr>
            <p:txBody>
              <a:bodyPr wrap="none" anchor="ctr"/>
              <a:lstStyle/>
              <a:p>
                <a:endParaRPr lang="en-US"/>
              </a:p>
            </p:txBody>
          </p:sp>
          <p:sp>
            <p:nvSpPr>
              <p:cNvPr id="68635" name="Line 32"/>
              <p:cNvSpPr>
                <a:spLocks noChangeShapeType="1"/>
              </p:cNvSpPr>
              <p:nvPr/>
            </p:nvSpPr>
            <p:spPr bwMode="auto">
              <a:xfrm>
                <a:off x="1200" y="3648"/>
                <a:ext cx="816" cy="0"/>
              </a:xfrm>
              <a:prstGeom prst="line">
                <a:avLst/>
              </a:prstGeom>
              <a:noFill/>
              <a:ln w="9525">
                <a:solidFill>
                  <a:schemeClr val="tx1"/>
                </a:solidFill>
                <a:round/>
                <a:headEnd/>
                <a:tailEnd/>
              </a:ln>
            </p:spPr>
            <p:txBody>
              <a:bodyPr wrap="none" anchor="ctr"/>
              <a:lstStyle/>
              <a:p>
                <a:endParaRPr lang="en-US"/>
              </a:p>
            </p:txBody>
          </p:sp>
          <p:sp>
            <p:nvSpPr>
              <p:cNvPr id="68636" name="Line 33"/>
              <p:cNvSpPr>
                <a:spLocks noChangeShapeType="1"/>
              </p:cNvSpPr>
              <p:nvPr/>
            </p:nvSpPr>
            <p:spPr bwMode="auto">
              <a:xfrm flipH="1">
                <a:off x="3312" y="3648"/>
                <a:ext cx="864" cy="0"/>
              </a:xfrm>
              <a:prstGeom prst="line">
                <a:avLst/>
              </a:prstGeom>
              <a:noFill/>
              <a:ln w="9525">
                <a:solidFill>
                  <a:schemeClr val="tx1"/>
                </a:solidFill>
                <a:round/>
                <a:headEnd/>
                <a:tailEnd/>
              </a:ln>
            </p:spPr>
            <p:txBody>
              <a:bodyPr wrap="none" anchor="ctr"/>
              <a:lstStyle/>
              <a:p>
                <a:endParaRPr lang="en-US"/>
              </a:p>
            </p:txBody>
          </p:sp>
          <p:sp>
            <p:nvSpPr>
              <p:cNvPr id="68637" name="Line 34"/>
              <p:cNvSpPr>
                <a:spLocks noChangeShapeType="1"/>
              </p:cNvSpPr>
              <p:nvPr/>
            </p:nvSpPr>
            <p:spPr bwMode="auto">
              <a:xfrm>
                <a:off x="3936" y="3024"/>
                <a:ext cx="0" cy="144"/>
              </a:xfrm>
              <a:prstGeom prst="line">
                <a:avLst/>
              </a:prstGeom>
              <a:noFill/>
              <a:ln w="9525">
                <a:solidFill>
                  <a:schemeClr val="tx1"/>
                </a:solidFill>
                <a:round/>
                <a:headEnd/>
                <a:tailEnd/>
              </a:ln>
            </p:spPr>
            <p:txBody>
              <a:bodyPr wrap="none" anchor="ctr"/>
              <a:lstStyle/>
              <a:p>
                <a:endParaRPr lang="en-US"/>
              </a:p>
            </p:txBody>
          </p:sp>
          <p:sp>
            <p:nvSpPr>
              <p:cNvPr id="68638" name="Line 35"/>
              <p:cNvSpPr>
                <a:spLocks noChangeShapeType="1"/>
              </p:cNvSpPr>
              <p:nvPr/>
            </p:nvSpPr>
            <p:spPr bwMode="auto">
              <a:xfrm flipV="1">
                <a:off x="3888" y="3456"/>
                <a:ext cx="0" cy="192"/>
              </a:xfrm>
              <a:prstGeom prst="line">
                <a:avLst/>
              </a:prstGeom>
              <a:noFill/>
              <a:ln w="9525">
                <a:solidFill>
                  <a:schemeClr val="tx1"/>
                </a:solidFill>
                <a:round/>
                <a:headEnd/>
                <a:tailEnd/>
              </a:ln>
            </p:spPr>
            <p:txBody>
              <a:bodyPr wrap="none" anchor="ctr"/>
              <a:lstStyle/>
              <a:p>
                <a:endParaRPr lang="en-US"/>
              </a:p>
            </p:txBody>
          </p:sp>
          <p:sp>
            <p:nvSpPr>
              <p:cNvPr id="68639" name="Line 36"/>
              <p:cNvSpPr>
                <a:spLocks noChangeShapeType="1"/>
              </p:cNvSpPr>
              <p:nvPr/>
            </p:nvSpPr>
            <p:spPr bwMode="auto">
              <a:xfrm flipV="1">
                <a:off x="1488" y="3024"/>
                <a:ext cx="0" cy="144"/>
              </a:xfrm>
              <a:prstGeom prst="line">
                <a:avLst/>
              </a:prstGeom>
              <a:noFill/>
              <a:ln w="9525">
                <a:solidFill>
                  <a:schemeClr val="tx1"/>
                </a:solidFill>
                <a:round/>
                <a:headEnd/>
                <a:tailEnd/>
              </a:ln>
            </p:spPr>
            <p:txBody>
              <a:bodyPr wrap="none" anchor="ctr"/>
              <a:lstStyle/>
              <a:p>
                <a:endParaRPr lang="en-US"/>
              </a:p>
            </p:txBody>
          </p:sp>
          <p:sp>
            <p:nvSpPr>
              <p:cNvPr id="68640" name="Line 37"/>
              <p:cNvSpPr>
                <a:spLocks noChangeShapeType="1"/>
              </p:cNvSpPr>
              <p:nvPr/>
            </p:nvSpPr>
            <p:spPr bwMode="auto">
              <a:xfrm>
                <a:off x="1440" y="3456"/>
                <a:ext cx="0" cy="192"/>
              </a:xfrm>
              <a:prstGeom prst="line">
                <a:avLst/>
              </a:prstGeom>
              <a:noFill/>
              <a:ln w="9525">
                <a:solidFill>
                  <a:schemeClr val="tx1"/>
                </a:solidFill>
                <a:round/>
                <a:headEnd/>
                <a:tailEnd/>
              </a:ln>
            </p:spPr>
            <p:txBody>
              <a:bodyPr wrap="none" anchor="ctr"/>
              <a:lstStyle/>
              <a:p>
                <a:endParaRPr lang="en-US"/>
              </a:p>
            </p:txBody>
          </p:sp>
          <p:sp>
            <p:nvSpPr>
              <p:cNvPr id="68641" name="Line 38"/>
              <p:cNvSpPr>
                <a:spLocks noChangeShapeType="1"/>
              </p:cNvSpPr>
              <p:nvPr/>
            </p:nvSpPr>
            <p:spPr bwMode="auto">
              <a:xfrm flipH="1">
                <a:off x="3360" y="3024"/>
                <a:ext cx="1152" cy="0"/>
              </a:xfrm>
              <a:prstGeom prst="line">
                <a:avLst/>
              </a:prstGeom>
              <a:noFill/>
              <a:ln w="9525">
                <a:solidFill>
                  <a:schemeClr val="tx1"/>
                </a:solidFill>
                <a:round/>
                <a:headEnd/>
                <a:tailEnd/>
              </a:ln>
            </p:spPr>
            <p:txBody>
              <a:bodyPr wrap="none" anchor="ctr"/>
              <a:lstStyle/>
              <a:p>
                <a:endParaRPr lang="en-US"/>
              </a:p>
            </p:txBody>
          </p:sp>
          <p:sp>
            <p:nvSpPr>
              <p:cNvPr id="68642" name="Line 39"/>
              <p:cNvSpPr>
                <a:spLocks noChangeShapeType="1"/>
              </p:cNvSpPr>
              <p:nvPr/>
            </p:nvSpPr>
            <p:spPr bwMode="auto">
              <a:xfrm>
                <a:off x="2016" y="3024"/>
                <a:ext cx="1344" cy="0"/>
              </a:xfrm>
              <a:prstGeom prst="line">
                <a:avLst/>
              </a:prstGeom>
              <a:noFill/>
              <a:ln w="9525">
                <a:solidFill>
                  <a:schemeClr val="tx1"/>
                </a:solidFill>
                <a:prstDash val="dash"/>
                <a:round/>
                <a:headEnd/>
                <a:tailEnd/>
              </a:ln>
            </p:spPr>
            <p:txBody>
              <a:bodyPr wrap="none" anchor="ctr"/>
              <a:lstStyle/>
              <a:p>
                <a:endParaRPr lang="en-US"/>
              </a:p>
            </p:txBody>
          </p:sp>
          <p:sp>
            <p:nvSpPr>
              <p:cNvPr id="68643" name="Line 40"/>
              <p:cNvSpPr>
                <a:spLocks noChangeShapeType="1"/>
              </p:cNvSpPr>
              <p:nvPr/>
            </p:nvSpPr>
            <p:spPr bwMode="auto">
              <a:xfrm>
                <a:off x="2064" y="3648"/>
                <a:ext cx="1200" cy="0"/>
              </a:xfrm>
              <a:prstGeom prst="line">
                <a:avLst/>
              </a:prstGeom>
              <a:noFill/>
              <a:ln w="9525">
                <a:solidFill>
                  <a:schemeClr val="tx1"/>
                </a:solidFill>
                <a:prstDash val="dash"/>
                <a:round/>
                <a:headEnd/>
                <a:tailEnd/>
              </a:ln>
            </p:spPr>
            <p:txBody>
              <a:bodyPr wrap="none" anchor="ctr"/>
              <a:lstStyle/>
              <a:p>
                <a:endParaRPr lang="en-US"/>
              </a:p>
            </p:txBody>
          </p:sp>
          <p:sp>
            <p:nvSpPr>
              <p:cNvPr id="68644" name="Rectangle 41"/>
              <p:cNvSpPr>
                <a:spLocks noChangeArrowheads="1"/>
              </p:cNvSpPr>
              <p:nvPr/>
            </p:nvSpPr>
            <p:spPr bwMode="auto">
              <a:xfrm>
                <a:off x="576" y="2976"/>
                <a:ext cx="1296" cy="912"/>
              </a:xfrm>
              <a:prstGeom prst="rect">
                <a:avLst/>
              </a:prstGeom>
              <a:noFill/>
              <a:ln w="9525">
                <a:solidFill>
                  <a:schemeClr val="tx1"/>
                </a:solidFill>
                <a:prstDash val="dash"/>
                <a:miter lim="800000"/>
                <a:headEnd/>
                <a:tailEnd/>
              </a:ln>
            </p:spPr>
            <p:txBody>
              <a:bodyPr wrap="none" anchor="ctr"/>
              <a:lstStyle/>
              <a:p>
                <a:endParaRPr lang="en-US"/>
              </a:p>
            </p:txBody>
          </p:sp>
          <p:sp>
            <p:nvSpPr>
              <p:cNvPr id="68645" name="Rectangle 42"/>
              <p:cNvSpPr>
                <a:spLocks noChangeArrowheads="1"/>
              </p:cNvSpPr>
              <p:nvPr/>
            </p:nvSpPr>
            <p:spPr bwMode="auto">
              <a:xfrm>
                <a:off x="3600" y="2976"/>
                <a:ext cx="1296" cy="912"/>
              </a:xfrm>
              <a:prstGeom prst="rect">
                <a:avLst/>
              </a:prstGeom>
              <a:noFill/>
              <a:ln w="9525">
                <a:solidFill>
                  <a:schemeClr val="tx1"/>
                </a:solidFill>
                <a:prstDash val="dash"/>
                <a:miter lim="800000"/>
                <a:headEnd/>
                <a:tailEnd/>
              </a:ln>
            </p:spPr>
            <p:txBody>
              <a:bodyPr wrap="none" anchor="ctr"/>
              <a:lstStyle/>
              <a:p>
                <a:endParaRPr lang="en-US"/>
              </a:p>
            </p:txBody>
          </p:sp>
          <p:sp>
            <p:nvSpPr>
              <p:cNvPr id="68646" name="Text Box 43"/>
              <p:cNvSpPr txBox="1">
                <a:spLocks noChangeArrowheads="1"/>
              </p:cNvSpPr>
              <p:nvPr/>
            </p:nvSpPr>
            <p:spPr bwMode="auto">
              <a:xfrm>
                <a:off x="2246" y="3239"/>
                <a:ext cx="748" cy="231"/>
              </a:xfrm>
              <a:prstGeom prst="rect">
                <a:avLst/>
              </a:prstGeom>
              <a:noFill/>
              <a:ln w="9525">
                <a:noFill/>
                <a:miter lim="800000"/>
                <a:headEnd/>
                <a:tailEnd/>
              </a:ln>
            </p:spPr>
            <p:txBody>
              <a:bodyPr wrap="none">
                <a:spAutoFit/>
              </a:bodyPr>
              <a:lstStyle/>
              <a:p>
                <a:r>
                  <a:rPr lang="es-ES_tradnl" sz="1800"/>
                  <a:t>Hilo piloto</a:t>
                </a:r>
              </a:p>
            </p:txBody>
          </p:sp>
        </p:grpSp>
        <p:sp>
          <p:nvSpPr>
            <p:cNvPr id="68617" name="Text Box 45"/>
            <p:cNvSpPr txBox="1">
              <a:spLocks noChangeArrowheads="1"/>
            </p:cNvSpPr>
            <p:nvPr/>
          </p:nvSpPr>
          <p:spPr bwMode="auto">
            <a:xfrm>
              <a:off x="864" y="3120"/>
              <a:ext cx="330" cy="288"/>
            </a:xfrm>
            <a:prstGeom prst="rect">
              <a:avLst/>
            </a:prstGeom>
            <a:noFill/>
            <a:ln w="9525">
              <a:noFill/>
              <a:miter lim="800000"/>
              <a:headEnd/>
              <a:tailEnd/>
            </a:ln>
          </p:spPr>
          <p:txBody>
            <a:bodyPr wrap="none">
              <a:spAutoFit/>
            </a:bodyPr>
            <a:lstStyle/>
            <a:p>
              <a:r>
                <a:rPr lang="es-ES_tradnl"/>
                <a:t>87</a:t>
              </a:r>
            </a:p>
          </p:txBody>
        </p:sp>
        <p:sp>
          <p:nvSpPr>
            <p:cNvPr id="68618" name="Text Box 46"/>
            <p:cNvSpPr txBox="1">
              <a:spLocks noChangeArrowheads="1"/>
            </p:cNvSpPr>
            <p:nvPr/>
          </p:nvSpPr>
          <p:spPr bwMode="auto">
            <a:xfrm>
              <a:off x="4176" y="3168"/>
              <a:ext cx="330" cy="288"/>
            </a:xfrm>
            <a:prstGeom prst="rect">
              <a:avLst/>
            </a:prstGeom>
            <a:noFill/>
            <a:ln w="9525">
              <a:noFill/>
              <a:miter lim="800000"/>
              <a:headEnd/>
              <a:tailEnd/>
            </a:ln>
          </p:spPr>
          <p:txBody>
            <a:bodyPr wrap="none">
              <a:spAutoFit/>
            </a:bodyPr>
            <a:lstStyle/>
            <a:p>
              <a:r>
                <a:rPr lang="es-ES_tradnl"/>
                <a:t>87</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659"/>
                                        </p:tgtEl>
                                        <p:attrNameLst>
                                          <p:attrName>style.visibility</p:attrName>
                                        </p:attrNameLst>
                                      </p:cBhvr>
                                      <p:to>
                                        <p:strVal val="visible"/>
                                      </p:to>
                                    </p:set>
                                    <p:anim calcmode="lin" valueType="num">
                                      <p:cBhvr additive="base">
                                        <p:cTn id="7" dur="500" fill="hold"/>
                                        <p:tgtEl>
                                          <p:spTgt spid="70659"/>
                                        </p:tgtEl>
                                        <p:attrNameLst>
                                          <p:attrName>ppt_x</p:attrName>
                                        </p:attrNameLst>
                                      </p:cBhvr>
                                      <p:tavLst>
                                        <p:tav tm="0">
                                          <p:val>
                                            <p:strVal val="0-#ppt_w/2"/>
                                          </p:val>
                                        </p:tav>
                                        <p:tav tm="100000">
                                          <p:val>
                                            <p:strVal val="#ppt_x"/>
                                          </p:val>
                                        </p:tav>
                                      </p:tavLst>
                                    </p:anim>
                                    <p:anim calcmode="lin" valueType="num">
                                      <p:cBhvr additive="base">
                                        <p:cTn id="8" dur="500" fill="hold"/>
                                        <p:tgtEl>
                                          <p:spTgt spid="70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1683"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69636" name="Text Box 4"/>
          <p:cNvSpPr txBox="1">
            <a:spLocks noChangeArrowheads="1"/>
          </p:cNvSpPr>
          <p:nvPr/>
        </p:nvSpPr>
        <p:spPr bwMode="auto">
          <a:xfrm>
            <a:off x="2286000" y="990600"/>
            <a:ext cx="3868738" cy="457200"/>
          </a:xfrm>
          <a:prstGeom prst="rect">
            <a:avLst/>
          </a:prstGeom>
          <a:noFill/>
          <a:ln w="9525">
            <a:noFill/>
            <a:miter lim="800000"/>
            <a:headEnd/>
            <a:tailEnd/>
          </a:ln>
        </p:spPr>
        <p:txBody>
          <a:bodyPr wrap="none">
            <a:spAutoFit/>
          </a:bodyPr>
          <a:lstStyle/>
          <a:p>
            <a:r>
              <a:rPr lang="es-ES_tradnl" b="1"/>
              <a:t>Protección por hilo piloto</a:t>
            </a:r>
          </a:p>
        </p:txBody>
      </p:sp>
      <p:sp>
        <p:nvSpPr>
          <p:cNvPr id="69637" name="Text Box 5"/>
          <p:cNvSpPr txBox="1">
            <a:spLocks noChangeArrowheads="1"/>
          </p:cNvSpPr>
          <p:nvPr/>
        </p:nvSpPr>
        <p:spPr bwMode="auto">
          <a:xfrm>
            <a:off x="304800" y="1524000"/>
            <a:ext cx="5599113" cy="457200"/>
          </a:xfrm>
          <a:prstGeom prst="rect">
            <a:avLst/>
          </a:prstGeom>
          <a:noFill/>
          <a:ln w="9525">
            <a:noFill/>
            <a:miter lim="800000"/>
            <a:headEnd/>
            <a:tailEnd/>
          </a:ln>
        </p:spPr>
        <p:txBody>
          <a:bodyPr wrap="none">
            <a:spAutoFit/>
          </a:bodyPr>
          <a:lstStyle/>
          <a:p>
            <a:r>
              <a:rPr lang="es-ES_tradnl" b="1"/>
              <a:t>Principio de comparación direccional</a:t>
            </a:r>
          </a:p>
        </p:txBody>
      </p:sp>
      <p:sp>
        <p:nvSpPr>
          <p:cNvPr id="69638" name="Text Box 40"/>
          <p:cNvSpPr txBox="1">
            <a:spLocks noChangeArrowheads="1"/>
          </p:cNvSpPr>
          <p:nvPr/>
        </p:nvSpPr>
        <p:spPr bwMode="auto">
          <a:xfrm>
            <a:off x="1588" y="2133600"/>
            <a:ext cx="9142412" cy="1187450"/>
          </a:xfrm>
          <a:prstGeom prst="rect">
            <a:avLst/>
          </a:prstGeom>
          <a:noFill/>
          <a:ln w="9525">
            <a:noFill/>
            <a:miter lim="800000"/>
            <a:headEnd/>
            <a:tailEnd/>
          </a:ln>
        </p:spPr>
        <p:txBody>
          <a:bodyPr wrap="none">
            <a:spAutoFit/>
          </a:bodyPr>
          <a:lstStyle/>
          <a:p>
            <a:r>
              <a:rPr lang="es-ES_tradnl" b="1"/>
              <a:t>Se hace la comparación indirecta de las direcciones relativas </a:t>
            </a:r>
          </a:p>
          <a:p>
            <a:r>
              <a:rPr lang="es-ES_tradnl" b="1"/>
              <a:t>a las corriente o potencias, a partir de la operación de </a:t>
            </a:r>
          </a:p>
          <a:p>
            <a:r>
              <a:rPr lang="es-ES_tradnl" b="1"/>
              <a:t>relevadores  que tienen direccionalidad</a:t>
            </a:r>
          </a:p>
        </p:txBody>
      </p:sp>
      <p:grpSp>
        <p:nvGrpSpPr>
          <p:cNvPr id="69639" name="Group 82"/>
          <p:cNvGrpSpPr>
            <a:grpSpLocks/>
          </p:cNvGrpSpPr>
          <p:nvPr/>
        </p:nvGrpSpPr>
        <p:grpSpPr bwMode="auto">
          <a:xfrm>
            <a:off x="609600" y="3352800"/>
            <a:ext cx="7467600" cy="2133600"/>
            <a:chOff x="432" y="2544"/>
            <a:chExt cx="4704" cy="1488"/>
          </a:xfrm>
        </p:grpSpPr>
        <p:sp>
          <p:nvSpPr>
            <p:cNvPr id="69641" name="Line 43"/>
            <p:cNvSpPr>
              <a:spLocks noChangeShapeType="1"/>
            </p:cNvSpPr>
            <p:nvPr/>
          </p:nvSpPr>
          <p:spPr bwMode="auto">
            <a:xfrm>
              <a:off x="432" y="2544"/>
              <a:ext cx="0" cy="576"/>
            </a:xfrm>
            <a:prstGeom prst="line">
              <a:avLst/>
            </a:prstGeom>
            <a:noFill/>
            <a:ln w="9525">
              <a:solidFill>
                <a:schemeClr val="tx1"/>
              </a:solidFill>
              <a:round/>
              <a:headEnd/>
              <a:tailEnd/>
            </a:ln>
          </p:spPr>
          <p:txBody>
            <a:bodyPr wrap="none" anchor="ctr"/>
            <a:lstStyle/>
            <a:p>
              <a:endParaRPr lang="en-US"/>
            </a:p>
          </p:txBody>
        </p:sp>
        <p:sp>
          <p:nvSpPr>
            <p:cNvPr id="69642" name="Line 44"/>
            <p:cNvSpPr>
              <a:spLocks noChangeShapeType="1"/>
            </p:cNvSpPr>
            <p:nvPr/>
          </p:nvSpPr>
          <p:spPr bwMode="auto">
            <a:xfrm>
              <a:off x="432" y="2784"/>
              <a:ext cx="4704" cy="0"/>
            </a:xfrm>
            <a:prstGeom prst="line">
              <a:avLst/>
            </a:prstGeom>
            <a:noFill/>
            <a:ln w="9525">
              <a:solidFill>
                <a:schemeClr val="tx1"/>
              </a:solidFill>
              <a:round/>
              <a:headEnd/>
              <a:tailEnd/>
            </a:ln>
          </p:spPr>
          <p:txBody>
            <a:bodyPr wrap="none" anchor="ctr"/>
            <a:lstStyle/>
            <a:p>
              <a:endParaRPr lang="en-US"/>
            </a:p>
          </p:txBody>
        </p:sp>
        <p:sp>
          <p:nvSpPr>
            <p:cNvPr id="69643" name="Line 45"/>
            <p:cNvSpPr>
              <a:spLocks noChangeShapeType="1"/>
            </p:cNvSpPr>
            <p:nvPr/>
          </p:nvSpPr>
          <p:spPr bwMode="auto">
            <a:xfrm>
              <a:off x="5136" y="2544"/>
              <a:ext cx="0" cy="480"/>
            </a:xfrm>
            <a:prstGeom prst="line">
              <a:avLst/>
            </a:prstGeom>
            <a:noFill/>
            <a:ln w="9525">
              <a:solidFill>
                <a:schemeClr val="tx1"/>
              </a:solidFill>
              <a:round/>
              <a:headEnd/>
              <a:tailEnd/>
            </a:ln>
          </p:spPr>
          <p:txBody>
            <a:bodyPr wrap="none" anchor="ctr"/>
            <a:lstStyle/>
            <a:p>
              <a:endParaRPr lang="en-US"/>
            </a:p>
          </p:txBody>
        </p:sp>
        <p:sp>
          <p:nvSpPr>
            <p:cNvPr id="69644" name="Rectangle 46"/>
            <p:cNvSpPr>
              <a:spLocks noChangeArrowheads="1"/>
            </p:cNvSpPr>
            <p:nvPr/>
          </p:nvSpPr>
          <p:spPr bwMode="auto">
            <a:xfrm>
              <a:off x="1680" y="3072"/>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T</a:t>
              </a:r>
            </a:p>
          </p:txBody>
        </p:sp>
        <p:sp>
          <p:nvSpPr>
            <p:cNvPr id="69645" name="Rectangle 47"/>
            <p:cNvSpPr>
              <a:spLocks noChangeArrowheads="1"/>
            </p:cNvSpPr>
            <p:nvPr/>
          </p:nvSpPr>
          <p:spPr bwMode="auto">
            <a:xfrm>
              <a:off x="3552" y="3072"/>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T</a:t>
              </a:r>
            </a:p>
          </p:txBody>
        </p:sp>
        <p:sp>
          <p:nvSpPr>
            <p:cNvPr id="69646" name="Rectangle 48"/>
            <p:cNvSpPr>
              <a:spLocks noChangeArrowheads="1"/>
            </p:cNvSpPr>
            <p:nvPr/>
          </p:nvSpPr>
          <p:spPr bwMode="auto">
            <a:xfrm>
              <a:off x="3600" y="3504"/>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R</a:t>
              </a:r>
            </a:p>
          </p:txBody>
        </p:sp>
        <p:sp>
          <p:nvSpPr>
            <p:cNvPr id="69647" name="Rectangle 49"/>
            <p:cNvSpPr>
              <a:spLocks noChangeArrowheads="1"/>
            </p:cNvSpPr>
            <p:nvPr/>
          </p:nvSpPr>
          <p:spPr bwMode="auto">
            <a:xfrm>
              <a:off x="1680" y="3456"/>
              <a:ext cx="288" cy="288"/>
            </a:xfrm>
            <a:prstGeom prst="rect">
              <a:avLst/>
            </a:prstGeom>
            <a:solidFill>
              <a:schemeClr val="accent1"/>
            </a:solidFill>
            <a:ln w="9525">
              <a:solidFill>
                <a:schemeClr val="tx1"/>
              </a:solidFill>
              <a:miter lim="800000"/>
              <a:headEnd/>
              <a:tailEnd/>
            </a:ln>
          </p:spPr>
          <p:txBody>
            <a:bodyPr wrap="none" anchor="ctr"/>
            <a:lstStyle/>
            <a:p>
              <a:pPr algn="ctr"/>
              <a:r>
                <a:rPr lang="es-ES_tradnl"/>
                <a:t>R</a:t>
              </a:r>
            </a:p>
          </p:txBody>
        </p:sp>
        <p:sp>
          <p:nvSpPr>
            <p:cNvPr id="69648" name="WordArt 50"/>
            <p:cNvSpPr>
              <a:spLocks noChangeArrowheads="1" noChangeShapeType="1" noTextEdit="1"/>
            </p:cNvSpPr>
            <p:nvPr/>
          </p:nvSpPr>
          <p:spPr bwMode="auto">
            <a:xfrm rot="-10656844">
              <a:off x="672" y="2688"/>
              <a:ext cx="240" cy="192"/>
            </a:xfrm>
            <a:prstGeom prst="rect">
              <a:avLst/>
            </a:prstGeom>
          </p:spPr>
          <p:txBody>
            <a:bodyPr wrap="none" fromWordArt="1">
              <a:prstTxWarp prst="textPlain">
                <a:avLst>
                  <a:gd name="adj" fmla="val 50000"/>
                </a:avLst>
              </a:prstTxWarp>
            </a:bodyPr>
            <a:lstStyle/>
            <a:p>
              <a:pPr algn="ctr"/>
              <a:r>
                <a:rPr lang="en-US" sz="1800" kern="10">
                  <a:ln w="9525">
                    <a:solidFill>
                      <a:srgbClr val="000000"/>
                    </a:solidFill>
                    <a:round/>
                    <a:headEnd/>
                    <a:tailEnd/>
                  </a:ln>
                  <a:solidFill>
                    <a:srgbClr val="FFFFFF"/>
                  </a:solidFill>
                  <a:latin typeface="Arial"/>
                  <a:cs typeface="Arial"/>
                </a:rPr>
                <a:t>w</a:t>
              </a:r>
            </a:p>
          </p:txBody>
        </p:sp>
        <p:sp>
          <p:nvSpPr>
            <p:cNvPr id="69649" name="WordArt 51"/>
            <p:cNvSpPr>
              <a:spLocks noChangeArrowheads="1" noChangeShapeType="1" noTextEdit="1"/>
            </p:cNvSpPr>
            <p:nvPr/>
          </p:nvSpPr>
          <p:spPr bwMode="auto">
            <a:xfrm rot="-10656844">
              <a:off x="4512" y="2688"/>
              <a:ext cx="240" cy="192"/>
            </a:xfrm>
            <a:prstGeom prst="rect">
              <a:avLst/>
            </a:prstGeom>
          </p:spPr>
          <p:txBody>
            <a:bodyPr wrap="none" fromWordArt="1">
              <a:prstTxWarp prst="textPlain">
                <a:avLst>
                  <a:gd name="adj" fmla="val 50000"/>
                </a:avLst>
              </a:prstTxWarp>
            </a:bodyPr>
            <a:lstStyle/>
            <a:p>
              <a:pPr algn="ctr"/>
              <a:r>
                <a:rPr lang="en-US" sz="1800" kern="10">
                  <a:ln w="9525">
                    <a:solidFill>
                      <a:srgbClr val="000000"/>
                    </a:solidFill>
                    <a:round/>
                    <a:headEnd/>
                    <a:tailEnd/>
                  </a:ln>
                  <a:solidFill>
                    <a:srgbClr val="FFFFFF"/>
                  </a:solidFill>
                  <a:latin typeface="Arial"/>
                  <a:cs typeface="Arial"/>
                </a:rPr>
                <a:t>w</a:t>
              </a:r>
            </a:p>
          </p:txBody>
        </p:sp>
        <p:sp>
          <p:nvSpPr>
            <p:cNvPr id="69650" name="Line 55"/>
            <p:cNvSpPr>
              <a:spLocks noChangeShapeType="1"/>
            </p:cNvSpPr>
            <p:nvPr/>
          </p:nvSpPr>
          <p:spPr bwMode="auto">
            <a:xfrm>
              <a:off x="816" y="2832"/>
              <a:ext cx="0" cy="288"/>
            </a:xfrm>
            <a:prstGeom prst="line">
              <a:avLst/>
            </a:prstGeom>
            <a:noFill/>
            <a:ln w="9525">
              <a:solidFill>
                <a:schemeClr val="tx1"/>
              </a:solidFill>
              <a:round/>
              <a:headEnd/>
              <a:tailEnd/>
            </a:ln>
          </p:spPr>
          <p:txBody>
            <a:bodyPr wrap="none" anchor="ctr"/>
            <a:lstStyle/>
            <a:p>
              <a:endParaRPr lang="en-US"/>
            </a:p>
          </p:txBody>
        </p:sp>
        <p:sp>
          <p:nvSpPr>
            <p:cNvPr id="69651" name="Line 56"/>
            <p:cNvSpPr>
              <a:spLocks noChangeShapeType="1"/>
            </p:cNvSpPr>
            <p:nvPr/>
          </p:nvSpPr>
          <p:spPr bwMode="auto">
            <a:xfrm>
              <a:off x="4608" y="2880"/>
              <a:ext cx="0" cy="240"/>
            </a:xfrm>
            <a:prstGeom prst="line">
              <a:avLst/>
            </a:prstGeom>
            <a:noFill/>
            <a:ln w="9525">
              <a:solidFill>
                <a:schemeClr val="tx1"/>
              </a:solidFill>
              <a:round/>
              <a:headEnd/>
              <a:tailEnd/>
            </a:ln>
          </p:spPr>
          <p:txBody>
            <a:bodyPr wrap="none" anchor="ctr"/>
            <a:lstStyle/>
            <a:p>
              <a:endParaRPr lang="en-US"/>
            </a:p>
          </p:txBody>
        </p:sp>
        <p:sp>
          <p:nvSpPr>
            <p:cNvPr id="69652" name="Rectangle 68"/>
            <p:cNvSpPr>
              <a:spLocks noChangeArrowheads="1"/>
            </p:cNvSpPr>
            <p:nvPr/>
          </p:nvSpPr>
          <p:spPr bwMode="auto">
            <a:xfrm>
              <a:off x="576" y="3120"/>
              <a:ext cx="768" cy="912"/>
            </a:xfrm>
            <a:prstGeom prst="rect">
              <a:avLst/>
            </a:prstGeom>
            <a:noFill/>
            <a:ln w="9525">
              <a:solidFill>
                <a:schemeClr val="tx1"/>
              </a:solidFill>
              <a:prstDash val="dash"/>
              <a:miter lim="800000"/>
              <a:headEnd/>
              <a:tailEnd/>
            </a:ln>
          </p:spPr>
          <p:txBody>
            <a:bodyPr wrap="none" anchor="ctr"/>
            <a:lstStyle/>
            <a:p>
              <a:pPr algn="ctr"/>
              <a:r>
                <a:rPr lang="es-ES_tradnl"/>
                <a:t>rele</a:t>
              </a:r>
            </a:p>
          </p:txBody>
        </p:sp>
        <p:sp>
          <p:nvSpPr>
            <p:cNvPr id="69653" name="Rectangle 69"/>
            <p:cNvSpPr>
              <a:spLocks noChangeArrowheads="1"/>
            </p:cNvSpPr>
            <p:nvPr/>
          </p:nvSpPr>
          <p:spPr bwMode="auto">
            <a:xfrm>
              <a:off x="4128" y="3120"/>
              <a:ext cx="768" cy="912"/>
            </a:xfrm>
            <a:prstGeom prst="rect">
              <a:avLst/>
            </a:prstGeom>
            <a:noFill/>
            <a:ln w="9525">
              <a:solidFill>
                <a:schemeClr val="tx1"/>
              </a:solidFill>
              <a:prstDash val="dash"/>
              <a:miter lim="800000"/>
              <a:headEnd/>
              <a:tailEnd/>
            </a:ln>
          </p:spPr>
          <p:txBody>
            <a:bodyPr wrap="none" anchor="ctr"/>
            <a:lstStyle/>
            <a:p>
              <a:pPr algn="ctr"/>
              <a:r>
                <a:rPr lang="es-ES_tradnl"/>
                <a:t>rele</a:t>
              </a:r>
            </a:p>
          </p:txBody>
        </p:sp>
        <p:sp>
          <p:nvSpPr>
            <p:cNvPr id="69654" name="Rectangle 73"/>
            <p:cNvSpPr>
              <a:spLocks noChangeArrowheads="1"/>
            </p:cNvSpPr>
            <p:nvPr/>
          </p:nvSpPr>
          <p:spPr bwMode="auto">
            <a:xfrm>
              <a:off x="2256" y="3216"/>
              <a:ext cx="864" cy="43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9655" name="Text Box 70"/>
            <p:cNvSpPr txBox="1">
              <a:spLocks noChangeArrowheads="1"/>
            </p:cNvSpPr>
            <p:nvPr/>
          </p:nvSpPr>
          <p:spPr bwMode="auto">
            <a:xfrm>
              <a:off x="2256" y="3312"/>
              <a:ext cx="876" cy="256"/>
            </a:xfrm>
            <a:prstGeom prst="rect">
              <a:avLst/>
            </a:prstGeom>
            <a:noFill/>
            <a:ln w="9525">
              <a:noFill/>
              <a:miter lim="800000"/>
              <a:headEnd/>
              <a:tailEnd/>
            </a:ln>
          </p:spPr>
          <p:txBody>
            <a:bodyPr wrap="none">
              <a:spAutoFit/>
            </a:bodyPr>
            <a:lstStyle/>
            <a:p>
              <a:r>
                <a:rPr lang="es-ES_tradnl" sz="1800"/>
                <a:t>Canal piloto</a:t>
              </a:r>
            </a:p>
          </p:txBody>
        </p:sp>
        <p:sp>
          <p:nvSpPr>
            <p:cNvPr id="69656" name="Line 74"/>
            <p:cNvSpPr>
              <a:spLocks noChangeShapeType="1"/>
            </p:cNvSpPr>
            <p:nvPr/>
          </p:nvSpPr>
          <p:spPr bwMode="auto">
            <a:xfrm>
              <a:off x="1344" y="3264"/>
              <a:ext cx="336" cy="0"/>
            </a:xfrm>
            <a:prstGeom prst="line">
              <a:avLst/>
            </a:prstGeom>
            <a:noFill/>
            <a:ln w="9525">
              <a:solidFill>
                <a:schemeClr val="tx1"/>
              </a:solidFill>
              <a:round/>
              <a:headEnd/>
              <a:tailEnd type="triangle" w="med" len="med"/>
            </a:ln>
          </p:spPr>
          <p:txBody>
            <a:bodyPr wrap="none" anchor="ctr"/>
            <a:lstStyle/>
            <a:p>
              <a:endParaRPr lang="en-US"/>
            </a:p>
          </p:txBody>
        </p:sp>
        <p:sp>
          <p:nvSpPr>
            <p:cNvPr id="69657" name="Line 75"/>
            <p:cNvSpPr>
              <a:spLocks noChangeShapeType="1"/>
            </p:cNvSpPr>
            <p:nvPr/>
          </p:nvSpPr>
          <p:spPr bwMode="auto">
            <a:xfrm>
              <a:off x="1344" y="3648"/>
              <a:ext cx="336" cy="0"/>
            </a:xfrm>
            <a:prstGeom prst="line">
              <a:avLst/>
            </a:prstGeom>
            <a:noFill/>
            <a:ln w="9525">
              <a:solidFill>
                <a:schemeClr val="tx1"/>
              </a:solidFill>
              <a:round/>
              <a:headEnd type="triangle" w="med" len="med"/>
              <a:tailEnd/>
            </a:ln>
          </p:spPr>
          <p:txBody>
            <a:bodyPr wrap="none" anchor="ctr"/>
            <a:lstStyle/>
            <a:p>
              <a:endParaRPr lang="en-US"/>
            </a:p>
          </p:txBody>
        </p:sp>
        <p:sp>
          <p:nvSpPr>
            <p:cNvPr id="69658" name="Line 76"/>
            <p:cNvSpPr>
              <a:spLocks noChangeShapeType="1"/>
            </p:cNvSpPr>
            <p:nvPr/>
          </p:nvSpPr>
          <p:spPr bwMode="auto">
            <a:xfrm>
              <a:off x="1968" y="3552"/>
              <a:ext cx="288" cy="0"/>
            </a:xfrm>
            <a:prstGeom prst="line">
              <a:avLst/>
            </a:prstGeom>
            <a:noFill/>
            <a:ln w="9525">
              <a:solidFill>
                <a:schemeClr val="tx1"/>
              </a:solidFill>
              <a:round/>
              <a:headEnd type="triangle" w="med" len="med"/>
              <a:tailEnd/>
            </a:ln>
          </p:spPr>
          <p:txBody>
            <a:bodyPr wrap="none" anchor="ctr"/>
            <a:lstStyle/>
            <a:p>
              <a:endParaRPr lang="en-US"/>
            </a:p>
          </p:txBody>
        </p:sp>
        <p:sp>
          <p:nvSpPr>
            <p:cNvPr id="69659" name="Line 77"/>
            <p:cNvSpPr>
              <a:spLocks noChangeShapeType="1"/>
            </p:cNvSpPr>
            <p:nvPr/>
          </p:nvSpPr>
          <p:spPr bwMode="auto">
            <a:xfrm>
              <a:off x="1968" y="3312"/>
              <a:ext cx="288" cy="0"/>
            </a:xfrm>
            <a:prstGeom prst="line">
              <a:avLst/>
            </a:prstGeom>
            <a:noFill/>
            <a:ln w="9525">
              <a:solidFill>
                <a:schemeClr val="tx1"/>
              </a:solidFill>
              <a:round/>
              <a:headEnd/>
              <a:tailEnd type="triangle" w="med" len="med"/>
            </a:ln>
          </p:spPr>
          <p:txBody>
            <a:bodyPr wrap="none" anchor="ctr"/>
            <a:lstStyle/>
            <a:p>
              <a:endParaRPr lang="en-US"/>
            </a:p>
          </p:txBody>
        </p:sp>
        <p:sp>
          <p:nvSpPr>
            <p:cNvPr id="69660" name="Line 78"/>
            <p:cNvSpPr>
              <a:spLocks noChangeShapeType="1"/>
            </p:cNvSpPr>
            <p:nvPr/>
          </p:nvSpPr>
          <p:spPr bwMode="auto">
            <a:xfrm flipH="1">
              <a:off x="3120" y="3312"/>
              <a:ext cx="432" cy="0"/>
            </a:xfrm>
            <a:prstGeom prst="line">
              <a:avLst/>
            </a:prstGeom>
            <a:noFill/>
            <a:ln w="9525">
              <a:solidFill>
                <a:schemeClr val="tx1"/>
              </a:solidFill>
              <a:round/>
              <a:headEnd/>
              <a:tailEnd type="triangle" w="med" len="med"/>
            </a:ln>
          </p:spPr>
          <p:txBody>
            <a:bodyPr wrap="none" anchor="ctr"/>
            <a:lstStyle/>
            <a:p>
              <a:endParaRPr lang="en-US"/>
            </a:p>
          </p:txBody>
        </p:sp>
        <p:sp>
          <p:nvSpPr>
            <p:cNvPr id="69661" name="Line 79"/>
            <p:cNvSpPr>
              <a:spLocks noChangeShapeType="1"/>
            </p:cNvSpPr>
            <p:nvPr/>
          </p:nvSpPr>
          <p:spPr bwMode="auto">
            <a:xfrm>
              <a:off x="3120" y="3600"/>
              <a:ext cx="480" cy="0"/>
            </a:xfrm>
            <a:prstGeom prst="line">
              <a:avLst/>
            </a:prstGeom>
            <a:noFill/>
            <a:ln w="9525">
              <a:solidFill>
                <a:schemeClr val="tx1"/>
              </a:solidFill>
              <a:round/>
              <a:headEnd/>
              <a:tailEnd type="triangle" w="med" len="med"/>
            </a:ln>
          </p:spPr>
          <p:txBody>
            <a:bodyPr wrap="none" anchor="ctr"/>
            <a:lstStyle/>
            <a:p>
              <a:endParaRPr lang="en-US"/>
            </a:p>
          </p:txBody>
        </p:sp>
        <p:sp>
          <p:nvSpPr>
            <p:cNvPr id="69662" name="Line 80"/>
            <p:cNvSpPr>
              <a:spLocks noChangeShapeType="1"/>
            </p:cNvSpPr>
            <p:nvPr/>
          </p:nvSpPr>
          <p:spPr bwMode="auto">
            <a:xfrm>
              <a:off x="3888" y="3648"/>
              <a:ext cx="240" cy="0"/>
            </a:xfrm>
            <a:prstGeom prst="line">
              <a:avLst/>
            </a:prstGeom>
            <a:noFill/>
            <a:ln w="9525">
              <a:solidFill>
                <a:schemeClr val="tx1"/>
              </a:solidFill>
              <a:round/>
              <a:headEnd/>
              <a:tailEnd type="triangle" w="med" len="med"/>
            </a:ln>
          </p:spPr>
          <p:txBody>
            <a:bodyPr wrap="none" anchor="ctr"/>
            <a:lstStyle/>
            <a:p>
              <a:endParaRPr lang="en-US"/>
            </a:p>
          </p:txBody>
        </p:sp>
        <p:sp>
          <p:nvSpPr>
            <p:cNvPr id="69663" name="Line 81"/>
            <p:cNvSpPr>
              <a:spLocks noChangeShapeType="1"/>
            </p:cNvSpPr>
            <p:nvPr/>
          </p:nvSpPr>
          <p:spPr bwMode="auto">
            <a:xfrm flipH="1">
              <a:off x="3840" y="3264"/>
              <a:ext cx="288" cy="0"/>
            </a:xfrm>
            <a:prstGeom prst="line">
              <a:avLst/>
            </a:prstGeom>
            <a:noFill/>
            <a:ln w="9525">
              <a:solidFill>
                <a:schemeClr val="tx1"/>
              </a:solidFill>
              <a:round/>
              <a:headEnd/>
              <a:tailEnd type="triangle" w="med" len="med"/>
            </a:ln>
          </p:spPr>
          <p:txBody>
            <a:bodyPr wrap="none" anchor="ctr"/>
            <a:lstStyle/>
            <a:p>
              <a:endParaRPr lang="en-US"/>
            </a:p>
          </p:txBody>
        </p:sp>
      </p:grpSp>
      <p:sp>
        <p:nvSpPr>
          <p:cNvPr id="69640" name="Text Box 83"/>
          <p:cNvSpPr txBox="1">
            <a:spLocks noChangeArrowheads="1"/>
          </p:cNvSpPr>
          <p:nvPr/>
        </p:nvSpPr>
        <p:spPr bwMode="auto">
          <a:xfrm>
            <a:off x="304800" y="5486400"/>
            <a:ext cx="8712200" cy="1187450"/>
          </a:xfrm>
          <a:prstGeom prst="rect">
            <a:avLst/>
          </a:prstGeom>
          <a:noFill/>
          <a:ln w="9525">
            <a:noFill/>
            <a:miter lim="800000"/>
            <a:headEnd/>
            <a:tailEnd/>
          </a:ln>
        </p:spPr>
        <p:txBody>
          <a:bodyPr wrap="none">
            <a:spAutoFit/>
          </a:bodyPr>
          <a:lstStyle/>
          <a:p>
            <a:r>
              <a:rPr lang="es-ES_tradnl">
                <a:solidFill>
                  <a:srgbClr val="FFFF00"/>
                </a:solidFill>
              </a:rPr>
              <a:t>Es practica común disponer de este esquema de modo que las</a:t>
            </a:r>
          </a:p>
          <a:p>
            <a:r>
              <a:rPr lang="es-ES_tradnl">
                <a:solidFill>
                  <a:srgbClr val="FFFF00"/>
                </a:solidFill>
              </a:rPr>
              <a:t>protecciones de distancia sean parte de la protección primaria</a:t>
            </a:r>
          </a:p>
          <a:p>
            <a:r>
              <a:rPr lang="es-ES_tradnl">
                <a:solidFill>
                  <a:srgbClr val="FFFF00"/>
                </a:solidFill>
              </a:rPr>
              <a:t>y que su operación sea acelerada por la protección piloto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683"/>
                                        </p:tgtEl>
                                        <p:attrNameLst>
                                          <p:attrName>style.visibility</p:attrName>
                                        </p:attrNameLst>
                                      </p:cBhvr>
                                      <p:to>
                                        <p:strVal val="visible"/>
                                      </p:to>
                                    </p:set>
                                    <p:anim calcmode="lin" valueType="num">
                                      <p:cBhvr additive="base">
                                        <p:cTn id="7" dur="500" fill="hold"/>
                                        <p:tgtEl>
                                          <p:spTgt spid="71683"/>
                                        </p:tgtEl>
                                        <p:attrNameLst>
                                          <p:attrName>ppt_x</p:attrName>
                                        </p:attrNameLst>
                                      </p:cBhvr>
                                      <p:tavLst>
                                        <p:tav tm="0">
                                          <p:val>
                                            <p:strVal val="0-#ppt_w/2"/>
                                          </p:val>
                                        </p:tav>
                                        <p:tav tm="100000">
                                          <p:val>
                                            <p:strVal val="#ppt_x"/>
                                          </p:val>
                                        </p:tav>
                                      </p:tavLst>
                                    </p:anim>
                                    <p:anim calcmode="lin" valueType="num">
                                      <p:cBhvr additive="base">
                                        <p:cTn id="8" dur="500" fill="hold"/>
                                        <p:tgtEl>
                                          <p:spTgt spid="716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2707"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70660" name="Text Box 4"/>
          <p:cNvSpPr txBox="1">
            <a:spLocks noChangeArrowheads="1"/>
          </p:cNvSpPr>
          <p:nvPr/>
        </p:nvSpPr>
        <p:spPr bwMode="auto">
          <a:xfrm>
            <a:off x="2286000" y="990600"/>
            <a:ext cx="3868738" cy="457200"/>
          </a:xfrm>
          <a:prstGeom prst="rect">
            <a:avLst/>
          </a:prstGeom>
          <a:noFill/>
          <a:ln w="9525">
            <a:noFill/>
            <a:miter lim="800000"/>
            <a:headEnd/>
            <a:tailEnd/>
          </a:ln>
        </p:spPr>
        <p:txBody>
          <a:bodyPr wrap="none">
            <a:spAutoFit/>
          </a:bodyPr>
          <a:lstStyle/>
          <a:p>
            <a:r>
              <a:rPr lang="es-ES_tradnl" b="1"/>
              <a:t>Protección por hilo piloto</a:t>
            </a:r>
          </a:p>
        </p:txBody>
      </p:sp>
      <p:sp>
        <p:nvSpPr>
          <p:cNvPr id="70661" name="Text Box 32"/>
          <p:cNvSpPr txBox="1">
            <a:spLocks noChangeArrowheads="1"/>
          </p:cNvSpPr>
          <p:nvPr/>
        </p:nvSpPr>
        <p:spPr bwMode="auto">
          <a:xfrm>
            <a:off x="228600" y="1524000"/>
            <a:ext cx="8085138" cy="822325"/>
          </a:xfrm>
          <a:prstGeom prst="rect">
            <a:avLst/>
          </a:prstGeom>
          <a:noFill/>
          <a:ln w="9525">
            <a:noFill/>
            <a:miter lim="800000"/>
            <a:headEnd/>
            <a:tailEnd/>
          </a:ln>
        </p:spPr>
        <p:txBody>
          <a:bodyPr wrap="none">
            <a:spAutoFit/>
          </a:bodyPr>
          <a:lstStyle/>
          <a:p>
            <a:pPr algn="ctr"/>
            <a:r>
              <a:rPr lang="es-ES_tradnl"/>
              <a:t>A la aceleración de zonas de los 21’s se les conoce como:</a:t>
            </a:r>
          </a:p>
          <a:p>
            <a:pPr algn="ctr"/>
            <a:r>
              <a:rPr lang="es-ES_tradnl" b="1"/>
              <a:t>Disparos transferidos</a:t>
            </a:r>
            <a:endParaRPr lang="es-ES_tradnl"/>
          </a:p>
        </p:txBody>
      </p:sp>
      <p:sp>
        <p:nvSpPr>
          <p:cNvPr id="70662" name="Text Box 33"/>
          <p:cNvSpPr txBox="1">
            <a:spLocks noChangeArrowheads="1"/>
          </p:cNvSpPr>
          <p:nvPr/>
        </p:nvSpPr>
        <p:spPr bwMode="auto">
          <a:xfrm>
            <a:off x="365125" y="2935288"/>
            <a:ext cx="6345238" cy="457200"/>
          </a:xfrm>
          <a:prstGeom prst="rect">
            <a:avLst/>
          </a:prstGeom>
          <a:noFill/>
          <a:ln w="9525">
            <a:noFill/>
            <a:miter lim="800000"/>
            <a:headEnd/>
            <a:tailEnd/>
          </a:ln>
        </p:spPr>
        <p:txBody>
          <a:bodyPr wrap="none">
            <a:spAutoFit/>
          </a:bodyPr>
          <a:lstStyle/>
          <a:p>
            <a:r>
              <a:rPr lang="es-ES_tradnl" b="1"/>
              <a:t>Los principales disparos transferidos son:</a:t>
            </a:r>
          </a:p>
        </p:txBody>
      </p:sp>
      <p:sp>
        <p:nvSpPr>
          <p:cNvPr id="70663" name="Text Box 35"/>
          <p:cNvSpPr txBox="1">
            <a:spLocks noChangeArrowheads="1"/>
          </p:cNvSpPr>
          <p:nvPr/>
        </p:nvSpPr>
        <p:spPr bwMode="auto">
          <a:xfrm>
            <a:off x="441325" y="3697288"/>
            <a:ext cx="4794250"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Directo de bajo alcance (DUTT)</a:t>
            </a:r>
          </a:p>
        </p:txBody>
      </p:sp>
      <p:sp>
        <p:nvSpPr>
          <p:cNvPr id="70664" name="Text Box 36"/>
          <p:cNvSpPr txBox="1">
            <a:spLocks noChangeArrowheads="1"/>
          </p:cNvSpPr>
          <p:nvPr/>
        </p:nvSpPr>
        <p:spPr bwMode="auto">
          <a:xfrm>
            <a:off x="533400" y="4419600"/>
            <a:ext cx="5183188"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Permisivo de bajo alcance (PUTT)</a:t>
            </a:r>
          </a:p>
        </p:txBody>
      </p:sp>
      <p:sp>
        <p:nvSpPr>
          <p:cNvPr id="70665" name="Text Box 37"/>
          <p:cNvSpPr txBox="1">
            <a:spLocks noChangeArrowheads="1"/>
          </p:cNvSpPr>
          <p:nvPr/>
        </p:nvSpPr>
        <p:spPr bwMode="auto">
          <a:xfrm>
            <a:off x="685800" y="5257800"/>
            <a:ext cx="5403850" cy="457200"/>
          </a:xfrm>
          <a:prstGeom prst="rect">
            <a:avLst/>
          </a:prstGeom>
          <a:noFill/>
          <a:ln w="9525">
            <a:noFill/>
            <a:miter lim="800000"/>
            <a:headEnd/>
            <a:tailEnd/>
          </a:ln>
        </p:spPr>
        <p:txBody>
          <a:bodyPr wrap="none">
            <a:spAutoFit/>
          </a:bodyPr>
          <a:lstStyle/>
          <a:p>
            <a:pPr>
              <a:buFontTx/>
              <a:buChar char="•"/>
            </a:pPr>
            <a:r>
              <a:rPr lang="es-ES_tradnl" b="1">
                <a:solidFill>
                  <a:srgbClr val="FFFF00"/>
                </a:solidFill>
              </a:rPr>
              <a:t>Permisivo de sobre alcance (POTT)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707"/>
                                        </p:tgtEl>
                                        <p:attrNameLst>
                                          <p:attrName>style.visibility</p:attrName>
                                        </p:attrNameLst>
                                      </p:cBhvr>
                                      <p:to>
                                        <p:strVal val="visible"/>
                                      </p:to>
                                    </p:set>
                                    <p:anim calcmode="lin" valueType="num">
                                      <p:cBhvr additive="base">
                                        <p:cTn id="7" dur="500" fill="hold"/>
                                        <p:tgtEl>
                                          <p:spTgt spid="72707"/>
                                        </p:tgtEl>
                                        <p:attrNameLst>
                                          <p:attrName>ppt_x</p:attrName>
                                        </p:attrNameLst>
                                      </p:cBhvr>
                                      <p:tavLst>
                                        <p:tav tm="0">
                                          <p:val>
                                            <p:strVal val="0-#ppt_w/2"/>
                                          </p:val>
                                        </p:tav>
                                        <p:tav tm="100000">
                                          <p:val>
                                            <p:strVal val="#ppt_x"/>
                                          </p:val>
                                        </p:tav>
                                      </p:tavLst>
                                    </p:anim>
                                    <p:anim calcmode="lin" valueType="num">
                                      <p:cBhvr additive="base">
                                        <p:cTn id="8" dur="500" fill="hold"/>
                                        <p:tgtEl>
                                          <p:spTgt spid="727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3731"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71684" name="Text Box 4"/>
          <p:cNvSpPr txBox="1">
            <a:spLocks noChangeArrowheads="1"/>
          </p:cNvSpPr>
          <p:nvPr/>
        </p:nvSpPr>
        <p:spPr bwMode="auto">
          <a:xfrm>
            <a:off x="2286000" y="990600"/>
            <a:ext cx="3868738" cy="457200"/>
          </a:xfrm>
          <a:prstGeom prst="rect">
            <a:avLst/>
          </a:prstGeom>
          <a:noFill/>
          <a:ln w="9525">
            <a:noFill/>
            <a:miter lim="800000"/>
            <a:headEnd/>
            <a:tailEnd/>
          </a:ln>
        </p:spPr>
        <p:txBody>
          <a:bodyPr wrap="none">
            <a:spAutoFit/>
          </a:bodyPr>
          <a:lstStyle/>
          <a:p>
            <a:r>
              <a:rPr lang="es-ES_tradnl" b="1"/>
              <a:t>Protección por hilo piloto</a:t>
            </a:r>
          </a:p>
        </p:txBody>
      </p:sp>
      <p:sp>
        <p:nvSpPr>
          <p:cNvPr id="71685" name="Text Box 7"/>
          <p:cNvSpPr txBox="1">
            <a:spLocks noChangeArrowheads="1"/>
          </p:cNvSpPr>
          <p:nvPr/>
        </p:nvSpPr>
        <p:spPr bwMode="auto">
          <a:xfrm>
            <a:off x="304800" y="1524000"/>
            <a:ext cx="4687888" cy="457200"/>
          </a:xfrm>
          <a:prstGeom prst="rect">
            <a:avLst/>
          </a:prstGeom>
          <a:noFill/>
          <a:ln w="9525">
            <a:noFill/>
            <a:miter lim="800000"/>
            <a:headEnd/>
            <a:tailEnd/>
          </a:ln>
        </p:spPr>
        <p:txBody>
          <a:bodyPr wrap="none">
            <a:spAutoFit/>
          </a:bodyPr>
          <a:lstStyle/>
          <a:p>
            <a:r>
              <a:rPr lang="es-ES_tradnl" b="1">
                <a:solidFill>
                  <a:srgbClr val="FFFF00"/>
                </a:solidFill>
              </a:rPr>
              <a:t>Directo de bajo alcance (DUTT)</a:t>
            </a:r>
          </a:p>
        </p:txBody>
      </p:sp>
      <p:grpSp>
        <p:nvGrpSpPr>
          <p:cNvPr id="71686" name="Group 143"/>
          <p:cNvGrpSpPr>
            <a:grpSpLocks/>
          </p:cNvGrpSpPr>
          <p:nvPr/>
        </p:nvGrpSpPr>
        <p:grpSpPr bwMode="auto">
          <a:xfrm>
            <a:off x="1066800" y="2057400"/>
            <a:ext cx="7239000" cy="1222375"/>
            <a:chOff x="240" y="1392"/>
            <a:chExt cx="3312" cy="770"/>
          </a:xfrm>
        </p:grpSpPr>
        <p:sp>
          <p:nvSpPr>
            <p:cNvPr id="71803" name="Line 11"/>
            <p:cNvSpPr>
              <a:spLocks noChangeShapeType="1"/>
            </p:cNvSpPr>
            <p:nvPr/>
          </p:nvSpPr>
          <p:spPr bwMode="auto">
            <a:xfrm>
              <a:off x="240" y="1612"/>
              <a:ext cx="0" cy="550"/>
            </a:xfrm>
            <a:prstGeom prst="line">
              <a:avLst/>
            </a:prstGeom>
            <a:noFill/>
            <a:ln w="28575">
              <a:solidFill>
                <a:schemeClr val="tx1"/>
              </a:solidFill>
              <a:round/>
              <a:headEnd/>
              <a:tailEnd/>
            </a:ln>
          </p:spPr>
          <p:txBody>
            <a:bodyPr/>
            <a:lstStyle/>
            <a:p>
              <a:endParaRPr lang="en-US"/>
            </a:p>
          </p:txBody>
        </p:sp>
        <p:sp>
          <p:nvSpPr>
            <p:cNvPr id="71804" name="Line 12"/>
            <p:cNvSpPr>
              <a:spLocks noChangeShapeType="1"/>
            </p:cNvSpPr>
            <p:nvPr/>
          </p:nvSpPr>
          <p:spPr bwMode="auto">
            <a:xfrm>
              <a:off x="240" y="1832"/>
              <a:ext cx="3312" cy="0"/>
            </a:xfrm>
            <a:prstGeom prst="line">
              <a:avLst/>
            </a:prstGeom>
            <a:noFill/>
            <a:ln w="9525">
              <a:solidFill>
                <a:schemeClr val="tx1"/>
              </a:solidFill>
              <a:round/>
              <a:headEnd/>
              <a:tailEnd/>
            </a:ln>
          </p:spPr>
          <p:txBody>
            <a:bodyPr/>
            <a:lstStyle/>
            <a:p>
              <a:endParaRPr lang="en-US"/>
            </a:p>
          </p:txBody>
        </p:sp>
        <p:sp>
          <p:nvSpPr>
            <p:cNvPr id="71805" name="Line 13"/>
            <p:cNvSpPr>
              <a:spLocks noChangeShapeType="1"/>
            </p:cNvSpPr>
            <p:nvPr/>
          </p:nvSpPr>
          <p:spPr bwMode="auto">
            <a:xfrm>
              <a:off x="3552" y="1488"/>
              <a:ext cx="0" cy="660"/>
            </a:xfrm>
            <a:prstGeom prst="line">
              <a:avLst/>
            </a:prstGeom>
            <a:noFill/>
            <a:ln w="28575">
              <a:solidFill>
                <a:schemeClr val="tx1"/>
              </a:solidFill>
              <a:round/>
              <a:headEnd/>
              <a:tailEnd/>
            </a:ln>
          </p:spPr>
          <p:txBody>
            <a:bodyPr/>
            <a:lstStyle/>
            <a:p>
              <a:endParaRPr lang="en-US"/>
            </a:p>
          </p:txBody>
        </p:sp>
        <p:sp>
          <p:nvSpPr>
            <p:cNvPr id="71806" name="Rectangle 14"/>
            <p:cNvSpPr>
              <a:spLocks noChangeArrowheads="1"/>
            </p:cNvSpPr>
            <p:nvPr/>
          </p:nvSpPr>
          <p:spPr bwMode="auto">
            <a:xfrm>
              <a:off x="406" y="1722"/>
              <a:ext cx="248" cy="220"/>
            </a:xfrm>
            <a:prstGeom prst="rect">
              <a:avLst/>
            </a:prstGeom>
            <a:solidFill>
              <a:srgbClr val="FF0000"/>
            </a:solidFill>
            <a:ln w="9525">
              <a:solidFill>
                <a:schemeClr val="tx1"/>
              </a:solidFill>
              <a:miter lim="800000"/>
              <a:headEnd/>
              <a:tailEnd/>
            </a:ln>
          </p:spPr>
          <p:txBody>
            <a:bodyPr/>
            <a:lstStyle/>
            <a:p>
              <a:r>
                <a:rPr lang="es-ES" sz="1000"/>
                <a:t>A</a:t>
              </a:r>
            </a:p>
          </p:txBody>
        </p:sp>
        <p:sp>
          <p:nvSpPr>
            <p:cNvPr id="71807" name="Rectangle 15"/>
            <p:cNvSpPr>
              <a:spLocks noChangeArrowheads="1"/>
            </p:cNvSpPr>
            <p:nvPr/>
          </p:nvSpPr>
          <p:spPr bwMode="auto">
            <a:xfrm>
              <a:off x="3138" y="1722"/>
              <a:ext cx="248" cy="220"/>
            </a:xfrm>
            <a:prstGeom prst="rect">
              <a:avLst/>
            </a:prstGeom>
            <a:solidFill>
              <a:srgbClr val="FF0000"/>
            </a:solidFill>
            <a:ln w="9525">
              <a:solidFill>
                <a:schemeClr val="tx1"/>
              </a:solidFill>
              <a:miter lim="800000"/>
              <a:headEnd/>
              <a:tailEnd/>
            </a:ln>
          </p:spPr>
          <p:txBody>
            <a:bodyPr/>
            <a:lstStyle/>
            <a:p>
              <a:r>
                <a:rPr lang="es-ES" sz="1000"/>
                <a:t>B</a:t>
              </a:r>
            </a:p>
          </p:txBody>
        </p:sp>
        <p:sp>
          <p:nvSpPr>
            <p:cNvPr id="71808" name="Text Box 16"/>
            <p:cNvSpPr txBox="1">
              <a:spLocks noChangeArrowheads="1"/>
            </p:cNvSpPr>
            <p:nvPr/>
          </p:nvSpPr>
          <p:spPr bwMode="auto">
            <a:xfrm>
              <a:off x="654" y="1722"/>
              <a:ext cx="248" cy="220"/>
            </a:xfrm>
            <a:prstGeom prst="rect">
              <a:avLst/>
            </a:prstGeom>
            <a:noFill/>
            <a:ln w="9525">
              <a:noFill/>
              <a:miter lim="800000"/>
              <a:headEnd/>
              <a:tailEnd/>
            </a:ln>
          </p:spPr>
          <p:txBody>
            <a:bodyPr/>
            <a:lstStyle/>
            <a:p>
              <a:r>
                <a:rPr lang="es-ES" sz="1600" b="1"/>
                <a:t>M</a:t>
              </a:r>
            </a:p>
          </p:txBody>
        </p:sp>
        <p:sp>
          <p:nvSpPr>
            <p:cNvPr id="71809" name="Text Box 17"/>
            <p:cNvSpPr txBox="1">
              <a:spLocks noChangeArrowheads="1"/>
            </p:cNvSpPr>
            <p:nvPr/>
          </p:nvSpPr>
          <p:spPr bwMode="auto">
            <a:xfrm>
              <a:off x="2890" y="1722"/>
              <a:ext cx="248" cy="220"/>
            </a:xfrm>
            <a:prstGeom prst="rect">
              <a:avLst/>
            </a:prstGeom>
            <a:noFill/>
            <a:ln w="9525">
              <a:noFill/>
              <a:miter lim="800000"/>
              <a:headEnd/>
              <a:tailEnd/>
            </a:ln>
          </p:spPr>
          <p:txBody>
            <a:bodyPr/>
            <a:lstStyle/>
            <a:p>
              <a:r>
                <a:rPr lang="es-ES" sz="1600" b="1"/>
                <a:t>M</a:t>
              </a:r>
            </a:p>
          </p:txBody>
        </p:sp>
        <p:sp>
          <p:nvSpPr>
            <p:cNvPr id="71810" name="Line 18"/>
            <p:cNvSpPr>
              <a:spLocks noChangeShapeType="1"/>
            </p:cNvSpPr>
            <p:nvPr/>
          </p:nvSpPr>
          <p:spPr bwMode="auto">
            <a:xfrm>
              <a:off x="737" y="1612"/>
              <a:ext cx="1904" cy="0"/>
            </a:xfrm>
            <a:prstGeom prst="line">
              <a:avLst/>
            </a:prstGeom>
            <a:noFill/>
            <a:ln w="9525">
              <a:solidFill>
                <a:schemeClr val="tx1"/>
              </a:solidFill>
              <a:round/>
              <a:headEnd/>
              <a:tailEnd/>
            </a:ln>
          </p:spPr>
          <p:txBody>
            <a:bodyPr/>
            <a:lstStyle/>
            <a:p>
              <a:endParaRPr lang="en-US"/>
            </a:p>
          </p:txBody>
        </p:sp>
        <p:sp>
          <p:nvSpPr>
            <p:cNvPr id="71811" name="Line 19"/>
            <p:cNvSpPr>
              <a:spLocks noChangeShapeType="1"/>
            </p:cNvSpPr>
            <p:nvPr/>
          </p:nvSpPr>
          <p:spPr bwMode="auto">
            <a:xfrm flipV="1">
              <a:off x="2641" y="1502"/>
              <a:ext cx="0" cy="110"/>
            </a:xfrm>
            <a:prstGeom prst="line">
              <a:avLst/>
            </a:prstGeom>
            <a:noFill/>
            <a:ln w="9525">
              <a:solidFill>
                <a:schemeClr val="tx1"/>
              </a:solidFill>
              <a:round/>
              <a:headEnd/>
              <a:tailEnd/>
            </a:ln>
          </p:spPr>
          <p:txBody>
            <a:bodyPr/>
            <a:lstStyle/>
            <a:p>
              <a:endParaRPr lang="en-US"/>
            </a:p>
          </p:txBody>
        </p:sp>
        <p:sp>
          <p:nvSpPr>
            <p:cNvPr id="71812" name="Text Box 20"/>
            <p:cNvSpPr txBox="1">
              <a:spLocks noChangeArrowheads="1"/>
            </p:cNvSpPr>
            <p:nvPr/>
          </p:nvSpPr>
          <p:spPr bwMode="auto">
            <a:xfrm>
              <a:off x="1399" y="1392"/>
              <a:ext cx="414" cy="220"/>
            </a:xfrm>
            <a:prstGeom prst="rect">
              <a:avLst/>
            </a:prstGeom>
            <a:noFill/>
            <a:ln w="9525">
              <a:noFill/>
              <a:miter lim="800000"/>
              <a:headEnd/>
              <a:tailEnd/>
            </a:ln>
          </p:spPr>
          <p:txBody>
            <a:bodyPr/>
            <a:lstStyle/>
            <a:p>
              <a:r>
                <a:rPr lang="es-ES" sz="1600" b="1"/>
                <a:t>Z1/A</a:t>
              </a:r>
            </a:p>
          </p:txBody>
        </p:sp>
        <p:sp>
          <p:nvSpPr>
            <p:cNvPr id="71813" name="Line 21"/>
            <p:cNvSpPr>
              <a:spLocks noChangeShapeType="1"/>
            </p:cNvSpPr>
            <p:nvPr/>
          </p:nvSpPr>
          <p:spPr bwMode="auto">
            <a:xfrm flipH="1">
              <a:off x="1151" y="1942"/>
              <a:ext cx="1821" cy="0"/>
            </a:xfrm>
            <a:prstGeom prst="line">
              <a:avLst/>
            </a:prstGeom>
            <a:noFill/>
            <a:ln w="9525">
              <a:solidFill>
                <a:schemeClr val="tx1"/>
              </a:solidFill>
              <a:round/>
              <a:headEnd/>
              <a:tailEnd/>
            </a:ln>
          </p:spPr>
          <p:txBody>
            <a:bodyPr/>
            <a:lstStyle/>
            <a:p>
              <a:endParaRPr lang="en-US"/>
            </a:p>
          </p:txBody>
        </p:sp>
        <p:sp>
          <p:nvSpPr>
            <p:cNvPr id="71814" name="Line 22"/>
            <p:cNvSpPr>
              <a:spLocks noChangeShapeType="1"/>
            </p:cNvSpPr>
            <p:nvPr/>
          </p:nvSpPr>
          <p:spPr bwMode="auto">
            <a:xfrm>
              <a:off x="1151" y="1942"/>
              <a:ext cx="0" cy="220"/>
            </a:xfrm>
            <a:prstGeom prst="line">
              <a:avLst/>
            </a:prstGeom>
            <a:noFill/>
            <a:ln w="9525">
              <a:solidFill>
                <a:schemeClr val="tx1"/>
              </a:solidFill>
              <a:round/>
              <a:headEnd/>
              <a:tailEnd/>
            </a:ln>
          </p:spPr>
          <p:txBody>
            <a:bodyPr/>
            <a:lstStyle/>
            <a:p>
              <a:endParaRPr lang="en-US"/>
            </a:p>
          </p:txBody>
        </p:sp>
        <p:sp>
          <p:nvSpPr>
            <p:cNvPr id="71815" name="Text Box 23"/>
            <p:cNvSpPr txBox="1">
              <a:spLocks noChangeArrowheads="1"/>
            </p:cNvSpPr>
            <p:nvPr/>
          </p:nvSpPr>
          <p:spPr bwMode="auto">
            <a:xfrm>
              <a:off x="1730" y="1942"/>
              <a:ext cx="414" cy="220"/>
            </a:xfrm>
            <a:prstGeom prst="rect">
              <a:avLst/>
            </a:prstGeom>
            <a:noFill/>
            <a:ln w="9525">
              <a:noFill/>
              <a:miter lim="800000"/>
              <a:headEnd/>
              <a:tailEnd/>
            </a:ln>
          </p:spPr>
          <p:txBody>
            <a:bodyPr/>
            <a:lstStyle/>
            <a:p>
              <a:r>
                <a:rPr lang="es-ES" sz="1600" b="1"/>
                <a:t>Z1/B</a:t>
              </a:r>
            </a:p>
          </p:txBody>
        </p:sp>
      </p:grpSp>
      <p:grpSp>
        <p:nvGrpSpPr>
          <p:cNvPr id="71687" name="Group 48"/>
          <p:cNvGrpSpPr>
            <a:grpSpLocks/>
          </p:cNvGrpSpPr>
          <p:nvPr/>
        </p:nvGrpSpPr>
        <p:grpSpPr bwMode="auto">
          <a:xfrm>
            <a:off x="914400" y="3200400"/>
            <a:ext cx="2057400" cy="457200"/>
            <a:chOff x="392" y="2378"/>
            <a:chExt cx="1296" cy="288"/>
          </a:xfrm>
        </p:grpSpPr>
        <p:sp>
          <p:nvSpPr>
            <p:cNvPr id="71793" name="Rectangle 26"/>
            <p:cNvSpPr>
              <a:spLocks noChangeArrowheads="1"/>
            </p:cNvSpPr>
            <p:nvPr/>
          </p:nvSpPr>
          <p:spPr bwMode="auto">
            <a:xfrm>
              <a:off x="968" y="2378"/>
              <a:ext cx="360" cy="288"/>
            </a:xfrm>
            <a:prstGeom prst="rect">
              <a:avLst/>
            </a:prstGeom>
            <a:noFill/>
            <a:ln w="9525">
              <a:solidFill>
                <a:schemeClr val="tx1"/>
              </a:solidFill>
              <a:miter lim="800000"/>
              <a:headEnd/>
              <a:tailEnd/>
            </a:ln>
          </p:spPr>
          <p:txBody>
            <a:bodyPr tIns="91440"/>
            <a:lstStyle/>
            <a:p>
              <a:r>
                <a:rPr lang="es-ES" sz="1000" b="1"/>
                <a:t>XMTR</a:t>
              </a:r>
            </a:p>
          </p:txBody>
        </p:sp>
        <p:sp>
          <p:nvSpPr>
            <p:cNvPr id="71794" name="Line 27"/>
            <p:cNvSpPr>
              <a:spLocks noChangeShapeType="1"/>
            </p:cNvSpPr>
            <p:nvPr/>
          </p:nvSpPr>
          <p:spPr bwMode="auto">
            <a:xfrm flipH="1">
              <a:off x="752" y="2426"/>
              <a:ext cx="216" cy="0"/>
            </a:xfrm>
            <a:prstGeom prst="line">
              <a:avLst/>
            </a:prstGeom>
            <a:noFill/>
            <a:ln w="9525">
              <a:solidFill>
                <a:schemeClr val="tx1"/>
              </a:solidFill>
              <a:round/>
              <a:headEnd/>
              <a:tailEnd/>
            </a:ln>
          </p:spPr>
          <p:txBody>
            <a:bodyPr/>
            <a:lstStyle/>
            <a:p>
              <a:endParaRPr lang="en-US"/>
            </a:p>
          </p:txBody>
        </p:sp>
        <p:sp>
          <p:nvSpPr>
            <p:cNvPr id="71795" name="Line 28"/>
            <p:cNvSpPr>
              <a:spLocks noChangeShapeType="1"/>
            </p:cNvSpPr>
            <p:nvPr/>
          </p:nvSpPr>
          <p:spPr bwMode="auto">
            <a:xfrm flipH="1">
              <a:off x="752" y="2618"/>
              <a:ext cx="216" cy="0"/>
            </a:xfrm>
            <a:prstGeom prst="line">
              <a:avLst/>
            </a:prstGeom>
            <a:noFill/>
            <a:ln w="9525">
              <a:solidFill>
                <a:schemeClr val="tx1"/>
              </a:solidFill>
              <a:round/>
              <a:headEnd/>
              <a:tailEnd/>
            </a:ln>
          </p:spPr>
          <p:txBody>
            <a:bodyPr/>
            <a:lstStyle/>
            <a:p>
              <a:endParaRPr lang="en-US"/>
            </a:p>
          </p:txBody>
        </p:sp>
        <p:sp>
          <p:nvSpPr>
            <p:cNvPr id="71796" name="Line 29"/>
            <p:cNvSpPr>
              <a:spLocks noChangeShapeType="1"/>
            </p:cNvSpPr>
            <p:nvPr/>
          </p:nvSpPr>
          <p:spPr bwMode="auto">
            <a:xfrm flipV="1">
              <a:off x="752" y="2546"/>
              <a:ext cx="0" cy="72"/>
            </a:xfrm>
            <a:prstGeom prst="line">
              <a:avLst/>
            </a:prstGeom>
            <a:noFill/>
            <a:ln w="9525">
              <a:solidFill>
                <a:schemeClr val="tx1"/>
              </a:solidFill>
              <a:round/>
              <a:headEnd/>
              <a:tailEnd/>
            </a:ln>
          </p:spPr>
          <p:txBody>
            <a:bodyPr/>
            <a:lstStyle/>
            <a:p>
              <a:endParaRPr lang="en-US"/>
            </a:p>
          </p:txBody>
        </p:sp>
        <p:sp>
          <p:nvSpPr>
            <p:cNvPr id="71797" name="Line 30"/>
            <p:cNvSpPr>
              <a:spLocks noChangeShapeType="1"/>
            </p:cNvSpPr>
            <p:nvPr/>
          </p:nvSpPr>
          <p:spPr bwMode="auto">
            <a:xfrm flipV="1">
              <a:off x="752" y="2426"/>
              <a:ext cx="0" cy="72"/>
            </a:xfrm>
            <a:prstGeom prst="line">
              <a:avLst/>
            </a:prstGeom>
            <a:noFill/>
            <a:ln w="9525">
              <a:solidFill>
                <a:schemeClr val="tx1"/>
              </a:solidFill>
              <a:round/>
              <a:headEnd/>
              <a:tailEnd/>
            </a:ln>
          </p:spPr>
          <p:txBody>
            <a:bodyPr/>
            <a:lstStyle/>
            <a:p>
              <a:endParaRPr lang="en-US"/>
            </a:p>
          </p:txBody>
        </p:sp>
        <p:sp>
          <p:nvSpPr>
            <p:cNvPr id="71798" name="Line 31"/>
            <p:cNvSpPr>
              <a:spLocks noChangeShapeType="1"/>
            </p:cNvSpPr>
            <p:nvPr/>
          </p:nvSpPr>
          <p:spPr bwMode="auto">
            <a:xfrm>
              <a:off x="680" y="2546"/>
              <a:ext cx="144" cy="0"/>
            </a:xfrm>
            <a:prstGeom prst="line">
              <a:avLst/>
            </a:prstGeom>
            <a:noFill/>
            <a:ln w="9525">
              <a:solidFill>
                <a:schemeClr val="tx1"/>
              </a:solidFill>
              <a:round/>
              <a:headEnd/>
              <a:tailEnd/>
            </a:ln>
          </p:spPr>
          <p:txBody>
            <a:bodyPr/>
            <a:lstStyle/>
            <a:p>
              <a:endParaRPr lang="en-US"/>
            </a:p>
          </p:txBody>
        </p:sp>
        <p:sp>
          <p:nvSpPr>
            <p:cNvPr id="71799" name="Line 32"/>
            <p:cNvSpPr>
              <a:spLocks noChangeShapeType="1"/>
            </p:cNvSpPr>
            <p:nvPr/>
          </p:nvSpPr>
          <p:spPr bwMode="auto">
            <a:xfrm>
              <a:off x="680" y="2504"/>
              <a:ext cx="144" cy="0"/>
            </a:xfrm>
            <a:prstGeom prst="line">
              <a:avLst/>
            </a:prstGeom>
            <a:noFill/>
            <a:ln w="9525">
              <a:solidFill>
                <a:schemeClr val="tx1"/>
              </a:solidFill>
              <a:round/>
              <a:headEnd/>
              <a:tailEnd/>
            </a:ln>
          </p:spPr>
          <p:txBody>
            <a:bodyPr/>
            <a:lstStyle/>
            <a:p>
              <a:endParaRPr lang="en-US"/>
            </a:p>
          </p:txBody>
        </p:sp>
        <p:sp>
          <p:nvSpPr>
            <p:cNvPr id="71800" name="Text Box 33"/>
            <p:cNvSpPr txBox="1">
              <a:spLocks noChangeArrowheads="1"/>
            </p:cNvSpPr>
            <p:nvPr/>
          </p:nvSpPr>
          <p:spPr bwMode="auto">
            <a:xfrm>
              <a:off x="392" y="2450"/>
              <a:ext cx="360" cy="144"/>
            </a:xfrm>
            <a:prstGeom prst="rect">
              <a:avLst/>
            </a:prstGeom>
            <a:noFill/>
            <a:ln w="9525">
              <a:noFill/>
              <a:miter lim="800000"/>
              <a:headEnd/>
              <a:tailEnd/>
            </a:ln>
          </p:spPr>
          <p:txBody>
            <a:bodyPr/>
            <a:lstStyle/>
            <a:p>
              <a:r>
                <a:rPr lang="es-ES" sz="1000" b="1"/>
                <a:t>Z1/A</a:t>
              </a:r>
            </a:p>
          </p:txBody>
        </p:sp>
        <p:sp>
          <p:nvSpPr>
            <p:cNvPr id="71801" name="Line 34"/>
            <p:cNvSpPr>
              <a:spLocks noChangeShapeType="1"/>
            </p:cNvSpPr>
            <p:nvPr/>
          </p:nvSpPr>
          <p:spPr bwMode="auto">
            <a:xfrm>
              <a:off x="1328" y="2522"/>
              <a:ext cx="216" cy="0"/>
            </a:xfrm>
            <a:prstGeom prst="line">
              <a:avLst/>
            </a:prstGeom>
            <a:noFill/>
            <a:ln w="9525">
              <a:solidFill>
                <a:schemeClr val="tx1"/>
              </a:solidFill>
              <a:round/>
              <a:headEnd/>
              <a:tailEnd type="triangle" w="med" len="med"/>
            </a:ln>
          </p:spPr>
          <p:txBody>
            <a:bodyPr/>
            <a:lstStyle/>
            <a:p>
              <a:endParaRPr lang="en-US"/>
            </a:p>
          </p:txBody>
        </p:sp>
        <p:sp>
          <p:nvSpPr>
            <p:cNvPr id="71802" name="Text Box 35"/>
            <p:cNvSpPr txBox="1">
              <a:spLocks noChangeArrowheads="1"/>
            </p:cNvSpPr>
            <p:nvPr/>
          </p:nvSpPr>
          <p:spPr bwMode="auto">
            <a:xfrm>
              <a:off x="1472" y="2378"/>
              <a:ext cx="216" cy="144"/>
            </a:xfrm>
            <a:prstGeom prst="rect">
              <a:avLst/>
            </a:prstGeom>
            <a:noFill/>
            <a:ln w="9525">
              <a:noFill/>
              <a:miter lim="800000"/>
              <a:headEnd/>
              <a:tailEnd/>
            </a:ln>
          </p:spPr>
          <p:txBody>
            <a:bodyPr/>
            <a:lstStyle/>
            <a:p>
              <a:r>
                <a:rPr lang="es-ES" sz="1000" b="1"/>
                <a:t>F1</a:t>
              </a:r>
            </a:p>
          </p:txBody>
        </p:sp>
      </p:grpSp>
      <p:grpSp>
        <p:nvGrpSpPr>
          <p:cNvPr id="71688" name="Group 47"/>
          <p:cNvGrpSpPr>
            <a:grpSpLocks/>
          </p:cNvGrpSpPr>
          <p:nvPr/>
        </p:nvGrpSpPr>
        <p:grpSpPr bwMode="auto">
          <a:xfrm>
            <a:off x="6172200" y="3124200"/>
            <a:ext cx="1943100" cy="457200"/>
            <a:chOff x="2352" y="2304"/>
            <a:chExt cx="1224" cy="288"/>
          </a:xfrm>
        </p:grpSpPr>
        <p:sp>
          <p:nvSpPr>
            <p:cNvPr id="71783" name="Rectangle 37"/>
            <p:cNvSpPr>
              <a:spLocks noChangeArrowheads="1"/>
            </p:cNvSpPr>
            <p:nvPr/>
          </p:nvSpPr>
          <p:spPr bwMode="auto">
            <a:xfrm>
              <a:off x="2568" y="2304"/>
              <a:ext cx="360" cy="288"/>
            </a:xfrm>
            <a:prstGeom prst="rect">
              <a:avLst/>
            </a:prstGeom>
            <a:noFill/>
            <a:ln w="9525">
              <a:solidFill>
                <a:schemeClr val="tx1"/>
              </a:solidFill>
              <a:miter lim="800000"/>
              <a:headEnd/>
              <a:tailEnd/>
            </a:ln>
          </p:spPr>
          <p:txBody>
            <a:bodyPr tIns="91440"/>
            <a:lstStyle/>
            <a:p>
              <a:r>
                <a:rPr lang="es-ES" sz="1000" b="1"/>
                <a:t>XMTR</a:t>
              </a:r>
            </a:p>
          </p:txBody>
        </p:sp>
        <p:grpSp>
          <p:nvGrpSpPr>
            <p:cNvPr id="71784" name="Group 38"/>
            <p:cNvGrpSpPr>
              <a:grpSpLocks/>
            </p:cNvGrpSpPr>
            <p:nvPr/>
          </p:nvGrpSpPr>
          <p:grpSpPr bwMode="auto">
            <a:xfrm rot="-10764697">
              <a:off x="2928" y="2358"/>
              <a:ext cx="288" cy="192"/>
              <a:chOff x="7101" y="6244"/>
              <a:chExt cx="720" cy="480"/>
            </a:xfrm>
          </p:grpSpPr>
          <p:sp>
            <p:nvSpPr>
              <p:cNvPr id="71787" name="Line 39"/>
              <p:cNvSpPr>
                <a:spLocks noChangeShapeType="1"/>
              </p:cNvSpPr>
              <p:nvPr/>
            </p:nvSpPr>
            <p:spPr bwMode="auto">
              <a:xfrm flipH="1">
                <a:off x="7281" y="6244"/>
                <a:ext cx="540" cy="0"/>
              </a:xfrm>
              <a:prstGeom prst="line">
                <a:avLst/>
              </a:prstGeom>
              <a:noFill/>
              <a:ln w="9525">
                <a:solidFill>
                  <a:schemeClr val="tx1"/>
                </a:solidFill>
                <a:round/>
                <a:headEnd/>
                <a:tailEnd/>
              </a:ln>
            </p:spPr>
            <p:txBody>
              <a:bodyPr/>
              <a:lstStyle/>
              <a:p>
                <a:endParaRPr lang="en-US"/>
              </a:p>
            </p:txBody>
          </p:sp>
          <p:sp>
            <p:nvSpPr>
              <p:cNvPr id="71788" name="Line 40"/>
              <p:cNvSpPr>
                <a:spLocks noChangeShapeType="1"/>
              </p:cNvSpPr>
              <p:nvPr/>
            </p:nvSpPr>
            <p:spPr bwMode="auto">
              <a:xfrm flipH="1">
                <a:off x="7281" y="6724"/>
                <a:ext cx="540" cy="0"/>
              </a:xfrm>
              <a:prstGeom prst="line">
                <a:avLst/>
              </a:prstGeom>
              <a:noFill/>
              <a:ln w="9525">
                <a:solidFill>
                  <a:schemeClr val="tx1"/>
                </a:solidFill>
                <a:round/>
                <a:headEnd/>
                <a:tailEnd/>
              </a:ln>
            </p:spPr>
            <p:txBody>
              <a:bodyPr/>
              <a:lstStyle/>
              <a:p>
                <a:endParaRPr lang="en-US"/>
              </a:p>
            </p:txBody>
          </p:sp>
          <p:sp>
            <p:nvSpPr>
              <p:cNvPr id="71789" name="Line 41"/>
              <p:cNvSpPr>
                <a:spLocks noChangeShapeType="1"/>
              </p:cNvSpPr>
              <p:nvPr/>
            </p:nvSpPr>
            <p:spPr bwMode="auto">
              <a:xfrm flipV="1">
                <a:off x="7281" y="6544"/>
                <a:ext cx="0" cy="180"/>
              </a:xfrm>
              <a:prstGeom prst="line">
                <a:avLst/>
              </a:prstGeom>
              <a:noFill/>
              <a:ln w="9525">
                <a:solidFill>
                  <a:schemeClr val="tx1"/>
                </a:solidFill>
                <a:round/>
                <a:headEnd/>
                <a:tailEnd/>
              </a:ln>
            </p:spPr>
            <p:txBody>
              <a:bodyPr/>
              <a:lstStyle/>
              <a:p>
                <a:endParaRPr lang="en-US"/>
              </a:p>
            </p:txBody>
          </p:sp>
          <p:sp>
            <p:nvSpPr>
              <p:cNvPr id="71790" name="Line 42"/>
              <p:cNvSpPr>
                <a:spLocks noChangeShapeType="1"/>
              </p:cNvSpPr>
              <p:nvPr/>
            </p:nvSpPr>
            <p:spPr bwMode="auto">
              <a:xfrm flipV="1">
                <a:off x="7281" y="6244"/>
                <a:ext cx="0" cy="180"/>
              </a:xfrm>
              <a:prstGeom prst="line">
                <a:avLst/>
              </a:prstGeom>
              <a:noFill/>
              <a:ln w="9525">
                <a:solidFill>
                  <a:schemeClr val="tx1"/>
                </a:solidFill>
                <a:round/>
                <a:headEnd/>
                <a:tailEnd/>
              </a:ln>
            </p:spPr>
            <p:txBody>
              <a:bodyPr/>
              <a:lstStyle/>
              <a:p>
                <a:endParaRPr lang="en-US"/>
              </a:p>
            </p:txBody>
          </p:sp>
          <p:sp>
            <p:nvSpPr>
              <p:cNvPr id="71791" name="Line 43"/>
              <p:cNvSpPr>
                <a:spLocks noChangeShapeType="1"/>
              </p:cNvSpPr>
              <p:nvPr/>
            </p:nvSpPr>
            <p:spPr bwMode="auto">
              <a:xfrm>
                <a:off x="7101" y="6544"/>
                <a:ext cx="360" cy="0"/>
              </a:xfrm>
              <a:prstGeom prst="line">
                <a:avLst/>
              </a:prstGeom>
              <a:noFill/>
              <a:ln w="9525">
                <a:solidFill>
                  <a:schemeClr val="tx1"/>
                </a:solidFill>
                <a:round/>
                <a:headEnd/>
                <a:tailEnd/>
              </a:ln>
            </p:spPr>
            <p:txBody>
              <a:bodyPr/>
              <a:lstStyle/>
              <a:p>
                <a:endParaRPr lang="en-US"/>
              </a:p>
            </p:txBody>
          </p:sp>
          <p:sp>
            <p:nvSpPr>
              <p:cNvPr id="71792" name="Line 44"/>
              <p:cNvSpPr>
                <a:spLocks noChangeShapeType="1"/>
              </p:cNvSpPr>
              <p:nvPr/>
            </p:nvSpPr>
            <p:spPr bwMode="auto">
              <a:xfrm>
                <a:off x="7101" y="6439"/>
                <a:ext cx="360" cy="0"/>
              </a:xfrm>
              <a:prstGeom prst="line">
                <a:avLst/>
              </a:prstGeom>
              <a:noFill/>
              <a:ln w="9525">
                <a:solidFill>
                  <a:schemeClr val="tx1"/>
                </a:solidFill>
                <a:round/>
                <a:headEnd/>
                <a:tailEnd/>
              </a:ln>
            </p:spPr>
            <p:txBody>
              <a:bodyPr/>
              <a:lstStyle/>
              <a:p>
                <a:endParaRPr lang="en-US"/>
              </a:p>
            </p:txBody>
          </p:sp>
        </p:grpSp>
        <p:sp>
          <p:nvSpPr>
            <p:cNvPr id="71785" name="Text Box 45"/>
            <p:cNvSpPr txBox="1">
              <a:spLocks noChangeArrowheads="1"/>
            </p:cNvSpPr>
            <p:nvPr/>
          </p:nvSpPr>
          <p:spPr bwMode="auto">
            <a:xfrm>
              <a:off x="3216" y="2376"/>
              <a:ext cx="360" cy="144"/>
            </a:xfrm>
            <a:prstGeom prst="rect">
              <a:avLst/>
            </a:prstGeom>
            <a:noFill/>
            <a:ln w="9525">
              <a:noFill/>
              <a:miter lim="800000"/>
              <a:headEnd/>
              <a:tailEnd/>
            </a:ln>
          </p:spPr>
          <p:txBody>
            <a:bodyPr/>
            <a:lstStyle/>
            <a:p>
              <a:r>
                <a:rPr lang="es-ES" sz="1000" b="1"/>
                <a:t>Z1/B</a:t>
              </a:r>
            </a:p>
          </p:txBody>
        </p:sp>
        <p:sp>
          <p:nvSpPr>
            <p:cNvPr id="71786" name="Line 46"/>
            <p:cNvSpPr>
              <a:spLocks noChangeShapeType="1"/>
            </p:cNvSpPr>
            <p:nvPr/>
          </p:nvSpPr>
          <p:spPr bwMode="auto">
            <a:xfrm flipH="1">
              <a:off x="2352" y="2448"/>
              <a:ext cx="216" cy="0"/>
            </a:xfrm>
            <a:prstGeom prst="line">
              <a:avLst/>
            </a:prstGeom>
            <a:noFill/>
            <a:ln w="9525">
              <a:solidFill>
                <a:schemeClr val="tx1"/>
              </a:solidFill>
              <a:round/>
              <a:headEnd/>
              <a:tailEnd type="triangle" w="med" len="med"/>
            </a:ln>
          </p:spPr>
          <p:txBody>
            <a:bodyPr/>
            <a:lstStyle/>
            <a:p>
              <a:endParaRPr lang="en-US"/>
            </a:p>
          </p:txBody>
        </p:sp>
      </p:grpSp>
      <p:grpSp>
        <p:nvGrpSpPr>
          <p:cNvPr id="71689" name="Group 49"/>
          <p:cNvGrpSpPr>
            <a:grpSpLocks/>
          </p:cNvGrpSpPr>
          <p:nvPr/>
        </p:nvGrpSpPr>
        <p:grpSpPr bwMode="auto">
          <a:xfrm>
            <a:off x="1079500" y="4038600"/>
            <a:ext cx="3568700" cy="2590800"/>
            <a:chOff x="1701" y="7024"/>
            <a:chExt cx="3960" cy="2700"/>
          </a:xfrm>
        </p:grpSpPr>
        <p:sp>
          <p:nvSpPr>
            <p:cNvPr id="71737" name="Line 50"/>
            <p:cNvSpPr>
              <a:spLocks noChangeShapeType="1"/>
            </p:cNvSpPr>
            <p:nvPr/>
          </p:nvSpPr>
          <p:spPr bwMode="auto">
            <a:xfrm>
              <a:off x="1701" y="7024"/>
              <a:ext cx="2160" cy="0"/>
            </a:xfrm>
            <a:prstGeom prst="line">
              <a:avLst/>
            </a:prstGeom>
            <a:noFill/>
            <a:ln w="9525">
              <a:solidFill>
                <a:schemeClr val="tx1"/>
              </a:solidFill>
              <a:round/>
              <a:headEnd/>
              <a:tailEnd/>
            </a:ln>
          </p:spPr>
          <p:txBody>
            <a:bodyPr/>
            <a:lstStyle/>
            <a:p>
              <a:endParaRPr lang="en-US"/>
            </a:p>
          </p:txBody>
        </p:sp>
        <p:sp>
          <p:nvSpPr>
            <p:cNvPr id="71738" name="Line 51"/>
            <p:cNvSpPr>
              <a:spLocks noChangeShapeType="1"/>
            </p:cNvSpPr>
            <p:nvPr/>
          </p:nvSpPr>
          <p:spPr bwMode="auto">
            <a:xfrm>
              <a:off x="2061" y="7024"/>
              <a:ext cx="0" cy="360"/>
            </a:xfrm>
            <a:prstGeom prst="line">
              <a:avLst/>
            </a:prstGeom>
            <a:noFill/>
            <a:ln w="9525">
              <a:solidFill>
                <a:schemeClr val="tx1"/>
              </a:solidFill>
              <a:round/>
              <a:headEnd/>
              <a:tailEnd/>
            </a:ln>
          </p:spPr>
          <p:txBody>
            <a:bodyPr/>
            <a:lstStyle/>
            <a:p>
              <a:endParaRPr lang="en-US"/>
            </a:p>
          </p:txBody>
        </p:sp>
        <p:grpSp>
          <p:nvGrpSpPr>
            <p:cNvPr id="71739" name="Group 52"/>
            <p:cNvGrpSpPr>
              <a:grpSpLocks/>
            </p:cNvGrpSpPr>
            <p:nvPr/>
          </p:nvGrpSpPr>
          <p:grpSpPr bwMode="auto">
            <a:xfrm>
              <a:off x="1881" y="7384"/>
              <a:ext cx="360" cy="180"/>
              <a:chOff x="1881" y="7384"/>
              <a:chExt cx="360" cy="180"/>
            </a:xfrm>
          </p:grpSpPr>
          <p:sp>
            <p:nvSpPr>
              <p:cNvPr id="71781" name="Line 53"/>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1782" name="Line 54"/>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1740" name="Line 55"/>
            <p:cNvSpPr>
              <a:spLocks noChangeShapeType="1"/>
            </p:cNvSpPr>
            <p:nvPr/>
          </p:nvSpPr>
          <p:spPr bwMode="auto">
            <a:xfrm>
              <a:off x="2061" y="7564"/>
              <a:ext cx="0" cy="900"/>
            </a:xfrm>
            <a:prstGeom prst="line">
              <a:avLst/>
            </a:prstGeom>
            <a:noFill/>
            <a:ln w="9525">
              <a:solidFill>
                <a:schemeClr val="tx1"/>
              </a:solidFill>
              <a:round/>
              <a:headEnd/>
              <a:tailEnd/>
            </a:ln>
          </p:spPr>
          <p:txBody>
            <a:bodyPr/>
            <a:lstStyle/>
            <a:p>
              <a:endParaRPr lang="en-US"/>
            </a:p>
          </p:txBody>
        </p:sp>
        <p:sp>
          <p:nvSpPr>
            <p:cNvPr id="71741" name="Line 56"/>
            <p:cNvSpPr>
              <a:spLocks noChangeShapeType="1"/>
            </p:cNvSpPr>
            <p:nvPr/>
          </p:nvSpPr>
          <p:spPr bwMode="auto">
            <a:xfrm>
              <a:off x="2061" y="8464"/>
              <a:ext cx="1620" cy="0"/>
            </a:xfrm>
            <a:prstGeom prst="line">
              <a:avLst/>
            </a:prstGeom>
            <a:noFill/>
            <a:ln w="9525">
              <a:solidFill>
                <a:schemeClr val="tx1"/>
              </a:solidFill>
              <a:round/>
              <a:headEnd/>
              <a:tailEnd/>
            </a:ln>
          </p:spPr>
          <p:txBody>
            <a:bodyPr/>
            <a:lstStyle/>
            <a:p>
              <a:endParaRPr lang="en-US"/>
            </a:p>
          </p:txBody>
        </p:sp>
        <p:grpSp>
          <p:nvGrpSpPr>
            <p:cNvPr id="71742" name="Group 57"/>
            <p:cNvGrpSpPr>
              <a:grpSpLocks/>
            </p:cNvGrpSpPr>
            <p:nvPr/>
          </p:nvGrpSpPr>
          <p:grpSpPr bwMode="auto">
            <a:xfrm>
              <a:off x="3501" y="7924"/>
              <a:ext cx="360" cy="180"/>
              <a:chOff x="1881" y="7384"/>
              <a:chExt cx="360" cy="180"/>
            </a:xfrm>
          </p:grpSpPr>
          <p:sp>
            <p:nvSpPr>
              <p:cNvPr id="71779" name="Line 58"/>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1780" name="Line 59"/>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grpSp>
          <p:nvGrpSpPr>
            <p:cNvPr id="71743" name="Group 60"/>
            <p:cNvGrpSpPr>
              <a:grpSpLocks/>
            </p:cNvGrpSpPr>
            <p:nvPr/>
          </p:nvGrpSpPr>
          <p:grpSpPr bwMode="auto">
            <a:xfrm>
              <a:off x="3501" y="7204"/>
              <a:ext cx="360" cy="180"/>
              <a:chOff x="1881" y="7384"/>
              <a:chExt cx="360" cy="180"/>
            </a:xfrm>
          </p:grpSpPr>
          <p:sp>
            <p:nvSpPr>
              <p:cNvPr id="71777" name="Line 61"/>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1778" name="Line 62"/>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1744" name="Line 63"/>
            <p:cNvSpPr>
              <a:spLocks noChangeShapeType="1"/>
            </p:cNvSpPr>
            <p:nvPr/>
          </p:nvSpPr>
          <p:spPr bwMode="auto">
            <a:xfrm>
              <a:off x="3681" y="8104"/>
              <a:ext cx="0" cy="900"/>
            </a:xfrm>
            <a:prstGeom prst="line">
              <a:avLst/>
            </a:prstGeom>
            <a:noFill/>
            <a:ln w="9525">
              <a:solidFill>
                <a:schemeClr val="tx1"/>
              </a:solidFill>
              <a:round/>
              <a:headEnd/>
              <a:tailEnd/>
            </a:ln>
          </p:spPr>
          <p:txBody>
            <a:bodyPr/>
            <a:lstStyle/>
            <a:p>
              <a:endParaRPr lang="en-US"/>
            </a:p>
          </p:txBody>
        </p:sp>
        <p:sp>
          <p:nvSpPr>
            <p:cNvPr id="71745" name="Line 64"/>
            <p:cNvSpPr>
              <a:spLocks noChangeShapeType="1"/>
            </p:cNvSpPr>
            <p:nvPr/>
          </p:nvSpPr>
          <p:spPr bwMode="auto">
            <a:xfrm flipV="1">
              <a:off x="3681" y="7384"/>
              <a:ext cx="0" cy="540"/>
            </a:xfrm>
            <a:prstGeom prst="line">
              <a:avLst/>
            </a:prstGeom>
            <a:noFill/>
            <a:ln w="9525">
              <a:solidFill>
                <a:schemeClr val="tx1"/>
              </a:solidFill>
              <a:round/>
              <a:headEnd/>
              <a:tailEnd/>
            </a:ln>
          </p:spPr>
          <p:txBody>
            <a:bodyPr/>
            <a:lstStyle/>
            <a:p>
              <a:endParaRPr lang="en-US"/>
            </a:p>
          </p:txBody>
        </p:sp>
        <p:sp>
          <p:nvSpPr>
            <p:cNvPr id="71746" name="Line 65"/>
            <p:cNvSpPr>
              <a:spLocks noChangeShapeType="1"/>
            </p:cNvSpPr>
            <p:nvPr/>
          </p:nvSpPr>
          <p:spPr bwMode="auto">
            <a:xfrm flipV="1">
              <a:off x="3681" y="7024"/>
              <a:ext cx="0" cy="180"/>
            </a:xfrm>
            <a:prstGeom prst="line">
              <a:avLst/>
            </a:prstGeom>
            <a:noFill/>
            <a:ln w="9525">
              <a:solidFill>
                <a:schemeClr val="tx1"/>
              </a:solidFill>
              <a:round/>
              <a:headEnd/>
              <a:tailEnd/>
            </a:ln>
          </p:spPr>
          <p:txBody>
            <a:bodyPr/>
            <a:lstStyle/>
            <a:p>
              <a:endParaRPr lang="en-US"/>
            </a:p>
          </p:txBody>
        </p:sp>
        <p:grpSp>
          <p:nvGrpSpPr>
            <p:cNvPr id="71747" name="Group 66"/>
            <p:cNvGrpSpPr>
              <a:grpSpLocks/>
            </p:cNvGrpSpPr>
            <p:nvPr/>
          </p:nvGrpSpPr>
          <p:grpSpPr bwMode="auto">
            <a:xfrm>
              <a:off x="3501" y="9004"/>
              <a:ext cx="360" cy="360"/>
              <a:chOff x="3501" y="9004"/>
              <a:chExt cx="360" cy="720"/>
            </a:xfrm>
          </p:grpSpPr>
          <p:sp>
            <p:nvSpPr>
              <p:cNvPr id="71773" name="Line 67"/>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1774" name="Line 68"/>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1775" name="Line 69"/>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1776" name="Line 70"/>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1748" name="Line 71"/>
            <p:cNvSpPr>
              <a:spLocks noChangeShapeType="1"/>
            </p:cNvSpPr>
            <p:nvPr/>
          </p:nvSpPr>
          <p:spPr bwMode="auto">
            <a:xfrm>
              <a:off x="2961" y="9724"/>
              <a:ext cx="900" cy="0"/>
            </a:xfrm>
            <a:prstGeom prst="line">
              <a:avLst/>
            </a:prstGeom>
            <a:noFill/>
            <a:ln w="9525">
              <a:solidFill>
                <a:schemeClr val="tx1"/>
              </a:solidFill>
              <a:round/>
              <a:headEnd/>
              <a:tailEnd/>
            </a:ln>
          </p:spPr>
          <p:txBody>
            <a:bodyPr/>
            <a:lstStyle/>
            <a:p>
              <a:endParaRPr lang="en-US"/>
            </a:p>
          </p:txBody>
        </p:sp>
        <p:sp>
          <p:nvSpPr>
            <p:cNvPr id="71749" name="Line 72"/>
            <p:cNvSpPr>
              <a:spLocks noChangeShapeType="1"/>
            </p:cNvSpPr>
            <p:nvPr/>
          </p:nvSpPr>
          <p:spPr bwMode="auto">
            <a:xfrm flipV="1">
              <a:off x="3681" y="9364"/>
              <a:ext cx="0" cy="360"/>
            </a:xfrm>
            <a:prstGeom prst="line">
              <a:avLst/>
            </a:prstGeom>
            <a:noFill/>
            <a:ln w="9525">
              <a:solidFill>
                <a:schemeClr val="tx1"/>
              </a:solidFill>
              <a:round/>
              <a:headEnd/>
              <a:tailEnd/>
            </a:ln>
          </p:spPr>
          <p:txBody>
            <a:bodyPr/>
            <a:lstStyle/>
            <a:p>
              <a:endParaRPr lang="en-US"/>
            </a:p>
          </p:txBody>
        </p:sp>
        <p:sp>
          <p:nvSpPr>
            <p:cNvPr id="71750" name="Text Box 73"/>
            <p:cNvSpPr txBox="1">
              <a:spLocks noChangeArrowheads="1"/>
            </p:cNvSpPr>
            <p:nvPr/>
          </p:nvSpPr>
          <p:spPr bwMode="auto">
            <a:xfrm>
              <a:off x="2241" y="7204"/>
              <a:ext cx="900" cy="360"/>
            </a:xfrm>
            <a:prstGeom prst="rect">
              <a:avLst/>
            </a:prstGeom>
            <a:noFill/>
            <a:ln w="9525">
              <a:solidFill>
                <a:schemeClr val="tx1"/>
              </a:solidFill>
              <a:miter lim="800000"/>
              <a:headEnd/>
              <a:tailEnd/>
            </a:ln>
          </p:spPr>
          <p:txBody>
            <a:bodyPr/>
            <a:lstStyle/>
            <a:p>
              <a:r>
                <a:rPr lang="es-ES" sz="1000" b="1"/>
                <a:t>Z1/A</a:t>
              </a:r>
            </a:p>
          </p:txBody>
        </p:sp>
        <p:grpSp>
          <p:nvGrpSpPr>
            <p:cNvPr id="71751" name="Group 74"/>
            <p:cNvGrpSpPr>
              <a:grpSpLocks/>
            </p:cNvGrpSpPr>
            <p:nvPr/>
          </p:nvGrpSpPr>
          <p:grpSpPr bwMode="auto">
            <a:xfrm>
              <a:off x="4221" y="7024"/>
              <a:ext cx="1440" cy="1260"/>
              <a:chOff x="4041" y="7024"/>
              <a:chExt cx="1440" cy="1260"/>
            </a:xfrm>
          </p:grpSpPr>
          <p:grpSp>
            <p:nvGrpSpPr>
              <p:cNvPr id="71756" name="Group 75"/>
              <p:cNvGrpSpPr>
                <a:grpSpLocks/>
              </p:cNvGrpSpPr>
              <p:nvPr/>
            </p:nvGrpSpPr>
            <p:grpSpPr bwMode="auto">
              <a:xfrm>
                <a:off x="4041" y="7204"/>
                <a:ext cx="630" cy="180"/>
                <a:chOff x="4041" y="7204"/>
                <a:chExt cx="630" cy="180"/>
              </a:xfrm>
            </p:grpSpPr>
            <p:grpSp>
              <p:nvGrpSpPr>
                <p:cNvPr id="71766" name="Group 76"/>
                <p:cNvGrpSpPr>
                  <a:grpSpLocks/>
                </p:cNvGrpSpPr>
                <p:nvPr/>
              </p:nvGrpSpPr>
              <p:grpSpPr bwMode="auto">
                <a:xfrm>
                  <a:off x="4041" y="7204"/>
                  <a:ext cx="180" cy="180"/>
                  <a:chOff x="3501" y="9004"/>
                  <a:chExt cx="360" cy="720"/>
                </a:xfrm>
              </p:grpSpPr>
              <p:sp>
                <p:nvSpPr>
                  <p:cNvPr id="71769" name="Line 77"/>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1770" name="Line 78"/>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1771" name="Line 79"/>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1772" name="Line 80"/>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1767" name="Line 81"/>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1768" name="Line 82"/>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grpSp>
            <p:nvGrpSpPr>
              <p:cNvPr id="71757" name="Group 83"/>
              <p:cNvGrpSpPr>
                <a:grpSpLocks/>
              </p:cNvGrpSpPr>
              <p:nvPr/>
            </p:nvGrpSpPr>
            <p:grpSpPr bwMode="auto">
              <a:xfrm>
                <a:off x="4041" y="7924"/>
                <a:ext cx="630" cy="180"/>
                <a:chOff x="4041" y="7204"/>
                <a:chExt cx="630" cy="180"/>
              </a:xfrm>
            </p:grpSpPr>
            <p:grpSp>
              <p:nvGrpSpPr>
                <p:cNvPr id="71759" name="Group 84"/>
                <p:cNvGrpSpPr>
                  <a:grpSpLocks/>
                </p:cNvGrpSpPr>
                <p:nvPr/>
              </p:nvGrpSpPr>
              <p:grpSpPr bwMode="auto">
                <a:xfrm>
                  <a:off x="4041" y="7204"/>
                  <a:ext cx="180" cy="180"/>
                  <a:chOff x="3501" y="9004"/>
                  <a:chExt cx="360" cy="720"/>
                </a:xfrm>
              </p:grpSpPr>
              <p:sp>
                <p:nvSpPr>
                  <p:cNvPr id="71762" name="Line 85"/>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1763" name="Line 86"/>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1764" name="Line 87"/>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1765" name="Line 88"/>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1760" name="Line 89"/>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1761" name="Line 90"/>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sp>
            <p:nvSpPr>
              <p:cNvPr id="71758" name="Rectangle 91"/>
              <p:cNvSpPr>
                <a:spLocks noChangeArrowheads="1"/>
              </p:cNvSpPr>
              <p:nvPr/>
            </p:nvSpPr>
            <p:spPr bwMode="auto">
              <a:xfrm>
                <a:off x="4581" y="7024"/>
                <a:ext cx="900" cy="1260"/>
              </a:xfrm>
              <a:prstGeom prst="rect">
                <a:avLst/>
              </a:prstGeom>
              <a:solidFill>
                <a:srgbClr val="FFFFFF"/>
              </a:solidFill>
              <a:ln w="9525">
                <a:solidFill>
                  <a:schemeClr val="tx1"/>
                </a:solidFill>
                <a:miter lim="800000"/>
                <a:headEnd/>
                <a:tailEnd/>
              </a:ln>
            </p:spPr>
            <p:txBody>
              <a:bodyPr tIns="91440"/>
              <a:lstStyle/>
              <a:p>
                <a:endParaRPr lang="es-ES" sz="1000" b="1"/>
              </a:p>
              <a:p>
                <a:r>
                  <a:rPr lang="es-ES" sz="1000" b="1"/>
                  <a:t>RCVR</a:t>
                </a:r>
              </a:p>
            </p:txBody>
          </p:sp>
        </p:grpSp>
        <p:sp>
          <p:nvSpPr>
            <p:cNvPr id="71752" name="Text Box 92"/>
            <p:cNvSpPr txBox="1">
              <a:spLocks noChangeArrowheads="1"/>
            </p:cNvSpPr>
            <p:nvPr/>
          </p:nvSpPr>
          <p:spPr bwMode="auto">
            <a:xfrm>
              <a:off x="3861" y="7024"/>
              <a:ext cx="540" cy="360"/>
            </a:xfrm>
            <a:prstGeom prst="rect">
              <a:avLst/>
            </a:prstGeom>
            <a:noFill/>
            <a:ln w="9525">
              <a:solidFill>
                <a:schemeClr val="tx1"/>
              </a:solidFill>
              <a:miter lim="800000"/>
              <a:headEnd/>
              <a:tailEnd/>
            </a:ln>
          </p:spPr>
          <p:txBody>
            <a:bodyPr/>
            <a:lstStyle/>
            <a:p>
              <a:r>
                <a:rPr lang="es-ES" sz="800" b="1"/>
                <a:t>G2</a:t>
              </a:r>
              <a:endParaRPr lang="es-ES" sz="1000" b="1"/>
            </a:p>
          </p:txBody>
        </p:sp>
        <p:sp>
          <p:nvSpPr>
            <p:cNvPr id="71753" name="Text Box 93"/>
            <p:cNvSpPr txBox="1">
              <a:spLocks noChangeArrowheads="1"/>
            </p:cNvSpPr>
            <p:nvPr/>
          </p:nvSpPr>
          <p:spPr bwMode="auto">
            <a:xfrm>
              <a:off x="3861" y="7744"/>
              <a:ext cx="540" cy="360"/>
            </a:xfrm>
            <a:prstGeom prst="rect">
              <a:avLst/>
            </a:prstGeom>
            <a:noFill/>
            <a:ln w="9525">
              <a:solidFill>
                <a:schemeClr val="tx1"/>
              </a:solidFill>
              <a:miter lim="800000"/>
              <a:headEnd/>
              <a:tailEnd/>
            </a:ln>
          </p:spPr>
          <p:txBody>
            <a:bodyPr/>
            <a:lstStyle/>
            <a:p>
              <a:r>
                <a:rPr lang="es-ES" sz="800" b="1"/>
                <a:t>T2</a:t>
              </a:r>
              <a:endParaRPr lang="es-ES" sz="1000" b="1"/>
            </a:p>
          </p:txBody>
        </p:sp>
        <p:sp>
          <p:nvSpPr>
            <p:cNvPr id="71754" name="Line 94"/>
            <p:cNvSpPr>
              <a:spLocks noChangeShapeType="1"/>
            </p:cNvSpPr>
            <p:nvPr/>
          </p:nvSpPr>
          <p:spPr bwMode="auto">
            <a:xfrm flipH="1">
              <a:off x="3501" y="7069"/>
              <a:ext cx="315" cy="495"/>
            </a:xfrm>
            <a:prstGeom prst="line">
              <a:avLst/>
            </a:prstGeom>
            <a:noFill/>
            <a:ln w="9525">
              <a:solidFill>
                <a:schemeClr val="tx1"/>
              </a:solidFill>
              <a:round/>
              <a:headEnd/>
              <a:tailEnd/>
            </a:ln>
          </p:spPr>
          <p:txBody>
            <a:bodyPr/>
            <a:lstStyle/>
            <a:p>
              <a:endParaRPr lang="en-US"/>
            </a:p>
          </p:txBody>
        </p:sp>
        <p:sp>
          <p:nvSpPr>
            <p:cNvPr id="71755" name="Text Box 95"/>
            <p:cNvSpPr txBox="1">
              <a:spLocks noChangeArrowheads="1"/>
            </p:cNvSpPr>
            <p:nvPr/>
          </p:nvSpPr>
          <p:spPr bwMode="auto">
            <a:xfrm>
              <a:off x="3861" y="9004"/>
              <a:ext cx="900" cy="360"/>
            </a:xfrm>
            <a:prstGeom prst="rect">
              <a:avLst/>
            </a:prstGeom>
            <a:noFill/>
            <a:ln w="9525">
              <a:solidFill>
                <a:schemeClr val="tx1"/>
              </a:solidFill>
              <a:miter lim="800000"/>
              <a:headEnd/>
              <a:tailEnd/>
            </a:ln>
          </p:spPr>
          <p:txBody>
            <a:bodyPr/>
            <a:lstStyle/>
            <a:p>
              <a:r>
                <a:rPr lang="es-ES" sz="1000" b="1"/>
                <a:t>52/TC</a:t>
              </a:r>
            </a:p>
          </p:txBody>
        </p:sp>
      </p:grpSp>
      <p:grpSp>
        <p:nvGrpSpPr>
          <p:cNvPr id="71690" name="Group 96"/>
          <p:cNvGrpSpPr>
            <a:grpSpLocks/>
          </p:cNvGrpSpPr>
          <p:nvPr/>
        </p:nvGrpSpPr>
        <p:grpSpPr bwMode="auto">
          <a:xfrm>
            <a:off x="5334000" y="3962400"/>
            <a:ext cx="3276600" cy="2590800"/>
            <a:chOff x="6741" y="7024"/>
            <a:chExt cx="3960" cy="2700"/>
          </a:xfrm>
        </p:grpSpPr>
        <p:sp>
          <p:nvSpPr>
            <p:cNvPr id="71691" name="Line 97"/>
            <p:cNvSpPr>
              <a:spLocks noChangeShapeType="1"/>
            </p:cNvSpPr>
            <p:nvPr/>
          </p:nvSpPr>
          <p:spPr bwMode="auto">
            <a:xfrm>
              <a:off x="6741" y="7024"/>
              <a:ext cx="2160" cy="0"/>
            </a:xfrm>
            <a:prstGeom prst="line">
              <a:avLst/>
            </a:prstGeom>
            <a:noFill/>
            <a:ln w="9525">
              <a:solidFill>
                <a:schemeClr val="tx1"/>
              </a:solidFill>
              <a:round/>
              <a:headEnd/>
              <a:tailEnd/>
            </a:ln>
          </p:spPr>
          <p:txBody>
            <a:bodyPr/>
            <a:lstStyle/>
            <a:p>
              <a:endParaRPr lang="en-US"/>
            </a:p>
          </p:txBody>
        </p:sp>
        <p:sp>
          <p:nvSpPr>
            <p:cNvPr id="71692" name="Line 98"/>
            <p:cNvSpPr>
              <a:spLocks noChangeShapeType="1"/>
            </p:cNvSpPr>
            <p:nvPr/>
          </p:nvSpPr>
          <p:spPr bwMode="auto">
            <a:xfrm>
              <a:off x="7101" y="7024"/>
              <a:ext cx="0" cy="360"/>
            </a:xfrm>
            <a:prstGeom prst="line">
              <a:avLst/>
            </a:prstGeom>
            <a:noFill/>
            <a:ln w="9525">
              <a:solidFill>
                <a:schemeClr val="tx1"/>
              </a:solidFill>
              <a:round/>
              <a:headEnd/>
              <a:tailEnd/>
            </a:ln>
          </p:spPr>
          <p:txBody>
            <a:bodyPr/>
            <a:lstStyle/>
            <a:p>
              <a:endParaRPr lang="en-US"/>
            </a:p>
          </p:txBody>
        </p:sp>
        <p:grpSp>
          <p:nvGrpSpPr>
            <p:cNvPr id="71693" name="Group 99"/>
            <p:cNvGrpSpPr>
              <a:grpSpLocks/>
            </p:cNvGrpSpPr>
            <p:nvPr/>
          </p:nvGrpSpPr>
          <p:grpSpPr bwMode="auto">
            <a:xfrm>
              <a:off x="6921" y="7384"/>
              <a:ext cx="360" cy="180"/>
              <a:chOff x="1881" y="7384"/>
              <a:chExt cx="360" cy="180"/>
            </a:xfrm>
          </p:grpSpPr>
          <p:sp>
            <p:nvSpPr>
              <p:cNvPr id="71735" name="Line 100"/>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1736" name="Line 101"/>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1694" name="Line 102"/>
            <p:cNvSpPr>
              <a:spLocks noChangeShapeType="1"/>
            </p:cNvSpPr>
            <p:nvPr/>
          </p:nvSpPr>
          <p:spPr bwMode="auto">
            <a:xfrm>
              <a:off x="7101" y="7564"/>
              <a:ext cx="0" cy="900"/>
            </a:xfrm>
            <a:prstGeom prst="line">
              <a:avLst/>
            </a:prstGeom>
            <a:noFill/>
            <a:ln w="9525">
              <a:solidFill>
                <a:schemeClr val="tx1"/>
              </a:solidFill>
              <a:round/>
              <a:headEnd/>
              <a:tailEnd/>
            </a:ln>
          </p:spPr>
          <p:txBody>
            <a:bodyPr/>
            <a:lstStyle/>
            <a:p>
              <a:endParaRPr lang="en-US"/>
            </a:p>
          </p:txBody>
        </p:sp>
        <p:sp>
          <p:nvSpPr>
            <p:cNvPr id="71695" name="Line 103"/>
            <p:cNvSpPr>
              <a:spLocks noChangeShapeType="1"/>
            </p:cNvSpPr>
            <p:nvPr/>
          </p:nvSpPr>
          <p:spPr bwMode="auto">
            <a:xfrm>
              <a:off x="7101" y="8464"/>
              <a:ext cx="1620" cy="0"/>
            </a:xfrm>
            <a:prstGeom prst="line">
              <a:avLst/>
            </a:prstGeom>
            <a:noFill/>
            <a:ln w="9525">
              <a:solidFill>
                <a:schemeClr val="tx1"/>
              </a:solidFill>
              <a:round/>
              <a:headEnd/>
              <a:tailEnd/>
            </a:ln>
          </p:spPr>
          <p:txBody>
            <a:bodyPr/>
            <a:lstStyle/>
            <a:p>
              <a:endParaRPr lang="en-US"/>
            </a:p>
          </p:txBody>
        </p:sp>
        <p:grpSp>
          <p:nvGrpSpPr>
            <p:cNvPr id="71696" name="Group 104"/>
            <p:cNvGrpSpPr>
              <a:grpSpLocks/>
            </p:cNvGrpSpPr>
            <p:nvPr/>
          </p:nvGrpSpPr>
          <p:grpSpPr bwMode="auto">
            <a:xfrm>
              <a:off x="8541" y="7924"/>
              <a:ext cx="360" cy="180"/>
              <a:chOff x="1881" y="7384"/>
              <a:chExt cx="360" cy="180"/>
            </a:xfrm>
          </p:grpSpPr>
          <p:sp>
            <p:nvSpPr>
              <p:cNvPr id="71733" name="Line 105"/>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1734" name="Line 106"/>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grpSp>
          <p:nvGrpSpPr>
            <p:cNvPr id="71697" name="Group 107"/>
            <p:cNvGrpSpPr>
              <a:grpSpLocks/>
            </p:cNvGrpSpPr>
            <p:nvPr/>
          </p:nvGrpSpPr>
          <p:grpSpPr bwMode="auto">
            <a:xfrm>
              <a:off x="8541" y="7204"/>
              <a:ext cx="360" cy="180"/>
              <a:chOff x="1881" y="7384"/>
              <a:chExt cx="360" cy="180"/>
            </a:xfrm>
          </p:grpSpPr>
          <p:sp>
            <p:nvSpPr>
              <p:cNvPr id="71731" name="Line 108"/>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1732" name="Line 109"/>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1698" name="Line 110"/>
            <p:cNvSpPr>
              <a:spLocks noChangeShapeType="1"/>
            </p:cNvSpPr>
            <p:nvPr/>
          </p:nvSpPr>
          <p:spPr bwMode="auto">
            <a:xfrm>
              <a:off x="8721" y="8104"/>
              <a:ext cx="0" cy="900"/>
            </a:xfrm>
            <a:prstGeom prst="line">
              <a:avLst/>
            </a:prstGeom>
            <a:noFill/>
            <a:ln w="9525">
              <a:solidFill>
                <a:schemeClr val="tx1"/>
              </a:solidFill>
              <a:round/>
              <a:headEnd/>
              <a:tailEnd/>
            </a:ln>
          </p:spPr>
          <p:txBody>
            <a:bodyPr/>
            <a:lstStyle/>
            <a:p>
              <a:endParaRPr lang="en-US"/>
            </a:p>
          </p:txBody>
        </p:sp>
        <p:sp>
          <p:nvSpPr>
            <p:cNvPr id="71699" name="Line 111"/>
            <p:cNvSpPr>
              <a:spLocks noChangeShapeType="1"/>
            </p:cNvSpPr>
            <p:nvPr/>
          </p:nvSpPr>
          <p:spPr bwMode="auto">
            <a:xfrm flipV="1">
              <a:off x="8721" y="7384"/>
              <a:ext cx="0" cy="540"/>
            </a:xfrm>
            <a:prstGeom prst="line">
              <a:avLst/>
            </a:prstGeom>
            <a:noFill/>
            <a:ln w="9525">
              <a:solidFill>
                <a:schemeClr val="tx1"/>
              </a:solidFill>
              <a:round/>
              <a:headEnd/>
              <a:tailEnd/>
            </a:ln>
          </p:spPr>
          <p:txBody>
            <a:bodyPr/>
            <a:lstStyle/>
            <a:p>
              <a:endParaRPr lang="en-US"/>
            </a:p>
          </p:txBody>
        </p:sp>
        <p:sp>
          <p:nvSpPr>
            <p:cNvPr id="71700" name="Line 112"/>
            <p:cNvSpPr>
              <a:spLocks noChangeShapeType="1"/>
            </p:cNvSpPr>
            <p:nvPr/>
          </p:nvSpPr>
          <p:spPr bwMode="auto">
            <a:xfrm flipV="1">
              <a:off x="8721" y="7024"/>
              <a:ext cx="0" cy="180"/>
            </a:xfrm>
            <a:prstGeom prst="line">
              <a:avLst/>
            </a:prstGeom>
            <a:noFill/>
            <a:ln w="9525">
              <a:solidFill>
                <a:schemeClr val="tx1"/>
              </a:solidFill>
              <a:round/>
              <a:headEnd/>
              <a:tailEnd/>
            </a:ln>
          </p:spPr>
          <p:txBody>
            <a:bodyPr/>
            <a:lstStyle/>
            <a:p>
              <a:endParaRPr lang="en-US"/>
            </a:p>
          </p:txBody>
        </p:sp>
        <p:grpSp>
          <p:nvGrpSpPr>
            <p:cNvPr id="71701" name="Group 113"/>
            <p:cNvGrpSpPr>
              <a:grpSpLocks/>
            </p:cNvGrpSpPr>
            <p:nvPr/>
          </p:nvGrpSpPr>
          <p:grpSpPr bwMode="auto">
            <a:xfrm>
              <a:off x="8541" y="9004"/>
              <a:ext cx="360" cy="360"/>
              <a:chOff x="3501" y="9004"/>
              <a:chExt cx="360" cy="720"/>
            </a:xfrm>
          </p:grpSpPr>
          <p:sp>
            <p:nvSpPr>
              <p:cNvPr id="71727" name="Line 114"/>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1728" name="Line 115"/>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1729" name="Line 116"/>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1730" name="Line 117"/>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1702" name="Line 118"/>
            <p:cNvSpPr>
              <a:spLocks noChangeShapeType="1"/>
            </p:cNvSpPr>
            <p:nvPr/>
          </p:nvSpPr>
          <p:spPr bwMode="auto">
            <a:xfrm>
              <a:off x="8001" y="9724"/>
              <a:ext cx="900" cy="0"/>
            </a:xfrm>
            <a:prstGeom prst="line">
              <a:avLst/>
            </a:prstGeom>
            <a:noFill/>
            <a:ln w="9525">
              <a:solidFill>
                <a:schemeClr val="tx1"/>
              </a:solidFill>
              <a:round/>
              <a:headEnd/>
              <a:tailEnd/>
            </a:ln>
          </p:spPr>
          <p:txBody>
            <a:bodyPr/>
            <a:lstStyle/>
            <a:p>
              <a:endParaRPr lang="en-US"/>
            </a:p>
          </p:txBody>
        </p:sp>
        <p:sp>
          <p:nvSpPr>
            <p:cNvPr id="71703" name="Line 119"/>
            <p:cNvSpPr>
              <a:spLocks noChangeShapeType="1"/>
            </p:cNvSpPr>
            <p:nvPr/>
          </p:nvSpPr>
          <p:spPr bwMode="auto">
            <a:xfrm flipV="1">
              <a:off x="8721" y="9364"/>
              <a:ext cx="0" cy="360"/>
            </a:xfrm>
            <a:prstGeom prst="line">
              <a:avLst/>
            </a:prstGeom>
            <a:noFill/>
            <a:ln w="9525">
              <a:solidFill>
                <a:schemeClr val="tx1"/>
              </a:solidFill>
              <a:round/>
              <a:headEnd/>
              <a:tailEnd/>
            </a:ln>
          </p:spPr>
          <p:txBody>
            <a:bodyPr/>
            <a:lstStyle/>
            <a:p>
              <a:endParaRPr lang="en-US"/>
            </a:p>
          </p:txBody>
        </p:sp>
        <p:sp>
          <p:nvSpPr>
            <p:cNvPr id="71704" name="Text Box 120"/>
            <p:cNvSpPr txBox="1">
              <a:spLocks noChangeArrowheads="1"/>
            </p:cNvSpPr>
            <p:nvPr/>
          </p:nvSpPr>
          <p:spPr bwMode="auto">
            <a:xfrm>
              <a:off x="7281" y="7204"/>
              <a:ext cx="900" cy="360"/>
            </a:xfrm>
            <a:prstGeom prst="rect">
              <a:avLst/>
            </a:prstGeom>
            <a:noFill/>
            <a:ln w="9525">
              <a:solidFill>
                <a:schemeClr val="tx1"/>
              </a:solidFill>
              <a:miter lim="800000"/>
              <a:headEnd/>
              <a:tailEnd/>
            </a:ln>
          </p:spPr>
          <p:txBody>
            <a:bodyPr/>
            <a:lstStyle/>
            <a:p>
              <a:r>
                <a:rPr lang="es-ES" sz="1000" b="1"/>
                <a:t>Z1/B</a:t>
              </a:r>
            </a:p>
          </p:txBody>
        </p:sp>
        <p:grpSp>
          <p:nvGrpSpPr>
            <p:cNvPr id="71705" name="Group 121"/>
            <p:cNvGrpSpPr>
              <a:grpSpLocks/>
            </p:cNvGrpSpPr>
            <p:nvPr/>
          </p:nvGrpSpPr>
          <p:grpSpPr bwMode="auto">
            <a:xfrm>
              <a:off x="9261" y="7024"/>
              <a:ext cx="1440" cy="1260"/>
              <a:chOff x="4041" y="7024"/>
              <a:chExt cx="1440" cy="1260"/>
            </a:xfrm>
          </p:grpSpPr>
          <p:grpSp>
            <p:nvGrpSpPr>
              <p:cNvPr id="71710" name="Group 122"/>
              <p:cNvGrpSpPr>
                <a:grpSpLocks/>
              </p:cNvGrpSpPr>
              <p:nvPr/>
            </p:nvGrpSpPr>
            <p:grpSpPr bwMode="auto">
              <a:xfrm>
                <a:off x="4041" y="7204"/>
                <a:ext cx="630" cy="180"/>
                <a:chOff x="4041" y="7204"/>
                <a:chExt cx="630" cy="180"/>
              </a:xfrm>
            </p:grpSpPr>
            <p:grpSp>
              <p:nvGrpSpPr>
                <p:cNvPr id="71720" name="Group 123"/>
                <p:cNvGrpSpPr>
                  <a:grpSpLocks/>
                </p:cNvGrpSpPr>
                <p:nvPr/>
              </p:nvGrpSpPr>
              <p:grpSpPr bwMode="auto">
                <a:xfrm>
                  <a:off x="4041" y="7204"/>
                  <a:ext cx="180" cy="180"/>
                  <a:chOff x="3501" y="9004"/>
                  <a:chExt cx="360" cy="720"/>
                </a:xfrm>
              </p:grpSpPr>
              <p:sp>
                <p:nvSpPr>
                  <p:cNvPr id="71723" name="Line 124"/>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1724" name="Line 125"/>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1725" name="Line 126"/>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1726" name="Line 127"/>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1721" name="Line 128"/>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1722" name="Line 129"/>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grpSp>
            <p:nvGrpSpPr>
              <p:cNvPr id="71711" name="Group 130"/>
              <p:cNvGrpSpPr>
                <a:grpSpLocks/>
              </p:cNvGrpSpPr>
              <p:nvPr/>
            </p:nvGrpSpPr>
            <p:grpSpPr bwMode="auto">
              <a:xfrm>
                <a:off x="4041" y="7924"/>
                <a:ext cx="630" cy="180"/>
                <a:chOff x="4041" y="7204"/>
                <a:chExt cx="630" cy="180"/>
              </a:xfrm>
            </p:grpSpPr>
            <p:grpSp>
              <p:nvGrpSpPr>
                <p:cNvPr id="71713" name="Group 131"/>
                <p:cNvGrpSpPr>
                  <a:grpSpLocks/>
                </p:cNvGrpSpPr>
                <p:nvPr/>
              </p:nvGrpSpPr>
              <p:grpSpPr bwMode="auto">
                <a:xfrm>
                  <a:off x="4041" y="7204"/>
                  <a:ext cx="180" cy="180"/>
                  <a:chOff x="3501" y="9004"/>
                  <a:chExt cx="360" cy="720"/>
                </a:xfrm>
              </p:grpSpPr>
              <p:sp>
                <p:nvSpPr>
                  <p:cNvPr id="71716" name="Line 132"/>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1717" name="Line 133"/>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1718" name="Line 134"/>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1719" name="Line 135"/>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1714" name="Line 136"/>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1715" name="Line 137"/>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sp>
            <p:nvSpPr>
              <p:cNvPr id="71712" name="Rectangle 138"/>
              <p:cNvSpPr>
                <a:spLocks noChangeArrowheads="1"/>
              </p:cNvSpPr>
              <p:nvPr/>
            </p:nvSpPr>
            <p:spPr bwMode="auto">
              <a:xfrm>
                <a:off x="4581" y="7024"/>
                <a:ext cx="900" cy="1260"/>
              </a:xfrm>
              <a:prstGeom prst="rect">
                <a:avLst/>
              </a:prstGeom>
              <a:solidFill>
                <a:srgbClr val="FFFFFF"/>
              </a:solidFill>
              <a:ln w="9525">
                <a:solidFill>
                  <a:schemeClr val="tx1"/>
                </a:solidFill>
                <a:miter lim="800000"/>
                <a:headEnd/>
                <a:tailEnd/>
              </a:ln>
            </p:spPr>
            <p:txBody>
              <a:bodyPr tIns="91440"/>
              <a:lstStyle/>
              <a:p>
                <a:endParaRPr lang="es-ES" sz="1000" b="1"/>
              </a:p>
              <a:p>
                <a:r>
                  <a:rPr lang="es-ES" sz="1000" b="1"/>
                  <a:t>RCVR</a:t>
                </a:r>
              </a:p>
            </p:txBody>
          </p:sp>
        </p:grpSp>
        <p:sp>
          <p:nvSpPr>
            <p:cNvPr id="71706" name="Text Box 139"/>
            <p:cNvSpPr txBox="1">
              <a:spLocks noChangeArrowheads="1"/>
            </p:cNvSpPr>
            <p:nvPr/>
          </p:nvSpPr>
          <p:spPr bwMode="auto">
            <a:xfrm>
              <a:off x="8901" y="7024"/>
              <a:ext cx="540" cy="360"/>
            </a:xfrm>
            <a:prstGeom prst="rect">
              <a:avLst/>
            </a:prstGeom>
            <a:noFill/>
            <a:ln w="9525">
              <a:solidFill>
                <a:schemeClr val="tx1"/>
              </a:solidFill>
              <a:miter lim="800000"/>
              <a:headEnd/>
              <a:tailEnd/>
            </a:ln>
          </p:spPr>
          <p:txBody>
            <a:bodyPr/>
            <a:lstStyle/>
            <a:p>
              <a:r>
                <a:rPr lang="es-ES" sz="800" b="1"/>
                <a:t>G1</a:t>
              </a:r>
              <a:endParaRPr lang="es-ES" sz="1000" b="1"/>
            </a:p>
          </p:txBody>
        </p:sp>
        <p:sp>
          <p:nvSpPr>
            <p:cNvPr id="71707" name="Text Box 140"/>
            <p:cNvSpPr txBox="1">
              <a:spLocks noChangeArrowheads="1"/>
            </p:cNvSpPr>
            <p:nvPr/>
          </p:nvSpPr>
          <p:spPr bwMode="auto">
            <a:xfrm>
              <a:off x="8901" y="7744"/>
              <a:ext cx="540" cy="360"/>
            </a:xfrm>
            <a:prstGeom prst="rect">
              <a:avLst/>
            </a:prstGeom>
            <a:noFill/>
            <a:ln w="9525">
              <a:solidFill>
                <a:schemeClr val="tx1"/>
              </a:solidFill>
              <a:miter lim="800000"/>
              <a:headEnd/>
              <a:tailEnd/>
            </a:ln>
          </p:spPr>
          <p:txBody>
            <a:bodyPr/>
            <a:lstStyle/>
            <a:p>
              <a:r>
                <a:rPr lang="es-ES" sz="800" b="1"/>
                <a:t>T1</a:t>
              </a:r>
              <a:endParaRPr lang="es-ES" sz="1000" b="1"/>
            </a:p>
          </p:txBody>
        </p:sp>
        <p:sp>
          <p:nvSpPr>
            <p:cNvPr id="71708" name="Line 141"/>
            <p:cNvSpPr>
              <a:spLocks noChangeShapeType="1"/>
            </p:cNvSpPr>
            <p:nvPr/>
          </p:nvSpPr>
          <p:spPr bwMode="auto">
            <a:xfrm flipH="1">
              <a:off x="8541" y="7069"/>
              <a:ext cx="315" cy="495"/>
            </a:xfrm>
            <a:prstGeom prst="line">
              <a:avLst/>
            </a:prstGeom>
            <a:noFill/>
            <a:ln w="9525">
              <a:solidFill>
                <a:schemeClr val="tx1"/>
              </a:solidFill>
              <a:round/>
              <a:headEnd/>
              <a:tailEnd/>
            </a:ln>
          </p:spPr>
          <p:txBody>
            <a:bodyPr/>
            <a:lstStyle/>
            <a:p>
              <a:endParaRPr lang="en-US"/>
            </a:p>
          </p:txBody>
        </p:sp>
        <p:sp>
          <p:nvSpPr>
            <p:cNvPr id="71709" name="Text Box 142"/>
            <p:cNvSpPr txBox="1">
              <a:spLocks noChangeArrowheads="1"/>
            </p:cNvSpPr>
            <p:nvPr/>
          </p:nvSpPr>
          <p:spPr bwMode="auto">
            <a:xfrm>
              <a:off x="8901" y="9004"/>
              <a:ext cx="900" cy="360"/>
            </a:xfrm>
            <a:prstGeom prst="rect">
              <a:avLst/>
            </a:prstGeom>
            <a:noFill/>
            <a:ln w="9525">
              <a:solidFill>
                <a:schemeClr val="tx1"/>
              </a:solidFill>
              <a:miter lim="800000"/>
              <a:headEnd/>
              <a:tailEnd/>
            </a:ln>
          </p:spPr>
          <p:txBody>
            <a:bodyPr/>
            <a:lstStyle/>
            <a:p>
              <a:r>
                <a:rPr lang="es-ES" sz="1000" b="1"/>
                <a:t>52/TC</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731"/>
                                        </p:tgtEl>
                                        <p:attrNameLst>
                                          <p:attrName>style.visibility</p:attrName>
                                        </p:attrNameLst>
                                      </p:cBhvr>
                                      <p:to>
                                        <p:strVal val="visible"/>
                                      </p:to>
                                    </p:set>
                                    <p:anim calcmode="lin" valueType="num">
                                      <p:cBhvr additive="base">
                                        <p:cTn id="7" dur="500" fill="hold"/>
                                        <p:tgtEl>
                                          <p:spTgt spid="73731"/>
                                        </p:tgtEl>
                                        <p:attrNameLst>
                                          <p:attrName>ppt_x</p:attrName>
                                        </p:attrNameLst>
                                      </p:cBhvr>
                                      <p:tavLst>
                                        <p:tav tm="0">
                                          <p:val>
                                            <p:strVal val="0-#ppt_w/2"/>
                                          </p:val>
                                        </p:tav>
                                        <p:tav tm="100000">
                                          <p:val>
                                            <p:strVal val="#ppt_x"/>
                                          </p:val>
                                        </p:tav>
                                      </p:tavLst>
                                    </p:anim>
                                    <p:anim calcmode="lin" valueType="num">
                                      <p:cBhvr additive="base">
                                        <p:cTn id="8" dur="500" fill="hold"/>
                                        <p:tgtEl>
                                          <p:spTgt spid="737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4755"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72708" name="Text Box 4"/>
          <p:cNvSpPr txBox="1">
            <a:spLocks noChangeArrowheads="1"/>
          </p:cNvSpPr>
          <p:nvPr/>
        </p:nvSpPr>
        <p:spPr bwMode="auto">
          <a:xfrm>
            <a:off x="2286000" y="990600"/>
            <a:ext cx="3868738" cy="457200"/>
          </a:xfrm>
          <a:prstGeom prst="rect">
            <a:avLst/>
          </a:prstGeom>
          <a:noFill/>
          <a:ln w="9525">
            <a:noFill/>
            <a:miter lim="800000"/>
            <a:headEnd/>
            <a:tailEnd/>
          </a:ln>
        </p:spPr>
        <p:txBody>
          <a:bodyPr wrap="none">
            <a:spAutoFit/>
          </a:bodyPr>
          <a:lstStyle/>
          <a:p>
            <a:r>
              <a:rPr lang="es-ES_tradnl" b="1"/>
              <a:t>Protección por hilo piloto</a:t>
            </a:r>
          </a:p>
        </p:txBody>
      </p:sp>
      <p:sp>
        <p:nvSpPr>
          <p:cNvPr id="72709" name="Text Box 6"/>
          <p:cNvSpPr txBox="1">
            <a:spLocks noChangeArrowheads="1"/>
          </p:cNvSpPr>
          <p:nvPr/>
        </p:nvSpPr>
        <p:spPr bwMode="auto">
          <a:xfrm>
            <a:off x="209550" y="1524000"/>
            <a:ext cx="5076825" cy="457200"/>
          </a:xfrm>
          <a:prstGeom prst="rect">
            <a:avLst/>
          </a:prstGeom>
          <a:noFill/>
          <a:ln w="9525">
            <a:noFill/>
            <a:miter lim="800000"/>
            <a:headEnd/>
            <a:tailEnd/>
          </a:ln>
        </p:spPr>
        <p:txBody>
          <a:bodyPr wrap="none">
            <a:spAutoFit/>
          </a:bodyPr>
          <a:lstStyle/>
          <a:p>
            <a:r>
              <a:rPr lang="es-ES_tradnl" b="1">
                <a:solidFill>
                  <a:srgbClr val="FFFF00"/>
                </a:solidFill>
              </a:rPr>
              <a:t>Permisivo de bajo alcance (PUTT)</a:t>
            </a:r>
          </a:p>
        </p:txBody>
      </p:sp>
      <p:sp>
        <p:nvSpPr>
          <p:cNvPr id="72710" name="Line 9"/>
          <p:cNvSpPr>
            <a:spLocks noChangeShapeType="1"/>
          </p:cNvSpPr>
          <p:nvPr/>
        </p:nvSpPr>
        <p:spPr bwMode="auto">
          <a:xfrm>
            <a:off x="1328738" y="2590800"/>
            <a:ext cx="0" cy="571500"/>
          </a:xfrm>
          <a:prstGeom prst="line">
            <a:avLst/>
          </a:prstGeom>
          <a:noFill/>
          <a:ln w="28575">
            <a:solidFill>
              <a:schemeClr val="tx1"/>
            </a:solidFill>
            <a:round/>
            <a:headEnd/>
            <a:tailEnd/>
          </a:ln>
        </p:spPr>
        <p:txBody>
          <a:bodyPr/>
          <a:lstStyle/>
          <a:p>
            <a:endParaRPr lang="en-US"/>
          </a:p>
        </p:txBody>
      </p:sp>
      <p:sp>
        <p:nvSpPr>
          <p:cNvPr id="72711" name="Line 10"/>
          <p:cNvSpPr>
            <a:spLocks noChangeShapeType="1"/>
          </p:cNvSpPr>
          <p:nvPr/>
        </p:nvSpPr>
        <p:spPr bwMode="auto">
          <a:xfrm>
            <a:off x="1328738" y="2819400"/>
            <a:ext cx="6827837" cy="0"/>
          </a:xfrm>
          <a:prstGeom prst="line">
            <a:avLst/>
          </a:prstGeom>
          <a:noFill/>
          <a:ln w="9525">
            <a:solidFill>
              <a:schemeClr val="tx1"/>
            </a:solidFill>
            <a:round/>
            <a:headEnd/>
            <a:tailEnd/>
          </a:ln>
        </p:spPr>
        <p:txBody>
          <a:bodyPr/>
          <a:lstStyle/>
          <a:p>
            <a:endParaRPr lang="en-US"/>
          </a:p>
        </p:txBody>
      </p:sp>
      <p:sp>
        <p:nvSpPr>
          <p:cNvPr id="72712" name="Line 11"/>
          <p:cNvSpPr>
            <a:spLocks noChangeShapeType="1"/>
          </p:cNvSpPr>
          <p:nvPr/>
        </p:nvSpPr>
        <p:spPr bwMode="auto">
          <a:xfrm>
            <a:off x="8156575" y="2476500"/>
            <a:ext cx="0" cy="685800"/>
          </a:xfrm>
          <a:prstGeom prst="line">
            <a:avLst/>
          </a:prstGeom>
          <a:noFill/>
          <a:ln w="28575">
            <a:solidFill>
              <a:schemeClr val="tx1"/>
            </a:solidFill>
            <a:round/>
            <a:headEnd/>
            <a:tailEnd/>
          </a:ln>
        </p:spPr>
        <p:txBody>
          <a:bodyPr/>
          <a:lstStyle/>
          <a:p>
            <a:endParaRPr lang="en-US"/>
          </a:p>
        </p:txBody>
      </p:sp>
      <p:sp>
        <p:nvSpPr>
          <p:cNvPr id="72713" name="Rectangle 12"/>
          <p:cNvSpPr>
            <a:spLocks noChangeArrowheads="1"/>
          </p:cNvSpPr>
          <p:nvPr/>
        </p:nvSpPr>
        <p:spPr bwMode="auto">
          <a:xfrm>
            <a:off x="1670050" y="2705100"/>
            <a:ext cx="512763" cy="228600"/>
          </a:xfrm>
          <a:prstGeom prst="rect">
            <a:avLst/>
          </a:prstGeom>
          <a:solidFill>
            <a:srgbClr val="FF0000"/>
          </a:solidFill>
          <a:ln w="9525">
            <a:solidFill>
              <a:schemeClr val="tx1"/>
            </a:solidFill>
            <a:miter lim="800000"/>
            <a:headEnd/>
            <a:tailEnd/>
          </a:ln>
        </p:spPr>
        <p:txBody>
          <a:bodyPr/>
          <a:lstStyle/>
          <a:p>
            <a:r>
              <a:rPr lang="es-ES" sz="1000"/>
              <a:t>A</a:t>
            </a:r>
          </a:p>
        </p:txBody>
      </p:sp>
      <p:sp>
        <p:nvSpPr>
          <p:cNvPr id="72714" name="Rectangle 13"/>
          <p:cNvSpPr>
            <a:spLocks noChangeArrowheads="1"/>
          </p:cNvSpPr>
          <p:nvPr/>
        </p:nvSpPr>
        <p:spPr bwMode="auto">
          <a:xfrm>
            <a:off x="7302500" y="2705100"/>
            <a:ext cx="512763" cy="228600"/>
          </a:xfrm>
          <a:prstGeom prst="rect">
            <a:avLst/>
          </a:prstGeom>
          <a:solidFill>
            <a:srgbClr val="FF0000"/>
          </a:solidFill>
          <a:ln w="9525">
            <a:solidFill>
              <a:schemeClr val="tx1"/>
            </a:solidFill>
            <a:miter lim="800000"/>
            <a:headEnd/>
            <a:tailEnd/>
          </a:ln>
        </p:spPr>
        <p:txBody>
          <a:bodyPr/>
          <a:lstStyle/>
          <a:p>
            <a:r>
              <a:rPr lang="es-ES" sz="1000"/>
              <a:t>B</a:t>
            </a:r>
          </a:p>
        </p:txBody>
      </p:sp>
      <p:sp>
        <p:nvSpPr>
          <p:cNvPr id="72715" name="Text Box 14"/>
          <p:cNvSpPr txBox="1">
            <a:spLocks noChangeArrowheads="1"/>
          </p:cNvSpPr>
          <p:nvPr/>
        </p:nvSpPr>
        <p:spPr bwMode="auto">
          <a:xfrm>
            <a:off x="2182813" y="2705100"/>
            <a:ext cx="511175" cy="228600"/>
          </a:xfrm>
          <a:prstGeom prst="rect">
            <a:avLst/>
          </a:prstGeom>
          <a:noFill/>
          <a:ln w="9525">
            <a:noFill/>
            <a:miter lim="800000"/>
            <a:headEnd/>
            <a:tailEnd/>
          </a:ln>
        </p:spPr>
        <p:txBody>
          <a:bodyPr/>
          <a:lstStyle/>
          <a:p>
            <a:r>
              <a:rPr lang="es-ES" sz="1600" b="1"/>
              <a:t>M</a:t>
            </a:r>
          </a:p>
        </p:txBody>
      </p:sp>
      <p:sp>
        <p:nvSpPr>
          <p:cNvPr id="72716" name="Text Box 15"/>
          <p:cNvSpPr txBox="1">
            <a:spLocks noChangeArrowheads="1"/>
          </p:cNvSpPr>
          <p:nvPr/>
        </p:nvSpPr>
        <p:spPr bwMode="auto">
          <a:xfrm>
            <a:off x="6791325" y="2705100"/>
            <a:ext cx="511175" cy="228600"/>
          </a:xfrm>
          <a:prstGeom prst="rect">
            <a:avLst/>
          </a:prstGeom>
          <a:noFill/>
          <a:ln w="9525">
            <a:noFill/>
            <a:miter lim="800000"/>
            <a:headEnd/>
            <a:tailEnd/>
          </a:ln>
        </p:spPr>
        <p:txBody>
          <a:bodyPr/>
          <a:lstStyle/>
          <a:p>
            <a:r>
              <a:rPr lang="es-ES" sz="1600" b="1"/>
              <a:t>M</a:t>
            </a:r>
          </a:p>
        </p:txBody>
      </p:sp>
      <p:sp>
        <p:nvSpPr>
          <p:cNvPr id="72717" name="Line 16"/>
          <p:cNvSpPr>
            <a:spLocks noChangeShapeType="1"/>
          </p:cNvSpPr>
          <p:nvPr/>
        </p:nvSpPr>
        <p:spPr bwMode="auto">
          <a:xfrm>
            <a:off x="2352675" y="2590800"/>
            <a:ext cx="3925888" cy="0"/>
          </a:xfrm>
          <a:prstGeom prst="line">
            <a:avLst/>
          </a:prstGeom>
          <a:noFill/>
          <a:ln w="9525">
            <a:solidFill>
              <a:schemeClr val="tx1"/>
            </a:solidFill>
            <a:round/>
            <a:headEnd/>
            <a:tailEnd/>
          </a:ln>
        </p:spPr>
        <p:txBody>
          <a:bodyPr/>
          <a:lstStyle/>
          <a:p>
            <a:endParaRPr lang="en-US"/>
          </a:p>
        </p:txBody>
      </p:sp>
      <p:sp>
        <p:nvSpPr>
          <p:cNvPr id="72718" name="Line 17"/>
          <p:cNvSpPr>
            <a:spLocks noChangeShapeType="1"/>
          </p:cNvSpPr>
          <p:nvPr/>
        </p:nvSpPr>
        <p:spPr bwMode="auto">
          <a:xfrm flipV="1">
            <a:off x="6278563" y="2476500"/>
            <a:ext cx="0" cy="114300"/>
          </a:xfrm>
          <a:prstGeom prst="line">
            <a:avLst/>
          </a:prstGeom>
          <a:noFill/>
          <a:ln w="9525">
            <a:solidFill>
              <a:schemeClr val="tx1"/>
            </a:solidFill>
            <a:round/>
            <a:headEnd/>
            <a:tailEnd/>
          </a:ln>
        </p:spPr>
        <p:txBody>
          <a:bodyPr/>
          <a:lstStyle/>
          <a:p>
            <a:endParaRPr lang="en-US"/>
          </a:p>
        </p:txBody>
      </p:sp>
      <p:sp>
        <p:nvSpPr>
          <p:cNvPr id="72719" name="Text Box 18"/>
          <p:cNvSpPr txBox="1">
            <a:spLocks noChangeArrowheads="1"/>
          </p:cNvSpPr>
          <p:nvPr/>
        </p:nvSpPr>
        <p:spPr bwMode="auto">
          <a:xfrm>
            <a:off x="3717925" y="2362200"/>
            <a:ext cx="854075" cy="228600"/>
          </a:xfrm>
          <a:prstGeom prst="rect">
            <a:avLst/>
          </a:prstGeom>
          <a:noFill/>
          <a:ln w="9525">
            <a:noFill/>
            <a:miter lim="800000"/>
            <a:headEnd/>
            <a:tailEnd/>
          </a:ln>
        </p:spPr>
        <p:txBody>
          <a:bodyPr/>
          <a:lstStyle/>
          <a:p>
            <a:r>
              <a:rPr lang="es-ES" sz="1400" b="1"/>
              <a:t>Z1/A</a:t>
            </a:r>
          </a:p>
        </p:txBody>
      </p:sp>
      <p:sp>
        <p:nvSpPr>
          <p:cNvPr id="72720" name="Line 19"/>
          <p:cNvSpPr>
            <a:spLocks noChangeShapeType="1"/>
          </p:cNvSpPr>
          <p:nvPr/>
        </p:nvSpPr>
        <p:spPr bwMode="auto">
          <a:xfrm flipH="1">
            <a:off x="3206750" y="2933700"/>
            <a:ext cx="3754438" cy="0"/>
          </a:xfrm>
          <a:prstGeom prst="line">
            <a:avLst/>
          </a:prstGeom>
          <a:noFill/>
          <a:ln w="9525">
            <a:solidFill>
              <a:schemeClr val="tx1"/>
            </a:solidFill>
            <a:round/>
            <a:headEnd/>
            <a:tailEnd/>
          </a:ln>
        </p:spPr>
        <p:txBody>
          <a:bodyPr/>
          <a:lstStyle/>
          <a:p>
            <a:endParaRPr lang="en-US"/>
          </a:p>
        </p:txBody>
      </p:sp>
      <p:sp>
        <p:nvSpPr>
          <p:cNvPr id="72721" name="Line 20"/>
          <p:cNvSpPr>
            <a:spLocks noChangeShapeType="1"/>
          </p:cNvSpPr>
          <p:nvPr/>
        </p:nvSpPr>
        <p:spPr bwMode="auto">
          <a:xfrm>
            <a:off x="3206750" y="2933700"/>
            <a:ext cx="0" cy="228600"/>
          </a:xfrm>
          <a:prstGeom prst="line">
            <a:avLst/>
          </a:prstGeom>
          <a:noFill/>
          <a:ln w="9525">
            <a:solidFill>
              <a:schemeClr val="tx1"/>
            </a:solidFill>
            <a:round/>
            <a:headEnd/>
            <a:tailEnd/>
          </a:ln>
        </p:spPr>
        <p:txBody>
          <a:bodyPr/>
          <a:lstStyle/>
          <a:p>
            <a:endParaRPr lang="en-US"/>
          </a:p>
        </p:txBody>
      </p:sp>
      <p:sp>
        <p:nvSpPr>
          <p:cNvPr id="72722" name="Text Box 21"/>
          <p:cNvSpPr txBox="1">
            <a:spLocks noChangeArrowheads="1"/>
          </p:cNvSpPr>
          <p:nvPr/>
        </p:nvSpPr>
        <p:spPr bwMode="auto">
          <a:xfrm>
            <a:off x="4400550" y="2933700"/>
            <a:ext cx="854075" cy="228600"/>
          </a:xfrm>
          <a:prstGeom prst="rect">
            <a:avLst/>
          </a:prstGeom>
          <a:noFill/>
          <a:ln w="9525">
            <a:noFill/>
            <a:miter lim="800000"/>
            <a:headEnd/>
            <a:tailEnd/>
          </a:ln>
        </p:spPr>
        <p:txBody>
          <a:bodyPr/>
          <a:lstStyle/>
          <a:p>
            <a:r>
              <a:rPr lang="es-ES" sz="1400" b="1"/>
              <a:t>Z1/B</a:t>
            </a:r>
          </a:p>
        </p:txBody>
      </p:sp>
      <p:sp>
        <p:nvSpPr>
          <p:cNvPr id="72723" name="Line 22"/>
          <p:cNvSpPr>
            <a:spLocks noChangeShapeType="1"/>
          </p:cNvSpPr>
          <p:nvPr/>
        </p:nvSpPr>
        <p:spPr bwMode="auto">
          <a:xfrm>
            <a:off x="2352675" y="2247900"/>
            <a:ext cx="6486525" cy="0"/>
          </a:xfrm>
          <a:prstGeom prst="line">
            <a:avLst/>
          </a:prstGeom>
          <a:noFill/>
          <a:ln w="9525">
            <a:solidFill>
              <a:schemeClr val="tx1"/>
            </a:solidFill>
            <a:round/>
            <a:headEnd/>
            <a:tailEnd/>
          </a:ln>
        </p:spPr>
        <p:txBody>
          <a:bodyPr/>
          <a:lstStyle/>
          <a:p>
            <a:endParaRPr lang="en-US"/>
          </a:p>
        </p:txBody>
      </p:sp>
      <p:sp>
        <p:nvSpPr>
          <p:cNvPr id="72724" name="Line 23"/>
          <p:cNvSpPr>
            <a:spLocks noChangeShapeType="1"/>
          </p:cNvSpPr>
          <p:nvPr/>
        </p:nvSpPr>
        <p:spPr bwMode="auto">
          <a:xfrm flipV="1">
            <a:off x="8839200" y="2133600"/>
            <a:ext cx="0" cy="114300"/>
          </a:xfrm>
          <a:prstGeom prst="line">
            <a:avLst/>
          </a:prstGeom>
          <a:noFill/>
          <a:ln w="9525">
            <a:solidFill>
              <a:schemeClr val="tx1"/>
            </a:solidFill>
            <a:round/>
            <a:headEnd/>
            <a:tailEnd/>
          </a:ln>
        </p:spPr>
        <p:txBody>
          <a:bodyPr/>
          <a:lstStyle/>
          <a:p>
            <a:endParaRPr lang="en-US"/>
          </a:p>
        </p:txBody>
      </p:sp>
      <p:sp>
        <p:nvSpPr>
          <p:cNvPr id="72725" name="Line 24"/>
          <p:cNvSpPr>
            <a:spLocks noChangeShapeType="1"/>
          </p:cNvSpPr>
          <p:nvPr/>
        </p:nvSpPr>
        <p:spPr bwMode="auto">
          <a:xfrm flipH="1">
            <a:off x="304800" y="3276600"/>
            <a:ext cx="6656388" cy="0"/>
          </a:xfrm>
          <a:prstGeom prst="line">
            <a:avLst/>
          </a:prstGeom>
          <a:noFill/>
          <a:ln w="9525">
            <a:solidFill>
              <a:schemeClr val="tx1"/>
            </a:solidFill>
            <a:round/>
            <a:headEnd/>
            <a:tailEnd/>
          </a:ln>
        </p:spPr>
        <p:txBody>
          <a:bodyPr/>
          <a:lstStyle/>
          <a:p>
            <a:endParaRPr lang="en-US"/>
          </a:p>
        </p:txBody>
      </p:sp>
      <p:sp>
        <p:nvSpPr>
          <p:cNvPr id="72726" name="Line 25"/>
          <p:cNvSpPr>
            <a:spLocks noChangeShapeType="1"/>
          </p:cNvSpPr>
          <p:nvPr/>
        </p:nvSpPr>
        <p:spPr bwMode="auto">
          <a:xfrm>
            <a:off x="304800" y="3276600"/>
            <a:ext cx="0" cy="114300"/>
          </a:xfrm>
          <a:prstGeom prst="line">
            <a:avLst/>
          </a:prstGeom>
          <a:noFill/>
          <a:ln w="9525">
            <a:solidFill>
              <a:schemeClr val="tx1"/>
            </a:solidFill>
            <a:round/>
            <a:headEnd/>
            <a:tailEnd/>
          </a:ln>
        </p:spPr>
        <p:txBody>
          <a:bodyPr/>
          <a:lstStyle/>
          <a:p>
            <a:endParaRPr lang="en-US"/>
          </a:p>
        </p:txBody>
      </p:sp>
      <p:sp>
        <p:nvSpPr>
          <p:cNvPr id="72727" name="Line 26"/>
          <p:cNvSpPr>
            <a:spLocks noChangeShapeType="1"/>
          </p:cNvSpPr>
          <p:nvPr/>
        </p:nvSpPr>
        <p:spPr bwMode="auto">
          <a:xfrm flipV="1">
            <a:off x="2352675" y="2222500"/>
            <a:ext cx="0" cy="457200"/>
          </a:xfrm>
          <a:prstGeom prst="line">
            <a:avLst/>
          </a:prstGeom>
          <a:noFill/>
          <a:ln w="9525">
            <a:solidFill>
              <a:schemeClr val="tx1"/>
            </a:solidFill>
            <a:prstDash val="dash"/>
            <a:round/>
            <a:headEnd/>
            <a:tailEnd/>
          </a:ln>
        </p:spPr>
        <p:txBody>
          <a:bodyPr/>
          <a:lstStyle/>
          <a:p>
            <a:endParaRPr lang="en-US"/>
          </a:p>
        </p:txBody>
      </p:sp>
      <p:sp>
        <p:nvSpPr>
          <p:cNvPr id="72728" name="Line 27"/>
          <p:cNvSpPr>
            <a:spLocks noChangeShapeType="1"/>
          </p:cNvSpPr>
          <p:nvPr/>
        </p:nvSpPr>
        <p:spPr bwMode="auto">
          <a:xfrm>
            <a:off x="6961188" y="2908300"/>
            <a:ext cx="0" cy="457200"/>
          </a:xfrm>
          <a:prstGeom prst="line">
            <a:avLst/>
          </a:prstGeom>
          <a:noFill/>
          <a:ln w="9525">
            <a:solidFill>
              <a:schemeClr val="tx1"/>
            </a:solidFill>
            <a:prstDash val="dash"/>
            <a:round/>
            <a:headEnd/>
            <a:tailEnd/>
          </a:ln>
        </p:spPr>
        <p:txBody>
          <a:bodyPr/>
          <a:lstStyle/>
          <a:p>
            <a:endParaRPr lang="en-US"/>
          </a:p>
        </p:txBody>
      </p:sp>
      <p:sp>
        <p:nvSpPr>
          <p:cNvPr id="72729" name="Text Box 28"/>
          <p:cNvSpPr txBox="1">
            <a:spLocks noChangeArrowheads="1"/>
          </p:cNvSpPr>
          <p:nvPr/>
        </p:nvSpPr>
        <p:spPr bwMode="auto">
          <a:xfrm>
            <a:off x="6019800" y="1905000"/>
            <a:ext cx="571500" cy="228600"/>
          </a:xfrm>
          <a:prstGeom prst="rect">
            <a:avLst/>
          </a:prstGeom>
          <a:noFill/>
          <a:ln w="9525">
            <a:noFill/>
            <a:miter lim="800000"/>
            <a:headEnd/>
            <a:tailEnd/>
          </a:ln>
        </p:spPr>
        <p:txBody>
          <a:bodyPr/>
          <a:lstStyle/>
          <a:p>
            <a:r>
              <a:rPr lang="es-ES" sz="1400" b="1"/>
              <a:t>Z2/A</a:t>
            </a:r>
          </a:p>
        </p:txBody>
      </p:sp>
      <p:sp>
        <p:nvSpPr>
          <p:cNvPr id="72730" name="Text Box 29"/>
          <p:cNvSpPr txBox="1">
            <a:spLocks noChangeArrowheads="1"/>
          </p:cNvSpPr>
          <p:nvPr/>
        </p:nvSpPr>
        <p:spPr bwMode="auto">
          <a:xfrm>
            <a:off x="4267200" y="3352800"/>
            <a:ext cx="571500" cy="228600"/>
          </a:xfrm>
          <a:prstGeom prst="rect">
            <a:avLst/>
          </a:prstGeom>
          <a:noFill/>
          <a:ln w="9525">
            <a:noFill/>
            <a:miter lim="800000"/>
            <a:headEnd/>
            <a:tailEnd/>
          </a:ln>
        </p:spPr>
        <p:txBody>
          <a:bodyPr/>
          <a:lstStyle/>
          <a:p>
            <a:r>
              <a:rPr lang="es-ES" sz="1400" b="1"/>
              <a:t>Z2/B</a:t>
            </a:r>
          </a:p>
        </p:txBody>
      </p:sp>
      <p:grpSp>
        <p:nvGrpSpPr>
          <p:cNvPr id="72731" name="Group 30"/>
          <p:cNvGrpSpPr>
            <a:grpSpLocks/>
          </p:cNvGrpSpPr>
          <p:nvPr/>
        </p:nvGrpSpPr>
        <p:grpSpPr bwMode="auto">
          <a:xfrm>
            <a:off x="914400" y="3505200"/>
            <a:ext cx="2057400" cy="457200"/>
            <a:chOff x="392" y="2378"/>
            <a:chExt cx="1296" cy="288"/>
          </a:xfrm>
        </p:grpSpPr>
        <p:sp>
          <p:nvSpPr>
            <p:cNvPr id="72853" name="Rectangle 31"/>
            <p:cNvSpPr>
              <a:spLocks noChangeArrowheads="1"/>
            </p:cNvSpPr>
            <p:nvPr/>
          </p:nvSpPr>
          <p:spPr bwMode="auto">
            <a:xfrm>
              <a:off x="968" y="2378"/>
              <a:ext cx="360" cy="288"/>
            </a:xfrm>
            <a:prstGeom prst="rect">
              <a:avLst/>
            </a:prstGeom>
            <a:noFill/>
            <a:ln w="9525">
              <a:solidFill>
                <a:schemeClr val="tx1"/>
              </a:solidFill>
              <a:miter lim="800000"/>
              <a:headEnd/>
              <a:tailEnd/>
            </a:ln>
          </p:spPr>
          <p:txBody>
            <a:bodyPr tIns="91440"/>
            <a:lstStyle/>
            <a:p>
              <a:r>
                <a:rPr lang="es-ES" sz="1000" b="1"/>
                <a:t>XMTR</a:t>
              </a:r>
            </a:p>
          </p:txBody>
        </p:sp>
        <p:sp>
          <p:nvSpPr>
            <p:cNvPr id="72854" name="Line 32"/>
            <p:cNvSpPr>
              <a:spLocks noChangeShapeType="1"/>
            </p:cNvSpPr>
            <p:nvPr/>
          </p:nvSpPr>
          <p:spPr bwMode="auto">
            <a:xfrm flipH="1">
              <a:off x="752" y="2426"/>
              <a:ext cx="216" cy="0"/>
            </a:xfrm>
            <a:prstGeom prst="line">
              <a:avLst/>
            </a:prstGeom>
            <a:noFill/>
            <a:ln w="9525">
              <a:solidFill>
                <a:schemeClr val="tx1"/>
              </a:solidFill>
              <a:round/>
              <a:headEnd/>
              <a:tailEnd/>
            </a:ln>
          </p:spPr>
          <p:txBody>
            <a:bodyPr/>
            <a:lstStyle/>
            <a:p>
              <a:endParaRPr lang="en-US"/>
            </a:p>
          </p:txBody>
        </p:sp>
        <p:sp>
          <p:nvSpPr>
            <p:cNvPr id="72855" name="Line 33"/>
            <p:cNvSpPr>
              <a:spLocks noChangeShapeType="1"/>
            </p:cNvSpPr>
            <p:nvPr/>
          </p:nvSpPr>
          <p:spPr bwMode="auto">
            <a:xfrm flipH="1">
              <a:off x="752" y="2618"/>
              <a:ext cx="216" cy="0"/>
            </a:xfrm>
            <a:prstGeom prst="line">
              <a:avLst/>
            </a:prstGeom>
            <a:noFill/>
            <a:ln w="9525">
              <a:solidFill>
                <a:schemeClr val="tx1"/>
              </a:solidFill>
              <a:round/>
              <a:headEnd/>
              <a:tailEnd/>
            </a:ln>
          </p:spPr>
          <p:txBody>
            <a:bodyPr/>
            <a:lstStyle/>
            <a:p>
              <a:endParaRPr lang="en-US"/>
            </a:p>
          </p:txBody>
        </p:sp>
        <p:sp>
          <p:nvSpPr>
            <p:cNvPr id="72856" name="Line 34"/>
            <p:cNvSpPr>
              <a:spLocks noChangeShapeType="1"/>
            </p:cNvSpPr>
            <p:nvPr/>
          </p:nvSpPr>
          <p:spPr bwMode="auto">
            <a:xfrm flipV="1">
              <a:off x="752" y="2546"/>
              <a:ext cx="0" cy="72"/>
            </a:xfrm>
            <a:prstGeom prst="line">
              <a:avLst/>
            </a:prstGeom>
            <a:noFill/>
            <a:ln w="9525">
              <a:solidFill>
                <a:schemeClr val="tx1"/>
              </a:solidFill>
              <a:round/>
              <a:headEnd/>
              <a:tailEnd/>
            </a:ln>
          </p:spPr>
          <p:txBody>
            <a:bodyPr/>
            <a:lstStyle/>
            <a:p>
              <a:endParaRPr lang="en-US"/>
            </a:p>
          </p:txBody>
        </p:sp>
        <p:sp>
          <p:nvSpPr>
            <p:cNvPr id="72857" name="Line 35"/>
            <p:cNvSpPr>
              <a:spLocks noChangeShapeType="1"/>
            </p:cNvSpPr>
            <p:nvPr/>
          </p:nvSpPr>
          <p:spPr bwMode="auto">
            <a:xfrm flipV="1">
              <a:off x="752" y="2426"/>
              <a:ext cx="0" cy="72"/>
            </a:xfrm>
            <a:prstGeom prst="line">
              <a:avLst/>
            </a:prstGeom>
            <a:noFill/>
            <a:ln w="9525">
              <a:solidFill>
                <a:schemeClr val="tx1"/>
              </a:solidFill>
              <a:round/>
              <a:headEnd/>
              <a:tailEnd/>
            </a:ln>
          </p:spPr>
          <p:txBody>
            <a:bodyPr/>
            <a:lstStyle/>
            <a:p>
              <a:endParaRPr lang="en-US"/>
            </a:p>
          </p:txBody>
        </p:sp>
        <p:sp>
          <p:nvSpPr>
            <p:cNvPr id="72858" name="Line 36"/>
            <p:cNvSpPr>
              <a:spLocks noChangeShapeType="1"/>
            </p:cNvSpPr>
            <p:nvPr/>
          </p:nvSpPr>
          <p:spPr bwMode="auto">
            <a:xfrm>
              <a:off x="680" y="2546"/>
              <a:ext cx="144" cy="0"/>
            </a:xfrm>
            <a:prstGeom prst="line">
              <a:avLst/>
            </a:prstGeom>
            <a:noFill/>
            <a:ln w="9525">
              <a:solidFill>
                <a:schemeClr val="tx1"/>
              </a:solidFill>
              <a:round/>
              <a:headEnd/>
              <a:tailEnd/>
            </a:ln>
          </p:spPr>
          <p:txBody>
            <a:bodyPr/>
            <a:lstStyle/>
            <a:p>
              <a:endParaRPr lang="en-US"/>
            </a:p>
          </p:txBody>
        </p:sp>
        <p:sp>
          <p:nvSpPr>
            <p:cNvPr id="72859" name="Line 37"/>
            <p:cNvSpPr>
              <a:spLocks noChangeShapeType="1"/>
            </p:cNvSpPr>
            <p:nvPr/>
          </p:nvSpPr>
          <p:spPr bwMode="auto">
            <a:xfrm>
              <a:off x="680" y="2504"/>
              <a:ext cx="144" cy="0"/>
            </a:xfrm>
            <a:prstGeom prst="line">
              <a:avLst/>
            </a:prstGeom>
            <a:noFill/>
            <a:ln w="9525">
              <a:solidFill>
                <a:schemeClr val="tx1"/>
              </a:solidFill>
              <a:round/>
              <a:headEnd/>
              <a:tailEnd/>
            </a:ln>
          </p:spPr>
          <p:txBody>
            <a:bodyPr/>
            <a:lstStyle/>
            <a:p>
              <a:endParaRPr lang="en-US"/>
            </a:p>
          </p:txBody>
        </p:sp>
        <p:sp>
          <p:nvSpPr>
            <p:cNvPr id="72860" name="Text Box 38"/>
            <p:cNvSpPr txBox="1">
              <a:spLocks noChangeArrowheads="1"/>
            </p:cNvSpPr>
            <p:nvPr/>
          </p:nvSpPr>
          <p:spPr bwMode="auto">
            <a:xfrm>
              <a:off x="392" y="2450"/>
              <a:ext cx="360" cy="144"/>
            </a:xfrm>
            <a:prstGeom prst="rect">
              <a:avLst/>
            </a:prstGeom>
            <a:noFill/>
            <a:ln w="9525">
              <a:noFill/>
              <a:miter lim="800000"/>
              <a:headEnd/>
              <a:tailEnd/>
            </a:ln>
          </p:spPr>
          <p:txBody>
            <a:bodyPr/>
            <a:lstStyle/>
            <a:p>
              <a:r>
                <a:rPr lang="es-ES" sz="1000" b="1"/>
                <a:t>Z1/A</a:t>
              </a:r>
            </a:p>
          </p:txBody>
        </p:sp>
        <p:sp>
          <p:nvSpPr>
            <p:cNvPr id="72861" name="Line 39"/>
            <p:cNvSpPr>
              <a:spLocks noChangeShapeType="1"/>
            </p:cNvSpPr>
            <p:nvPr/>
          </p:nvSpPr>
          <p:spPr bwMode="auto">
            <a:xfrm>
              <a:off x="1328" y="2522"/>
              <a:ext cx="216" cy="0"/>
            </a:xfrm>
            <a:prstGeom prst="line">
              <a:avLst/>
            </a:prstGeom>
            <a:noFill/>
            <a:ln w="9525">
              <a:solidFill>
                <a:schemeClr val="tx1"/>
              </a:solidFill>
              <a:round/>
              <a:headEnd/>
              <a:tailEnd type="triangle" w="med" len="med"/>
            </a:ln>
          </p:spPr>
          <p:txBody>
            <a:bodyPr/>
            <a:lstStyle/>
            <a:p>
              <a:endParaRPr lang="en-US"/>
            </a:p>
          </p:txBody>
        </p:sp>
        <p:sp>
          <p:nvSpPr>
            <p:cNvPr id="72862" name="Text Box 40"/>
            <p:cNvSpPr txBox="1">
              <a:spLocks noChangeArrowheads="1"/>
            </p:cNvSpPr>
            <p:nvPr/>
          </p:nvSpPr>
          <p:spPr bwMode="auto">
            <a:xfrm>
              <a:off x="1472" y="2378"/>
              <a:ext cx="216" cy="144"/>
            </a:xfrm>
            <a:prstGeom prst="rect">
              <a:avLst/>
            </a:prstGeom>
            <a:noFill/>
            <a:ln w="9525">
              <a:noFill/>
              <a:miter lim="800000"/>
              <a:headEnd/>
              <a:tailEnd/>
            </a:ln>
          </p:spPr>
          <p:txBody>
            <a:bodyPr/>
            <a:lstStyle/>
            <a:p>
              <a:r>
                <a:rPr lang="es-ES" sz="1000" b="1"/>
                <a:t>F1</a:t>
              </a:r>
            </a:p>
          </p:txBody>
        </p:sp>
      </p:grpSp>
      <p:grpSp>
        <p:nvGrpSpPr>
          <p:cNvPr id="72732" name="Group 41"/>
          <p:cNvGrpSpPr>
            <a:grpSpLocks/>
          </p:cNvGrpSpPr>
          <p:nvPr/>
        </p:nvGrpSpPr>
        <p:grpSpPr bwMode="auto">
          <a:xfrm>
            <a:off x="6172200" y="3429000"/>
            <a:ext cx="1943100" cy="457200"/>
            <a:chOff x="2352" y="2304"/>
            <a:chExt cx="1224" cy="288"/>
          </a:xfrm>
        </p:grpSpPr>
        <p:sp>
          <p:nvSpPr>
            <p:cNvPr id="72843" name="Rectangle 42"/>
            <p:cNvSpPr>
              <a:spLocks noChangeArrowheads="1"/>
            </p:cNvSpPr>
            <p:nvPr/>
          </p:nvSpPr>
          <p:spPr bwMode="auto">
            <a:xfrm>
              <a:off x="2568" y="2304"/>
              <a:ext cx="360" cy="288"/>
            </a:xfrm>
            <a:prstGeom prst="rect">
              <a:avLst/>
            </a:prstGeom>
            <a:noFill/>
            <a:ln w="9525">
              <a:solidFill>
                <a:schemeClr val="tx1"/>
              </a:solidFill>
              <a:miter lim="800000"/>
              <a:headEnd/>
              <a:tailEnd/>
            </a:ln>
          </p:spPr>
          <p:txBody>
            <a:bodyPr tIns="91440"/>
            <a:lstStyle/>
            <a:p>
              <a:r>
                <a:rPr lang="es-ES" sz="1000" b="1"/>
                <a:t>XMTR</a:t>
              </a:r>
            </a:p>
          </p:txBody>
        </p:sp>
        <p:grpSp>
          <p:nvGrpSpPr>
            <p:cNvPr id="72844" name="Group 43"/>
            <p:cNvGrpSpPr>
              <a:grpSpLocks/>
            </p:cNvGrpSpPr>
            <p:nvPr/>
          </p:nvGrpSpPr>
          <p:grpSpPr bwMode="auto">
            <a:xfrm rot="-10764697">
              <a:off x="2928" y="2358"/>
              <a:ext cx="288" cy="192"/>
              <a:chOff x="7101" y="6244"/>
              <a:chExt cx="720" cy="480"/>
            </a:xfrm>
          </p:grpSpPr>
          <p:sp>
            <p:nvSpPr>
              <p:cNvPr id="72847" name="Line 44"/>
              <p:cNvSpPr>
                <a:spLocks noChangeShapeType="1"/>
              </p:cNvSpPr>
              <p:nvPr/>
            </p:nvSpPr>
            <p:spPr bwMode="auto">
              <a:xfrm flipH="1">
                <a:off x="7281" y="6244"/>
                <a:ext cx="540" cy="0"/>
              </a:xfrm>
              <a:prstGeom prst="line">
                <a:avLst/>
              </a:prstGeom>
              <a:noFill/>
              <a:ln w="9525">
                <a:solidFill>
                  <a:schemeClr val="tx1"/>
                </a:solidFill>
                <a:round/>
                <a:headEnd/>
                <a:tailEnd/>
              </a:ln>
            </p:spPr>
            <p:txBody>
              <a:bodyPr/>
              <a:lstStyle/>
              <a:p>
                <a:endParaRPr lang="en-US"/>
              </a:p>
            </p:txBody>
          </p:sp>
          <p:sp>
            <p:nvSpPr>
              <p:cNvPr id="72848" name="Line 45"/>
              <p:cNvSpPr>
                <a:spLocks noChangeShapeType="1"/>
              </p:cNvSpPr>
              <p:nvPr/>
            </p:nvSpPr>
            <p:spPr bwMode="auto">
              <a:xfrm flipH="1">
                <a:off x="7281" y="6724"/>
                <a:ext cx="540" cy="0"/>
              </a:xfrm>
              <a:prstGeom prst="line">
                <a:avLst/>
              </a:prstGeom>
              <a:noFill/>
              <a:ln w="9525">
                <a:solidFill>
                  <a:schemeClr val="tx1"/>
                </a:solidFill>
                <a:round/>
                <a:headEnd/>
                <a:tailEnd/>
              </a:ln>
            </p:spPr>
            <p:txBody>
              <a:bodyPr/>
              <a:lstStyle/>
              <a:p>
                <a:endParaRPr lang="en-US"/>
              </a:p>
            </p:txBody>
          </p:sp>
          <p:sp>
            <p:nvSpPr>
              <p:cNvPr id="72849" name="Line 46"/>
              <p:cNvSpPr>
                <a:spLocks noChangeShapeType="1"/>
              </p:cNvSpPr>
              <p:nvPr/>
            </p:nvSpPr>
            <p:spPr bwMode="auto">
              <a:xfrm flipV="1">
                <a:off x="7281" y="6544"/>
                <a:ext cx="0" cy="180"/>
              </a:xfrm>
              <a:prstGeom prst="line">
                <a:avLst/>
              </a:prstGeom>
              <a:noFill/>
              <a:ln w="9525">
                <a:solidFill>
                  <a:schemeClr val="tx1"/>
                </a:solidFill>
                <a:round/>
                <a:headEnd/>
                <a:tailEnd/>
              </a:ln>
            </p:spPr>
            <p:txBody>
              <a:bodyPr/>
              <a:lstStyle/>
              <a:p>
                <a:endParaRPr lang="en-US"/>
              </a:p>
            </p:txBody>
          </p:sp>
          <p:sp>
            <p:nvSpPr>
              <p:cNvPr id="72850" name="Line 47"/>
              <p:cNvSpPr>
                <a:spLocks noChangeShapeType="1"/>
              </p:cNvSpPr>
              <p:nvPr/>
            </p:nvSpPr>
            <p:spPr bwMode="auto">
              <a:xfrm flipV="1">
                <a:off x="7281" y="6244"/>
                <a:ext cx="0" cy="180"/>
              </a:xfrm>
              <a:prstGeom prst="line">
                <a:avLst/>
              </a:prstGeom>
              <a:noFill/>
              <a:ln w="9525">
                <a:solidFill>
                  <a:schemeClr val="tx1"/>
                </a:solidFill>
                <a:round/>
                <a:headEnd/>
                <a:tailEnd/>
              </a:ln>
            </p:spPr>
            <p:txBody>
              <a:bodyPr/>
              <a:lstStyle/>
              <a:p>
                <a:endParaRPr lang="en-US"/>
              </a:p>
            </p:txBody>
          </p:sp>
          <p:sp>
            <p:nvSpPr>
              <p:cNvPr id="72851" name="Line 48"/>
              <p:cNvSpPr>
                <a:spLocks noChangeShapeType="1"/>
              </p:cNvSpPr>
              <p:nvPr/>
            </p:nvSpPr>
            <p:spPr bwMode="auto">
              <a:xfrm>
                <a:off x="7101" y="6544"/>
                <a:ext cx="360" cy="0"/>
              </a:xfrm>
              <a:prstGeom prst="line">
                <a:avLst/>
              </a:prstGeom>
              <a:noFill/>
              <a:ln w="9525">
                <a:solidFill>
                  <a:schemeClr val="tx1"/>
                </a:solidFill>
                <a:round/>
                <a:headEnd/>
                <a:tailEnd/>
              </a:ln>
            </p:spPr>
            <p:txBody>
              <a:bodyPr/>
              <a:lstStyle/>
              <a:p>
                <a:endParaRPr lang="en-US"/>
              </a:p>
            </p:txBody>
          </p:sp>
          <p:sp>
            <p:nvSpPr>
              <p:cNvPr id="72852" name="Line 49"/>
              <p:cNvSpPr>
                <a:spLocks noChangeShapeType="1"/>
              </p:cNvSpPr>
              <p:nvPr/>
            </p:nvSpPr>
            <p:spPr bwMode="auto">
              <a:xfrm>
                <a:off x="7101" y="6439"/>
                <a:ext cx="360" cy="0"/>
              </a:xfrm>
              <a:prstGeom prst="line">
                <a:avLst/>
              </a:prstGeom>
              <a:noFill/>
              <a:ln w="9525">
                <a:solidFill>
                  <a:schemeClr val="tx1"/>
                </a:solidFill>
                <a:round/>
                <a:headEnd/>
                <a:tailEnd/>
              </a:ln>
            </p:spPr>
            <p:txBody>
              <a:bodyPr/>
              <a:lstStyle/>
              <a:p>
                <a:endParaRPr lang="en-US"/>
              </a:p>
            </p:txBody>
          </p:sp>
        </p:grpSp>
        <p:sp>
          <p:nvSpPr>
            <p:cNvPr id="72845" name="Text Box 50"/>
            <p:cNvSpPr txBox="1">
              <a:spLocks noChangeArrowheads="1"/>
            </p:cNvSpPr>
            <p:nvPr/>
          </p:nvSpPr>
          <p:spPr bwMode="auto">
            <a:xfrm>
              <a:off x="3216" y="2376"/>
              <a:ext cx="360" cy="144"/>
            </a:xfrm>
            <a:prstGeom prst="rect">
              <a:avLst/>
            </a:prstGeom>
            <a:noFill/>
            <a:ln w="9525">
              <a:noFill/>
              <a:miter lim="800000"/>
              <a:headEnd/>
              <a:tailEnd/>
            </a:ln>
          </p:spPr>
          <p:txBody>
            <a:bodyPr/>
            <a:lstStyle/>
            <a:p>
              <a:r>
                <a:rPr lang="es-ES" sz="1000" b="1"/>
                <a:t>Z1/B</a:t>
              </a:r>
            </a:p>
          </p:txBody>
        </p:sp>
        <p:sp>
          <p:nvSpPr>
            <p:cNvPr id="72846" name="Line 51"/>
            <p:cNvSpPr>
              <a:spLocks noChangeShapeType="1"/>
            </p:cNvSpPr>
            <p:nvPr/>
          </p:nvSpPr>
          <p:spPr bwMode="auto">
            <a:xfrm flipH="1">
              <a:off x="2352" y="2448"/>
              <a:ext cx="216" cy="0"/>
            </a:xfrm>
            <a:prstGeom prst="line">
              <a:avLst/>
            </a:prstGeom>
            <a:noFill/>
            <a:ln w="9525">
              <a:solidFill>
                <a:schemeClr val="tx1"/>
              </a:solidFill>
              <a:round/>
              <a:headEnd/>
              <a:tailEnd type="triangle" w="med" len="med"/>
            </a:ln>
          </p:spPr>
          <p:txBody>
            <a:bodyPr/>
            <a:lstStyle/>
            <a:p>
              <a:endParaRPr lang="en-US"/>
            </a:p>
          </p:txBody>
        </p:sp>
      </p:grpSp>
      <p:grpSp>
        <p:nvGrpSpPr>
          <p:cNvPr id="72733" name="Group 52"/>
          <p:cNvGrpSpPr>
            <a:grpSpLocks/>
          </p:cNvGrpSpPr>
          <p:nvPr/>
        </p:nvGrpSpPr>
        <p:grpSpPr bwMode="auto">
          <a:xfrm>
            <a:off x="685800" y="4191000"/>
            <a:ext cx="3429000" cy="2362200"/>
            <a:chOff x="1341" y="10264"/>
            <a:chExt cx="3960" cy="3240"/>
          </a:xfrm>
        </p:grpSpPr>
        <p:sp>
          <p:nvSpPr>
            <p:cNvPr id="72789" name="Line 53"/>
            <p:cNvSpPr>
              <a:spLocks noChangeShapeType="1"/>
            </p:cNvSpPr>
            <p:nvPr/>
          </p:nvSpPr>
          <p:spPr bwMode="auto">
            <a:xfrm>
              <a:off x="1341" y="10264"/>
              <a:ext cx="2160" cy="0"/>
            </a:xfrm>
            <a:prstGeom prst="line">
              <a:avLst/>
            </a:prstGeom>
            <a:noFill/>
            <a:ln w="9525">
              <a:solidFill>
                <a:schemeClr val="tx1"/>
              </a:solidFill>
              <a:round/>
              <a:headEnd/>
              <a:tailEnd/>
            </a:ln>
          </p:spPr>
          <p:txBody>
            <a:bodyPr/>
            <a:lstStyle/>
            <a:p>
              <a:endParaRPr lang="en-US"/>
            </a:p>
          </p:txBody>
        </p:sp>
        <p:sp>
          <p:nvSpPr>
            <p:cNvPr id="72790" name="Line 54"/>
            <p:cNvSpPr>
              <a:spLocks noChangeShapeType="1"/>
            </p:cNvSpPr>
            <p:nvPr/>
          </p:nvSpPr>
          <p:spPr bwMode="auto">
            <a:xfrm>
              <a:off x="1701" y="10264"/>
              <a:ext cx="0" cy="360"/>
            </a:xfrm>
            <a:prstGeom prst="line">
              <a:avLst/>
            </a:prstGeom>
            <a:noFill/>
            <a:ln w="9525">
              <a:solidFill>
                <a:schemeClr val="tx1"/>
              </a:solidFill>
              <a:round/>
              <a:headEnd/>
              <a:tailEnd/>
            </a:ln>
          </p:spPr>
          <p:txBody>
            <a:bodyPr/>
            <a:lstStyle/>
            <a:p>
              <a:endParaRPr lang="en-US"/>
            </a:p>
          </p:txBody>
        </p:sp>
        <p:grpSp>
          <p:nvGrpSpPr>
            <p:cNvPr id="72791" name="Group 55"/>
            <p:cNvGrpSpPr>
              <a:grpSpLocks/>
            </p:cNvGrpSpPr>
            <p:nvPr/>
          </p:nvGrpSpPr>
          <p:grpSpPr bwMode="auto">
            <a:xfrm>
              <a:off x="1521" y="10624"/>
              <a:ext cx="360" cy="180"/>
              <a:chOff x="1881" y="7384"/>
              <a:chExt cx="360" cy="180"/>
            </a:xfrm>
          </p:grpSpPr>
          <p:sp>
            <p:nvSpPr>
              <p:cNvPr id="72841" name="Line 56"/>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842" name="Line 57"/>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2792" name="Line 58"/>
            <p:cNvSpPr>
              <a:spLocks noChangeShapeType="1"/>
            </p:cNvSpPr>
            <p:nvPr/>
          </p:nvSpPr>
          <p:spPr bwMode="auto">
            <a:xfrm>
              <a:off x="1701" y="10804"/>
              <a:ext cx="0" cy="1440"/>
            </a:xfrm>
            <a:prstGeom prst="line">
              <a:avLst/>
            </a:prstGeom>
            <a:noFill/>
            <a:ln w="9525">
              <a:solidFill>
                <a:schemeClr val="tx1"/>
              </a:solidFill>
              <a:round/>
              <a:headEnd/>
              <a:tailEnd/>
            </a:ln>
          </p:spPr>
          <p:txBody>
            <a:bodyPr/>
            <a:lstStyle/>
            <a:p>
              <a:endParaRPr lang="en-US"/>
            </a:p>
          </p:txBody>
        </p:sp>
        <p:sp>
          <p:nvSpPr>
            <p:cNvPr id="72793" name="Line 59"/>
            <p:cNvSpPr>
              <a:spLocks noChangeShapeType="1"/>
            </p:cNvSpPr>
            <p:nvPr/>
          </p:nvSpPr>
          <p:spPr bwMode="auto">
            <a:xfrm>
              <a:off x="1701" y="12244"/>
              <a:ext cx="1620" cy="0"/>
            </a:xfrm>
            <a:prstGeom prst="line">
              <a:avLst/>
            </a:prstGeom>
            <a:noFill/>
            <a:ln w="9525">
              <a:solidFill>
                <a:schemeClr val="tx1"/>
              </a:solidFill>
              <a:round/>
              <a:headEnd/>
              <a:tailEnd/>
            </a:ln>
          </p:spPr>
          <p:txBody>
            <a:bodyPr/>
            <a:lstStyle/>
            <a:p>
              <a:endParaRPr lang="en-US"/>
            </a:p>
          </p:txBody>
        </p:sp>
        <p:sp>
          <p:nvSpPr>
            <p:cNvPr id="72794" name="Line 60"/>
            <p:cNvSpPr>
              <a:spLocks noChangeShapeType="1"/>
            </p:cNvSpPr>
            <p:nvPr/>
          </p:nvSpPr>
          <p:spPr bwMode="auto">
            <a:xfrm>
              <a:off x="3321" y="11884"/>
              <a:ext cx="0" cy="900"/>
            </a:xfrm>
            <a:prstGeom prst="line">
              <a:avLst/>
            </a:prstGeom>
            <a:noFill/>
            <a:ln w="9525">
              <a:solidFill>
                <a:schemeClr val="tx1"/>
              </a:solidFill>
              <a:round/>
              <a:headEnd/>
              <a:tailEnd/>
            </a:ln>
          </p:spPr>
          <p:txBody>
            <a:bodyPr/>
            <a:lstStyle/>
            <a:p>
              <a:endParaRPr lang="en-US"/>
            </a:p>
          </p:txBody>
        </p:sp>
        <p:grpSp>
          <p:nvGrpSpPr>
            <p:cNvPr id="72795" name="Group 61"/>
            <p:cNvGrpSpPr>
              <a:grpSpLocks/>
            </p:cNvGrpSpPr>
            <p:nvPr/>
          </p:nvGrpSpPr>
          <p:grpSpPr bwMode="auto">
            <a:xfrm>
              <a:off x="3141" y="12784"/>
              <a:ext cx="360" cy="360"/>
              <a:chOff x="3501" y="9004"/>
              <a:chExt cx="360" cy="720"/>
            </a:xfrm>
          </p:grpSpPr>
          <p:sp>
            <p:nvSpPr>
              <p:cNvPr id="72837" name="Line 62"/>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2838" name="Line 63"/>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2839" name="Line 64"/>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2840" name="Line 65"/>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2796" name="Line 66"/>
            <p:cNvSpPr>
              <a:spLocks noChangeShapeType="1"/>
            </p:cNvSpPr>
            <p:nvPr/>
          </p:nvSpPr>
          <p:spPr bwMode="auto">
            <a:xfrm>
              <a:off x="2601" y="13504"/>
              <a:ext cx="900" cy="0"/>
            </a:xfrm>
            <a:prstGeom prst="line">
              <a:avLst/>
            </a:prstGeom>
            <a:noFill/>
            <a:ln w="9525">
              <a:solidFill>
                <a:schemeClr val="tx1"/>
              </a:solidFill>
              <a:round/>
              <a:headEnd/>
              <a:tailEnd/>
            </a:ln>
          </p:spPr>
          <p:txBody>
            <a:bodyPr/>
            <a:lstStyle/>
            <a:p>
              <a:endParaRPr lang="en-US"/>
            </a:p>
          </p:txBody>
        </p:sp>
        <p:sp>
          <p:nvSpPr>
            <p:cNvPr id="72797" name="Line 67"/>
            <p:cNvSpPr>
              <a:spLocks noChangeShapeType="1"/>
            </p:cNvSpPr>
            <p:nvPr/>
          </p:nvSpPr>
          <p:spPr bwMode="auto">
            <a:xfrm flipV="1">
              <a:off x="3321" y="13144"/>
              <a:ext cx="0" cy="360"/>
            </a:xfrm>
            <a:prstGeom prst="line">
              <a:avLst/>
            </a:prstGeom>
            <a:noFill/>
            <a:ln w="9525">
              <a:solidFill>
                <a:schemeClr val="tx1"/>
              </a:solidFill>
              <a:round/>
              <a:headEnd/>
              <a:tailEnd/>
            </a:ln>
          </p:spPr>
          <p:txBody>
            <a:bodyPr/>
            <a:lstStyle/>
            <a:p>
              <a:endParaRPr lang="en-US"/>
            </a:p>
          </p:txBody>
        </p:sp>
        <p:sp>
          <p:nvSpPr>
            <p:cNvPr id="72798" name="Text Box 68"/>
            <p:cNvSpPr txBox="1">
              <a:spLocks noChangeArrowheads="1"/>
            </p:cNvSpPr>
            <p:nvPr/>
          </p:nvSpPr>
          <p:spPr bwMode="auto">
            <a:xfrm>
              <a:off x="1881" y="10444"/>
              <a:ext cx="900" cy="360"/>
            </a:xfrm>
            <a:prstGeom prst="rect">
              <a:avLst/>
            </a:prstGeom>
            <a:noFill/>
            <a:ln w="9525">
              <a:solidFill>
                <a:schemeClr val="tx1"/>
              </a:solidFill>
              <a:miter lim="800000"/>
              <a:headEnd/>
              <a:tailEnd/>
            </a:ln>
          </p:spPr>
          <p:txBody>
            <a:bodyPr/>
            <a:lstStyle/>
            <a:p>
              <a:r>
                <a:rPr lang="es-ES" sz="1000" b="1"/>
                <a:t>Z1/A</a:t>
              </a:r>
            </a:p>
          </p:txBody>
        </p:sp>
        <p:grpSp>
          <p:nvGrpSpPr>
            <p:cNvPr id="72799" name="Group 69"/>
            <p:cNvGrpSpPr>
              <a:grpSpLocks/>
            </p:cNvGrpSpPr>
            <p:nvPr/>
          </p:nvGrpSpPr>
          <p:grpSpPr bwMode="auto">
            <a:xfrm>
              <a:off x="3141" y="10804"/>
              <a:ext cx="2160" cy="1260"/>
              <a:chOff x="3141" y="10264"/>
              <a:chExt cx="2160" cy="1260"/>
            </a:xfrm>
          </p:grpSpPr>
          <p:grpSp>
            <p:nvGrpSpPr>
              <p:cNvPr id="72808" name="Group 70"/>
              <p:cNvGrpSpPr>
                <a:grpSpLocks/>
              </p:cNvGrpSpPr>
              <p:nvPr/>
            </p:nvGrpSpPr>
            <p:grpSpPr bwMode="auto">
              <a:xfrm>
                <a:off x="3141" y="11164"/>
                <a:ext cx="360" cy="180"/>
                <a:chOff x="1881" y="7384"/>
                <a:chExt cx="360" cy="180"/>
              </a:xfrm>
            </p:grpSpPr>
            <p:sp>
              <p:nvSpPr>
                <p:cNvPr id="72835" name="Line 71"/>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836" name="Line 72"/>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grpSp>
            <p:nvGrpSpPr>
              <p:cNvPr id="72809" name="Group 73"/>
              <p:cNvGrpSpPr>
                <a:grpSpLocks/>
              </p:cNvGrpSpPr>
              <p:nvPr/>
            </p:nvGrpSpPr>
            <p:grpSpPr bwMode="auto">
              <a:xfrm>
                <a:off x="3141" y="10444"/>
                <a:ext cx="360" cy="180"/>
                <a:chOff x="1881" y="7384"/>
                <a:chExt cx="360" cy="180"/>
              </a:xfrm>
            </p:grpSpPr>
            <p:sp>
              <p:nvSpPr>
                <p:cNvPr id="72833" name="Line 74"/>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834" name="Line 75"/>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2810" name="Line 76"/>
              <p:cNvSpPr>
                <a:spLocks noChangeShapeType="1"/>
              </p:cNvSpPr>
              <p:nvPr/>
            </p:nvSpPr>
            <p:spPr bwMode="auto">
              <a:xfrm flipV="1">
                <a:off x="3321" y="10624"/>
                <a:ext cx="0" cy="540"/>
              </a:xfrm>
              <a:prstGeom prst="line">
                <a:avLst/>
              </a:prstGeom>
              <a:noFill/>
              <a:ln w="9525">
                <a:solidFill>
                  <a:schemeClr val="tx1"/>
                </a:solidFill>
                <a:round/>
                <a:headEnd/>
                <a:tailEnd/>
              </a:ln>
            </p:spPr>
            <p:txBody>
              <a:bodyPr/>
              <a:lstStyle/>
              <a:p>
                <a:endParaRPr lang="en-US"/>
              </a:p>
            </p:txBody>
          </p:sp>
          <p:sp>
            <p:nvSpPr>
              <p:cNvPr id="72811" name="Line 77"/>
              <p:cNvSpPr>
                <a:spLocks noChangeShapeType="1"/>
              </p:cNvSpPr>
              <p:nvPr/>
            </p:nvSpPr>
            <p:spPr bwMode="auto">
              <a:xfrm flipV="1">
                <a:off x="3321" y="10264"/>
                <a:ext cx="0" cy="180"/>
              </a:xfrm>
              <a:prstGeom prst="line">
                <a:avLst/>
              </a:prstGeom>
              <a:noFill/>
              <a:ln w="9525">
                <a:solidFill>
                  <a:schemeClr val="tx1"/>
                </a:solidFill>
                <a:round/>
                <a:headEnd/>
                <a:tailEnd/>
              </a:ln>
            </p:spPr>
            <p:txBody>
              <a:bodyPr/>
              <a:lstStyle/>
              <a:p>
                <a:endParaRPr lang="en-US"/>
              </a:p>
            </p:txBody>
          </p:sp>
          <p:grpSp>
            <p:nvGrpSpPr>
              <p:cNvPr id="72812" name="Group 78"/>
              <p:cNvGrpSpPr>
                <a:grpSpLocks/>
              </p:cNvGrpSpPr>
              <p:nvPr/>
            </p:nvGrpSpPr>
            <p:grpSpPr bwMode="auto">
              <a:xfrm>
                <a:off x="3861" y="10264"/>
                <a:ext cx="1440" cy="1260"/>
                <a:chOff x="4041" y="7024"/>
                <a:chExt cx="1440" cy="1260"/>
              </a:xfrm>
            </p:grpSpPr>
            <p:grpSp>
              <p:nvGrpSpPr>
                <p:cNvPr id="72816" name="Group 79"/>
                <p:cNvGrpSpPr>
                  <a:grpSpLocks/>
                </p:cNvGrpSpPr>
                <p:nvPr/>
              </p:nvGrpSpPr>
              <p:grpSpPr bwMode="auto">
                <a:xfrm>
                  <a:off x="4041" y="7204"/>
                  <a:ext cx="630" cy="180"/>
                  <a:chOff x="4041" y="7204"/>
                  <a:chExt cx="630" cy="180"/>
                </a:xfrm>
              </p:grpSpPr>
              <p:grpSp>
                <p:nvGrpSpPr>
                  <p:cNvPr id="72826" name="Group 80"/>
                  <p:cNvGrpSpPr>
                    <a:grpSpLocks/>
                  </p:cNvGrpSpPr>
                  <p:nvPr/>
                </p:nvGrpSpPr>
                <p:grpSpPr bwMode="auto">
                  <a:xfrm>
                    <a:off x="4041" y="7204"/>
                    <a:ext cx="180" cy="180"/>
                    <a:chOff x="3501" y="9004"/>
                    <a:chExt cx="360" cy="720"/>
                  </a:xfrm>
                </p:grpSpPr>
                <p:sp>
                  <p:nvSpPr>
                    <p:cNvPr id="72829" name="Line 81"/>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2830" name="Line 82"/>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2831" name="Line 83"/>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2832" name="Line 84"/>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2827" name="Line 85"/>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2828" name="Line 86"/>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grpSp>
              <p:nvGrpSpPr>
                <p:cNvPr id="72817" name="Group 87"/>
                <p:cNvGrpSpPr>
                  <a:grpSpLocks/>
                </p:cNvGrpSpPr>
                <p:nvPr/>
              </p:nvGrpSpPr>
              <p:grpSpPr bwMode="auto">
                <a:xfrm>
                  <a:off x="4041" y="7924"/>
                  <a:ext cx="630" cy="180"/>
                  <a:chOff x="4041" y="7204"/>
                  <a:chExt cx="630" cy="180"/>
                </a:xfrm>
              </p:grpSpPr>
              <p:grpSp>
                <p:nvGrpSpPr>
                  <p:cNvPr id="72819" name="Group 88"/>
                  <p:cNvGrpSpPr>
                    <a:grpSpLocks/>
                  </p:cNvGrpSpPr>
                  <p:nvPr/>
                </p:nvGrpSpPr>
                <p:grpSpPr bwMode="auto">
                  <a:xfrm>
                    <a:off x="4041" y="7204"/>
                    <a:ext cx="180" cy="180"/>
                    <a:chOff x="3501" y="9004"/>
                    <a:chExt cx="360" cy="720"/>
                  </a:xfrm>
                </p:grpSpPr>
                <p:sp>
                  <p:nvSpPr>
                    <p:cNvPr id="72822" name="Line 89"/>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2823" name="Line 90"/>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2824" name="Line 91"/>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2825" name="Line 92"/>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2820" name="Line 93"/>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2821" name="Line 94"/>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sp>
              <p:nvSpPr>
                <p:cNvPr id="72818" name="Rectangle 95"/>
                <p:cNvSpPr>
                  <a:spLocks noChangeArrowheads="1"/>
                </p:cNvSpPr>
                <p:nvPr/>
              </p:nvSpPr>
              <p:spPr bwMode="auto">
                <a:xfrm>
                  <a:off x="4581" y="7024"/>
                  <a:ext cx="900" cy="1260"/>
                </a:xfrm>
                <a:prstGeom prst="rect">
                  <a:avLst/>
                </a:prstGeom>
                <a:solidFill>
                  <a:srgbClr val="FFFFFF"/>
                </a:solidFill>
                <a:ln w="9525">
                  <a:solidFill>
                    <a:schemeClr val="tx1"/>
                  </a:solidFill>
                  <a:miter lim="800000"/>
                  <a:headEnd/>
                  <a:tailEnd/>
                </a:ln>
              </p:spPr>
              <p:txBody>
                <a:bodyPr tIns="91440"/>
                <a:lstStyle/>
                <a:p>
                  <a:endParaRPr lang="es-ES" sz="1000" b="1"/>
                </a:p>
                <a:p>
                  <a:r>
                    <a:rPr lang="es-ES" sz="1000" b="1"/>
                    <a:t>RCVR</a:t>
                  </a:r>
                </a:p>
              </p:txBody>
            </p:sp>
          </p:grpSp>
          <p:sp>
            <p:nvSpPr>
              <p:cNvPr id="72813" name="Text Box 96"/>
              <p:cNvSpPr txBox="1">
                <a:spLocks noChangeArrowheads="1"/>
              </p:cNvSpPr>
              <p:nvPr/>
            </p:nvSpPr>
            <p:spPr bwMode="auto">
              <a:xfrm>
                <a:off x="3501" y="10264"/>
                <a:ext cx="540" cy="360"/>
              </a:xfrm>
              <a:prstGeom prst="rect">
                <a:avLst/>
              </a:prstGeom>
              <a:noFill/>
              <a:ln w="9525">
                <a:solidFill>
                  <a:schemeClr val="tx1"/>
                </a:solidFill>
                <a:miter lim="800000"/>
                <a:headEnd/>
                <a:tailEnd/>
              </a:ln>
            </p:spPr>
            <p:txBody>
              <a:bodyPr/>
              <a:lstStyle/>
              <a:p>
                <a:r>
                  <a:rPr lang="es-ES" sz="800" b="1"/>
                  <a:t>G2</a:t>
                </a:r>
                <a:endParaRPr lang="es-ES" sz="1000" b="1"/>
              </a:p>
            </p:txBody>
          </p:sp>
          <p:sp>
            <p:nvSpPr>
              <p:cNvPr id="72814" name="Text Box 97"/>
              <p:cNvSpPr txBox="1">
                <a:spLocks noChangeArrowheads="1"/>
              </p:cNvSpPr>
              <p:nvPr/>
            </p:nvSpPr>
            <p:spPr bwMode="auto">
              <a:xfrm>
                <a:off x="3501" y="10984"/>
                <a:ext cx="540" cy="360"/>
              </a:xfrm>
              <a:prstGeom prst="rect">
                <a:avLst/>
              </a:prstGeom>
              <a:noFill/>
              <a:ln w="9525">
                <a:solidFill>
                  <a:schemeClr val="tx1"/>
                </a:solidFill>
                <a:miter lim="800000"/>
                <a:headEnd/>
                <a:tailEnd/>
              </a:ln>
            </p:spPr>
            <p:txBody>
              <a:bodyPr/>
              <a:lstStyle/>
              <a:p>
                <a:r>
                  <a:rPr lang="es-ES" sz="800" b="1"/>
                  <a:t>T2</a:t>
                </a:r>
                <a:endParaRPr lang="es-ES" sz="1000" b="1"/>
              </a:p>
            </p:txBody>
          </p:sp>
          <p:sp>
            <p:nvSpPr>
              <p:cNvPr id="72815" name="Line 98"/>
              <p:cNvSpPr>
                <a:spLocks noChangeShapeType="1"/>
              </p:cNvSpPr>
              <p:nvPr/>
            </p:nvSpPr>
            <p:spPr bwMode="auto">
              <a:xfrm flipH="1">
                <a:off x="3141" y="10309"/>
                <a:ext cx="315" cy="495"/>
              </a:xfrm>
              <a:prstGeom prst="line">
                <a:avLst/>
              </a:prstGeom>
              <a:noFill/>
              <a:ln w="9525">
                <a:solidFill>
                  <a:schemeClr val="tx1"/>
                </a:solidFill>
                <a:round/>
                <a:headEnd/>
                <a:tailEnd/>
              </a:ln>
            </p:spPr>
            <p:txBody>
              <a:bodyPr/>
              <a:lstStyle/>
              <a:p>
                <a:endParaRPr lang="en-US"/>
              </a:p>
            </p:txBody>
          </p:sp>
        </p:grpSp>
        <p:sp>
          <p:nvSpPr>
            <p:cNvPr id="72800" name="Text Box 99"/>
            <p:cNvSpPr txBox="1">
              <a:spLocks noChangeArrowheads="1"/>
            </p:cNvSpPr>
            <p:nvPr/>
          </p:nvSpPr>
          <p:spPr bwMode="auto">
            <a:xfrm>
              <a:off x="3501" y="12244"/>
              <a:ext cx="900" cy="360"/>
            </a:xfrm>
            <a:prstGeom prst="rect">
              <a:avLst/>
            </a:prstGeom>
            <a:noFill/>
            <a:ln w="9525">
              <a:solidFill>
                <a:schemeClr val="tx1"/>
              </a:solidFill>
              <a:miter lim="800000"/>
              <a:headEnd/>
              <a:tailEnd/>
            </a:ln>
          </p:spPr>
          <p:txBody>
            <a:bodyPr/>
            <a:lstStyle/>
            <a:p>
              <a:r>
                <a:rPr lang="es-ES" sz="1000" b="1"/>
                <a:t>52/TC</a:t>
              </a:r>
            </a:p>
          </p:txBody>
        </p:sp>
        <p:grpSp>
          <p:nvGrpSpPr>
            <p:cNvPr id="72801" name="Group 100"/>
            <p:cNvGrpSpPr>
              <a:grpSpLocks/>
            </p:cNvGrpSpPr>
            <p:nvPr/>
          </p:nvGrpSpPr>
          <p:grpSpPr bwMode="auto">
            <a:xfrm>
              <a:off x="3141" y="10444"/>
              <a:ext cx="360" cy="180"/>
              <a:chOff x="1881" y="7384"/>
              <a:chExt cx="360" cy="180"/>
            </a:xfrm>
          </p:grpSpPr>
          <p:sp>
            <p:nvSpPr>
              <p:cNvPr id="72806" name="Line 101"/>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807" name="Line 102"/>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2802" name="Line 103"/>
            <p:cNvSpPr>
              <a:spLocks noChangeShapeType="1"/>
            </p:cNvSpPr>
            <p:nvPr/>
          </p:nvSpPr>
          <p:spPr bwMode="auto">
            <a:xfrm flipV="1">
              <a:off x="3321" y="10624"/>
              <a:ext cx="0" cy="180"/>
            </a:xfrm>
            <a:prstGeom prst="line">
              <a:avLst/>
            </a:prstGeom>
            <a:noFill/>
            <a:ln w="9525">
              <a:solidFill>
                <a:schemeClr val="tx1"/>
              </a:solidFill>
              <a:round/>
              <a:headEnd/>
              <a:tailEnd/>
            </a:ln>
          </p:spPr>
          <p:txBody>
            <a:bodyPr/>
            <a:lstStyle/>
            <a:p>
              <a:endParaRPr lang="en-US"/>
            </a:p>
          </p:txBody>
        </p:sp>
        <p:sp>
          <p:nvSpPr>
            <p:cNvPr id="72803" name="Line 104"/>
            <p:cNvSpPr>
              <a:spLocks noChangeShapeType="1"/>
            </p:cNvSpPr>
            <p:nvPr/>
          </p:nvSpPr>
          <p:spPr bwMode="auto">
            <a:xfrm>
              <a:off x="3321" y="10264"/>
              <a:ext cx="0" cy="180"/>
            </a:xfrm>
            <a:prstGeom prst="line">
              <a:avLst/>
            </a:prstGeom>
            <a:noFill/>
            <a:ln w="9525">
              <a:solidFill>
                <a:schemeClr val="tx1"/>
              </a:solidFill>
              <a:round/>
              <a:headEnd/>
              <a:tailEnd/>
            </a:ln>
          </p:spPr>
          <p:txBody>
            <a:bodyPr/>
            <a:lstStyle/>
            <a:p>
              <a:endParaRPr lang="en-US"/>
            </a:p>
          </p:txBody>
        </p:sp>
        <p:sp>
          <p:nvSpPr>
            <p:cNvPr id="72804" name="Text Box 105"/>
            <p:cNvSpPr txBox="1">
              <a:spLocks noChangeArrowheads="1"/>
            </p:cNvSpPr>
            <p:nvPr/>
          </p:nvSpPr>
          <p:spPr bwMode="auto">
            <a:xfrm>
              <a:off x="3501" y="10264"/>
              <a:ext cx="900" cy="360"/>
            </a:xfrm>
            <a:prstGeom prst="rect">
              <a:avLst/>
            </a:prstGeom>
            <a:noFill/>
            <a:ln w="9525">
              <a:solidFill>
                <a:schemeClr val="tx1"/>
              </a:solidFill>
              <a:miter lim="800000"/>
              <a:headEnd/>
              <a:tailEnd/>
            </a:ln>
          </p:spPr>
          <p:txBody>
            <a:bodyPr/>
            <a:lstStyle/>
            <a:p>
              <a:r>
                <a:rPr lang="es-ES" sz="1000" b="1"/>
                <a:t>Z2/A</a:t>
              </a:r>
            </a:p>
          </p:txBody>
        </p:sp>
        <p:sp>
          <p:nvSpPr>
            <p:cNvPr id="72805" name="Text Box 106"/>
            <p:cNvSpPr txBox="1">
              <a:spLocks noChangeArrowheads="1"/>
            </p:cNvSpPr>
            <p:nvPr/>
          </p:nvSpPr>
          <p:spPr bwMode="auto">
            <a:xfrm>
              <a:off x="4581" y="10444"/>
              <a:ext cx="540" cy="360"/>
            </a:xfrm>
            <a:prstGeom prst="rect">
              <a:avLst/>
            </a:prstGeom>
            <a:noFill/>
            <a:ln w="9525">
              <a:solidFill>
                <a:schemeClr val="tx1"/>
              </a:solidFill>
              <a:miter lim="800000"/>
              <a:headEnd/>
              <a:tailEnd/>
            </a:ln>
          </p:spPr>
          <p:txBody>
            <a:bodyPr/>
            <a:lstStyle/>
            <a:p>
              <a:r>
                <a:rPr lang="es-ES" sz="1000" b="1"/>
                <a:t>F2</a:t>
              </a:r>
            </a:p>
          </p:txBody>
        </p:sp>
      </p:grpSp>
      <p:grpSp>
        <p:nvGrpSpPr>
          <p:cNvPr id="72734" name="Group 107"/>
          <p:cNvGrpSpPr>
            <a:grpSpLocks/>
          </p:cNvGrpSpPr>
          <p:nvPr/>
        </p:nvGrpSpPr>
        <p:grpSpPr bwMode="auto">
          <a:xfrm>
            <a:off x="5181600" y="4114800"/>
            <a:ext cx="3276600" cy="2286000"/>
            <a:chOff x="6381" y="9988"/>
            <a:chExt cx="3960" cy="3241"/>
          </a:xfrm>
        </p:grpSpPr>
        <p:sp>
          <p:nvSpPr>
            <p:cNvPr id="72735" name="Line 108"/>
            <p:cNvSpPr>
              <a:spLocks noChangeShapeType="1"/>
            </p:cNvSpPr>
            <p:nvPr/>
          </p:nvSpPr>
          <p:spPr bwMode="auto">
            <a:xfrm>
              <a:off x="6381" y="9988"/>
              <a:ext cx="2160" cy="0"/>
            </a:xfrm>
            <a:prstGeom prst="line">
              <a:avLst/>
            </a:prstGeom>
            <a:noFill/>
            <a:ln w="9525">
              <a:solidFill>
                <a:schemeClr val="tx1"/>
              </a:solidFill>
              <a:round/>
              <a:headEnd/>
              <a:tailEnd/>
            </a:ln>
          </p:spPr>
          <p:txBody>
            <a:bodyPr/>
            <a:lstStyle/>
            <a:p>
              <a:endParaRPr lang="en-US"/>
            </a:p>
          </p:txBody>
        </p:sp>
        <p:sp>
          <p:nvSpPr>
            <p:cNvPr id="72736" name="Line 109"/>
            <p:cNvSpPr>
              <a:spLocks noChangeShapeType="1"/>
            </p:cNvSpPr>
            <p:nvPr/>
          </p:nvSpPr>
          <p:spPr bwMode="auto">
            <a:xfrm>
              <a:off x="6741" y="9988"/>
              <a:ext cx="0" cy="360"/>
            </a:xfrm>
            <a:prstGeom prst="line">
              <a:avLst/>
            </a:prstGeom>
            <a:noFill/>
            <a:ln w="9525">
              <a:solidFill>
                <a:schemeClr val="tx1"/>
              </a:solidFill>
              <a:round/>
              <a:headEnd/>
              <a:tailEnd/>
            </a:ln>
          </p:spPr>
          <p:txBody>
            <a:bodyPr/>
            <a:lstStyle/>
            <a:p>
              <a:endParaRPr lang="en-US"/>
            </a:p>
          </p:txBody>
        </p:sp>
        <p:grpSp>
          <p:nvGrpSpPr>
            <p:cNvPr id="72737" name="Group 110"/>
            <p:cNvGrpSpPr>
              <a:grpSpLocks/>
            </p:cNvGrpSpPr>
            <p:nvPr/>
          </p:nvGrpSpPr>
          <p:grpSpPr bwMode="auto">
            <a:xfrm>
              <a:off x="6561" y="10349"/>
              <a:ext cx="360" cy="180"/>
              <a:chOff x="1881" y="7384"/>
              <a:chExt cx="360" cy="180"/>
            </a:xfrm>
          </p:grpSpPr>
          <p:sp>
            <p:nvSpPr>
              <p:cNvPr id="72787" name="Line 111"/>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788" name="Line 112"/>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2738" name="Line 113"/>
            <p:cNvSpPr>
              <a:spLocks noChangeShapeType="1"/>
            </p:cNvSpPr>
            <p:nvPr/>
          </p:nvSpPr>
          <p:spPr bwMode="auto">
            <a:xfrm>
              <a:off x="6741" y="10529"/>
              <a:ext cx="0" cy="1440"/>
            </a:xfrm>
            <a:prstGeom prst="line">
              <a:avLst/>
            </a:prstGeom>
            <a:noFill/>
            <a:ln w="9525">
              <a:solidFill>
                <a:schemeClr val="tx1"/>
              </a:solidFill>
              <a:round/>
              <a:headEnd/>
              <a:tailEnd/>
            </a:ln>
          </p:spPr>
          <p:txBody>
            <a:bodyPr/>
            <a:lstStyle/>
            <a:p>
              <a:endParaRPr lang="en-US"/>
            </a:p>
          </p:txBody>
        </p:sp>
        <p:sp>
          <p:nvSpPr>
            <p:cNvPr id="72739" name="Line 114"/>
            <p:cNvSpPr>
              <a:spLocks noChangeShapeType="1"/>
            </p:cNvSpPr>
            <p:nvPr/>
          </p:nvSpPr>
          <p:spPr bwMode="auto">
            <a:xfrm>
              <a:off x="6741" y="11969"/>
              <a:ext cx="1620" cy="0"/>
            </a:xfrm>
            <a:prstGeom prst="line">
              <a:avLst/>
            </a:prstGeom>
            <a:noFill/>
            <a:ln w="9525">
              <a:solidFill>
                <a:schemeClr val="tx1"/>
              </a:solidFill>
              <a:round/>
              <a:headEnd/>
              <a:tailEnd/>
            </a:ln>
          </p:spPr>
          <p:txBody>
            <a:bodyPr/>
            <a:lstStyle/>
            <a:p>
              <a:endParaRPr lang="en-US"/>
            </a:p>
          </p:txBody>
        </p:sp>
        <p:sp>
          <p:nvSpPr>
            <p:cNvPr id="72740" name="Line 115"/>
            <p:cNvSpPr>
              <a:spLocks noChangeShapeType="1"/>
            </p:cNvSpPr>
            <p:nvPr/>
          </p:nvSpPr>
          <p:spPr bwMode="auto">
            <a:xfrm>
              <a:off x="8361" y="11608"/>
              <a:ext cx="0" cy="900"/>
            </a:xfrm>
            <a:prstGeom prst="line">
              <a:avLst/>
            </a:prstGeom>
            <a:noFill/>
            <a:ln w="9525">
              <a:solidFill>
                <a:schemeClr val="tx1"/>
              </a:solidFill>
              <a:round/>
              <a:headEnd/>
              <a:tailEnd/>
            </a:ln>
          </p:spPr>
          <p:txBody>
            <a:bodyPr/>
            <a:lstStyle/>
            <a:p>
              <a:endParaRPr lang="en-US"/>
            </a:p>
          </p:txBody>
        </p:sp>
        <p:grpSp>
          <p:nvGrpSpPr>
            <p:cNvPr id="72741" name="Group 116"/>
            <p:cNvGrpSpPr>
              <a:grpSpLocks/>
            </p:cNvGrpSpPr>
            <p:nvPr/>
          </p:nvGrpSpPr>
          <p:grpSpPr bwMode="auto">
            <a:xfrm>
              <a:off x="8181" y="12509"/>
              <a:ext cx="360" cy="360"/>
              <a:chOff x="3501" y="9004"/>
              <a:chExt cx="360" cy="720"/>
            </a:xfrm>
          </p:grpSpPr>
          <p:sp>
            <p:nvSpPr>
              <p:cNvPr id="72783" name="Line 117"/>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2784" name="Line 118"/>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2785" name="Line 119"/>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2786" name="Line 120"/>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2742" name="Line 121"/>
            <p:cNvSpPr>
              <a:spLocks noChangeShapeType="1"/>
            </p:cNvSpPr>
            <p:nvPr/>
          </p:nvSpPr>
          <p:spPr bwMode="auto">
            <a:xfrm>
              <a:off x="7641" y="13228"/>
              <a:ext cx="900" cy="0"/>
            </a:xfrm>
            <a:prstGeom prst="line">
              <a:avLst/>
            </a:prstGeom>
            <a:noFill/>
            <a:ln w="9525">
              <a:solidFill>
                <a:schemeClr val="tx1"/>
              </a:solidFill>
              <a:round/>
              <a:headEnd/>
              <a:tailEnd/>
            </a:ln>
          </p:spPr>
          <p:txBody>
            <a:bodyPr/>
            <a:lstStyle/>
            <a:p>
              <a:endParaRPr lang="en-US"/>
            </a:p>
          </p:txBody>
        </p:sp>
        <p:sp>
          <p:nvSpPr>
            <p:cNvPr id="72743" name="Line 122"/>
            <p:cNvSpPr>
              <a:spLocks noChangeShapeType="1"/>
            </p:cNvSpPr>
            <p:nvPr/>
          </p:nvSpPr>
          <p:spPr bwMode="auto">
            <a:xfrm flipV="1">
              <a:off x="8361" y="12869"/>
              <a:ext cx="0" cy="360"/>
            </a:xfrm>
            <a:prstGeom prst="line">
              <a:avLst/>
            </a:prstGeom>
            <a:noFill/>
            <a:ln w="9525">
              <a:solidFill>
                <a:schemeClr val="tx1"/>
              </a:solidFill>
              <a:round/>
              <a:headEnd/>
              <a:tailEnd/>
            </a:ln>
          </p:spPr>
          <p:txBody>
            <a:bodyPr/>
            <a:lstStyle/>
            <a:p>
              <a:endParaRPr lang="en-US"/>
            </a:p>
          </p:txBody>
        </p:sp>
        <p:sp>
          <p:nvSpPr>
            <p:cNvPr id="72744" name="Text Box 123"/>
            <p:cNvSpPr txBox="1">
              <a:spLocks noChangeArrowheads="1"/>
            </p:cNvSpPr>
            <p:nvPr/>
          </p:nvSpPr>
          <p:spPr bwMode="auto">
            <a:xfrm>
              <a:off x="6921" y="10168"/>
              <a:ext cx="900" cy="360"/>
            </a:xfrm>
            <a:prstGeom prst="rect">
              <a:avLst/>
            </a:prstGeom>
            <a:noFill/>
            <a:ln w="9525">
              <a:solidFill>
                <a:schemeClr val="tx1"/>
              </a:solidFill>
              <a:miter lim="800000"/>
              <a:headEnd/>
              <a:tailEnd/>
            </a:ln>
          </p:spPr>
          <p:txBody>
            <a:bodyPr/>
            <a:lstStyle/>
            <a:p>
              <a:r>
                <a:rPr lang="es-ES" sz="1000" b="1"/>
                <a:t>Z1/B</a:t>
              </a:r>
            </a:p>
          </p:txBody>
        </p:sp>
        <p:grpSp>
          <p:nvGrpSpPr>
            <p:cNvPr id="72745" name="Group 124"/>
            <p:cNvGrpSpPr>
              <a:grpSpLocks/>
            </p:cNvGrpSpPr>
            <p:nvPr/>
          </p:nvGrpSpPr>
          <p:grpSpPr bwMode="auto">
            <a:xfrm>
              <a:off x="8181" y="10529"/>
              <a:ext cx="2160" cy="1260"/>
              <a:chOff x="3141" y="10264"/>
              <a:chExt cx="2160" cy="1260"/>
            </a:xfrm>
          </p:grpSpPr>
          <p:grpSp>
            <p:nvGrpSpPr>
              <p:cNvPr id="72754" name="Group 125"/>
              <p:cNvGrpSpPr>
                <a:grpSpLocks/>
              </p:cNvGrpSpPr>
              <p:nvPr/>
            </p:nvGrpSpPr>
            <p:grpSpPr bwMode="auto">
              <a:xfrm>
                <a:off x="3141" y="11164"/>
                <a:ext cx="360" cy="180"/>
                <a:chOff x="1881" y="7384"/>
                <a:chExt cx="360" cy="180"/>
              </a:xfrm>
            </p:grpSpPr>
            <p:sp>
              <p:nvSpPr>
                <p:cNvPr id="72781" name="Line 126"/>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782" name="Line 127"/>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grpSp>
            <p:nvGrpSpPr>
              <p:cNvPr id="72755" name="Group 128"/>
              <p:cNvGrpSpPr>
                <a:grpSpLocks/>
              </p:cNvGrpSpPr>
              <p:nvPr/>
            </p:nvGrpSpPr>
            <p:grpSpPr bwMode="auto">
              <a:xfrm>
                <a:off x="3141" y="10444"/>
                <a:ext cx="360" cy="180"/>
                <a:chOff x="1881" y="7384"/>
                <a:chExt cx="360" cy="180"/>
              </a:xfrm>
            </p:grpSpPr>
            <p:sp>
              <p:nvSpPr>
                <p:cNvPr id="72779" name="Line 129"/>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780" name="Line 130"/>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2756" name="Line 131"/>
              <p:cNvSpPr>
                <a:spLocks noChangeShapeType="1"/>
              </p:cNvSpPr>
              <p:nvPr/>
            </p:nvSpPr>
            <p:spPr bwMode="auto">
              <a:xfrm flipV="1">
                <a:off x="3321" y="10624"/>
                <a:ext cx="0" cy="540"/>
              </a:xfrm>
              <a:prstGeom prst="line">
                <a:avLst/>
              </a:prstGeom>
              <a:noFill/>
              <a:ln w="9525">
                <a:solidFill>
                  <a:schemeClr val="tx1"/>
                </a:solidFill>
                <a:round/>
                <a:headEnd/>
                <a:tailEnd/>
              </a:ln>
            </p:spPr>
            <p:txBody>
              <a:bodyPr/>
              <a:lstStyle/>
              <a:p>
                <a:endParaRPr lang="en-US"/>
              </a:p>
            </p:txBody>
          </p:sp>
          <p:sp>
            <p:nvSpPr>
              <p:cNvPr id="72757" name="Line 132"/>
              <p:cNvSpPr>
                <a:spLocks noChangeShapeType="1"/>
              </p:cNvSpPr>
              <p:nvPr/>
            </p:nvSpPr>
            <p:spPr bwMode="auto">
              <a:xfrm flipV="1">
                <a:off x="3321" y="10264"/>
                <a:ext cx="0" cy="180"/>
              </a:xfrm>
              <a:prstGeom prst="line">
                <a:avLst/>
              </a:prstGeom>
              <a:noFill/>
              <a:ln w="9525">
                <a:solidFill>
                  <a:schemeClr val="tx1"/>
                </a:solidFill>
                <a:round/>
                <a:headEnd/>
                <a:tailEnd/>
              </a:ln>
            </p:spPr>
            <p:txBody>
              <a:bodyPr/>
              <a:lstStyle/>
              <a:p>
                <a:endParaRPr lang="en-US"/>
              </a:p>
            </p:txBody>
          </p:sp>
          <p:grpSp>
            <p:nvGrpSpPr>
              <p:cNvPr id="72758" name="Group 133"/>
              <p:cNvGrpSpPr>
                <a:grpSpLocks/>
              </p:cNvGrpSpPr>
              <p:nvPr/>
            </p:nvGrpSpPr>
            <p:grpSpPr bwMode="auto">
              <a:xfrm>
                <a:off x="3861" y="10264"/>
                <a:ext cx="1440" cy="1260"/>
                <a:chOff x="4041" y="7024"/>
                <a:chExt cx="1440" cy="1260"/>
              </a:xfrm>
            </p:grpSpPr>
            <p:grpSp>
              <p:nvGrpSpPr>
                <p:cNvPr id="72762" name="Group 134"/>
                <p:cNvGrpSpPr>
                  <a:grpSpLocks/>
                </p:cNvGrpSpPr>
                <p:nvPr/>
              </p:nvGrpSpPr>
              <p:grpSpPr bwMode="auto">
                <a:xfrm>
                  <a:off x="4041" y="7204"/>
                  <a:ext cx="630" cy="180"/>
                  <a:chOff x="4041" y="7204"/>
                  <a:chExt cx="630" cy="180"/>
                </a:xfrm>
              </p:grpSpPr>
              <p:grpSp>
                <p:nvGrpSpPr>
                  <p:cNvPr id="72772" name="Group 135"/>
                  <p:cNvGrpSpPr>
                    <a:grpSpLocks/>
                  </p:cNvGrpSpPr>
                  <p:nvPr/>
                </p:nvGrpSpPr>
                <p:grpSpPr bwMode="auto">
                  <a:xfrm>
                    <a:off x="4041" y="7204"/>
                    <a:ext cx="180" cy="180"/>
                    <a:chOff x="3501" y="9004"/>
                    <a:chExt cx="360" cy="720"/>
                  </a:xfrm>
                </p:grpSpPr>
                <p:sp>
                  <p:nvSpPr>
                    <p:cNvPr id="72775" name="Line 136"/>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2776" name="Line 137"/>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2777" name="Line 138"/>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2778" name="Line 139"/>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2773" name="Line 140"/>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2774" name="Line 141"/>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grpSp>
              <p:nvGrpSpPr>
                <p:cNvPr id="72763" name="Group 142"/>
                <p:cNvGrpSpPr>
                  <a:grpSpLocks/>
                </p:cNvGrpSpPr>
                <p:nvPr/>
              </p:nvGrpSpPr>
              <p:grpSpPr bwMode="auto">
                <a:xfrm>
                  <a:off x="4041" y="7924"/>
                  <a:ext cx="630" cy="180"/>
                  <a:chOff x="4041" y="7204"/>
                  <a:chExt cx="630" cy="180"/>
                </a:xfrm>
              </p:grpSpPr>
              <p:grpSp>
                <p:nvGrpSpPr>
                  <p:cNvPr id="72765" name="Group 143"/>
                  <p:cNvGrpSpPr>
                    <a:grpSpLocks/>
                  </p:cNvGrpSpPr>
                  <p:nvPr/>
                </p:nvGrpSpPr>
                <p:grpSpPr bwMode="auto">
                  <a:xfrm>
                    <a:off x="4041" y="7204"/>
                    <a:ext cx="180" cy="180"/>
                    <a:chOff x="3501" y="9004"/>
                    <a:chExt cx="360" cy="720"/>
                  </a:xfrm>
                </p:grpSpPr>
                <p:sp>
                  <p:nvSpPr>
                    <p:cNvPr id="72768" name="Line 144"/>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2769" name="Line 145"/>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2770" name="Line 146"/>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2771" name="Line 147"/>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2766" name="Line 148"/>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2767" name="Line 149"/>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sp>
              <p:nvSpPr>
                <p:cNvPr id="72764" name="Rectangle 150"/>
                <p:cNvSpPr>
                  <a:spLocks noChangeArrowheads="1"/>
                </p:cNvSpPr>
                <p:nvPr/>
              </p:nvSpPr>
              <p:spPr bwMode="auto">
                <a:xfrm>
                  <a:off x="4581" y="7024"/>
                  <a:ext cx="900" cy="1260"/>
                </a:xfrm>
                <a:prstGeom prst="rect">
                  <a:avLst/>
                </a:prstGeom>
                <a:solidFill>
                  <a:srgbClr val="FFFFFF"/>
                </a:solidFill>
                <a:ln w="9525">
                  <a:solidFill>
                    <a:schemeClr val="tx1"/>
                  </a:solidFill>
                  <a:miter lim="800000"/>
                  <a:headEnd/>
                  <a:tailEnd/>
                </a:ln>
              </p:spPr>
              <p:txBody>
                <a:bodyPr tIns="91440"/>
                <a:lstStyle/>
                <a:p>
                  <a:endParaRPr lang="es-ES" sz="1000" b="1"/>
                </a:p>
                <a:p>
                  <a:r>
                    <a:rPr lang="es-ES" sz="1000" b="1"/>
                    <a:t>RCVR</a:t>
                  </a:r>
                </a:p>
              </p:txBody>
            </p:sp>
          </p:grpSp>
          <p:sp>
            <p:nvSpPr>
              <p:cNvPr id="72759" name="Text Box 151"/>
              <p:cNvSpPr txBox="1">
                <a:spLocks noChangeArrowheads="1"/>
              </p:cNvSpPr>
              <p:nvPr/>
            </p:nvSpPr>
            <p:spPr bwMode="auto">
              <a:xfrm>
                <a:off x="3501" y="10264"/>
                <a:ext cx="540" cy="360"/>
              </a:xfrm>
              <a:prstGeom prst="rect">
                <a:avLst/>
              </a:prstGeom>
              <a:noFill/>
              <a:ln w="9525">
                <a:solidFill>
                  <a:schemeClr val="tx1"/>
                </a:solidFill>
                <a:miter lim="800000"/>
                <a:headEnd/>
                <a:tailEnd/>
              </a:ln>
            </p:spPr>
            <p:txBody>
              <a:bodyPr/>
              <a:lstStyle/>
              <a:p>
                <a:r>
                  <a:rPr lang="es-ES" sz="800" b="1"/>
                  <a:t>G1</a:t>
                </a:r>
                <a:endParaRPr lang="es-ES" sz="1000" b="1"/>
              </a:p>
            </p:txBody>
          </p:sp>
          <p:sp>
            <p:nvSpPr>
              <p:cNvPr id="72760" name="Text Box 152"/>
              <p:cNvSpPr txBox="1">
                <a:spLocks noChangeArrowheads="1"/>
              </p:cNvSpPr>
              <p:nvPr/>
            </p:nvSpPr>
            <p:spPr bwMode="auto">
              <a:xfrm>
                <a:off x="3501" y="10984"/>
                <a:ext cx="540" cy="360"/>
              </a:xfrm>
              <a:prstGeom prst="rect">
                <a:avLst/>
              </a:prstGeom>
              <a:noFill/>
              <a:ln w="9525">
                <a:solidFill>
                  <a:schemeClr val="tx1"/>
                </a:solidFill>
                <a:miter lim="800000"/>
                <a:headEnd/>
                <a:tailEnd/>
              </a:ln>
            </p:spPr>
            <p:txBody>
              <a:bodyPr/>
              <a:lstStyle/>
              <a:p>
                <a:r>
                  <a:rPr lang="es-ES" sz="800" b="1"/>
                  <a:t>T1</a:t>
                </a:r>
                <a:endParaRPr lang="es-ES" sz="1000" b="1"/>
              </a:p>
            </p:txBody>
          </p:sp>
          <p:sp>
            <p:nvSpPr>
              <p:cNvPr id="72761" name="Line 153"/>
              <p:cNvSpPr>
                <a:spLocks noChangeShapeType="1"/>
              </p:cNvSpPr>
              <p:nvPr/>
            </p:nvSpPr>
            <p:spPr bwMode="auto">
              <a:xfrm flipH="1">
                <a:off x="3141" y="10309"/>
                <a:ext cx="315" cy="495"/>
              </a:xfrm>
              <a:prstGeom prst="line">
                <a:avLst/>
              </a:prstGeom>
              <a:noFill/>
              <a:ln w="9525">
                <a:solidFill>
                  <a:schemeClr val="tx1"/>
                </a:solidFill>
                <a:round/>
                <a:headEnd/>
                <a:tailEnd/>
              </a:ln>
            </p:spPr>
            <p:txBody>
              <a:bodyPr/>
              <a:lstStyle/>
              <a:p>
                <a:endParaRPr lang="en-US"/>
              </a:p>
            </p:txBody>
          </p:sp>
        </p:grpSp>
        <p:sp>
          <p:nvSpPr>
            <p:cNvPr id="72746" name="Text Box 154"/>
            <p:cNvSpPr txBox="1">
              <a:spLocks noChangeArrowheads="1"/>
            </p:cNvSpPr>
            <p:nvPr/>
          </p:nvSpPr>
          <p:spPr bwMode="auto">
            <a:xfrm>
              <a:off x="8541" y="11969"/>
              <a:ext cx="900" cy="360"/>
            </a:xfrm>
            <a:prstGeom prst="rect">
              <a:avLst/>
            </a:prstGeom>
            <a:noFill/>
            <a:ln w="9525">
              <a:solidFill>
                <a:schemeClr val="tx1"/>
              </a:solidFill>
              <a:miter lim="800000"/>
              <a:headEnd/>
              <a:tailEnd/>
            </a:ln>
          </p:spPr>
          <p:txBody>
            <a:bodyPr/>
            <a:lstStyle/>
            <a:p>
              <a:r>
                <a:rPr lang="es-ES" sz="1000" b="1"/>
                <a:t>52/TC</a:t>
              </a:r>
            </a:p>
          </p:txBody>
        </p:sp>
        <p:grpSp>
          <p:nvGrpSpPr>
            <p:cNvPr id="72747" name="Group 155"/>
            <p:cNvGrpSpPr>
              <a:grpSpLocks/>
            </p:cNvGrpSpPr>
            <p:nvPr/>
          </p:nvGrpSpPr>
          <p:grpSpPr bwMode="auto">
            <a:xfrm>
              <a:off x="8181" y="10168"/>
              <a:ext cx="360" cy="180"/>
              <a:chOff x="1881" y="7384"/>
              <a:chExt cx="360" cy="180"/>
            </a:xfrm>
          </p:grpSpPr>
          <p:sp>
            <p:nvSpPr>
              <p:cNvPr id="72752" name="Line 156"/>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2753" name="Line 157"/>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2748" name="Line 158"/>
            <p:cNvSpPr>
              <a:spLocks noChangeShapeType="1"/>
            </p:cNvSpPr>
            <p:nvPr/>
          </p:nvSpPr>
          <p:spPr bwMode="auto">
            <a:xfrm flipV="1">
              <a:off x="8361" y="10349"/>
              <a:ext cx="0" cy="180"/>
            </a:xfrm>
            <a:prstGeom prst="line">
              <a:avLst/>
            </a:prstGeom>
            <a:noFill/>
            <a:ln w="9525">
              <a:solidFill>
                <a:schemeClr val="tx1"/>
              </a:solidFill>
              <a:round/>
              <a:headEnd/>
              <a:tailEnd/>
            </a:ln>
          </p:spPr>
          <p:txBody>
            <a:bodyPr/>
            <a:lstStyle/>
            <a:p>
              <a:endParaRPr lang="en-US"/>
            </a:p>
          </p:txBody>
        </p:sp>
        <p:sp>
          <p:nvSpPr>
            <p:cNvPr id="72749" name="Line 159"/>
            <p:cNvSpPr>
              <a:spLocks noChangeShapeType="1"/>
            </p:cNvSpPr>
            <p:nvPr/>
          </p:nvSpPr>
          <p:spPr bwMode="auto">
            <a:xfrm>
              <a:off x="8361" y="9988"/>
              <a:ext cx="0" cy="180"/>
            </a:xfrm>
            <a:prstGeom prst="line">
              <a:avLst/>
            </a:prstGeom>
            <a:noFill/>
            <a:ln w="9525">
              <a:solidFill>
                <a:schemeClr val="tx1"/>
              </a:solidFill>
              <a:round/>
              <a:headEnd/>
              <a:tailEnd/>
            </a:ln>
          </p:spPr>
          <p:txBody>
            <a:bodyPr/>
            <a:lstStyle/>
            <a:p>
              <a:endParaRPr lang="en-US"/>
            </a:p>
          </p:txBody>
        </p:sp>
        <p:sp>
          <p:nvSpPr>
            <p:cNvPr id="72750" name="Text Box 160"/>
            <p:cNvSpPr txBox="1">
              <a:spLocks noChangeArrowheads="1"/>
            </p:cNvSpPr>
            <p:nvPr/>
          </p:nvSpPr>
          <p:spPr bwMode="auto">
            <a:xfrm>
              <a:off x="8541" y="9988"/>
              <a:ext cx="900" cy="360"/>
            </a:xfrm>
            <a:prstGeom prst="rect">
              <a:avLst/>
            </a:prstGeom>
            <a:noFill/>
            <a:ln w="9525">
              <a:solidFill>
                <a:schemeClr val="tx1"/>
              </a:solidFill>
              <a:miter lim="800000"/>
              <a:headEnd/>
              <a:tailEnd/>
            </a:ln>
          </p:spPr>
          <p:txBody>
            <a:bodyPr/>
            <a:lstStyle/>
            <a:p>
              <a:r>
                <a:rPr lang="es-ES" sz="1000" b="1"/>
                <a:t>Z2/B</a:t>
              </a:r>
            </a:p>
          </p:txBody>
        </p:sp>
        <p:sp>
          <p:nvSpPr>
            <p:cNvPr id="72751" name="Text Box 161"/>
            <p:cNvSpPr txBox="1">
              <a:spLocks noChangeArrowheads="1"/>
            </p:cNvSpPr>
            <p:nvPr/>
          </p:nvSpPr>
          <p:spPr bwMode="auto">
            <a:xfrm>
              <a:off x="9621" y="10168"/>
              <a:ext cx="540" cy="360"/>
            </a:xfrm>
            <a:prstGeom prst="rect">
              <a:avLst/>
            </a:prstGeom>
            <a:noFill/>
            <a:ln w="9525">
              <a:solidFill>
                <a:schemeClr val="tx1"/>
              </a:solidFill>
              <a:miter lim="800000"/>
              <a:headEnd/>
              <a:tailEnd/>
            </a:ln>
          </p:spPr>
          <p:txBody>
            <a:bodyPr/>
            <a:lstStyle/>
            <a:p>
              <a:r>
                <a:rPr lang="es-ES" sz="1000" b="1"/>
                <a:t>F1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4755"/>
                                        </p:tgtEl>
                                        <p:attrNameLst>
                                          <p:attrName>style.visibility</p:attrName>
                                        </p:attrNameLst>
                                      </p:cBhvr>
                                      <p:to>
                                        <p:strVal val="visible"/>
                                      </p:to>
                                    </p:set>
                                    <p:anim calcmode="lin" valueType="num">
                                      <p:cBhvr additive="base">
                                        <p:cTn id="7" dur="500" fill="hold"/>
                                        <p:tgtEl>
                                          <p:spTgt spid="74755"/>
                                        </p:tgtEl>
                                        <p:attrNameLst>
                                          <p:attrName>ppt_x</p:attrName>
                                        </p:attrNameLst>
                                      </p:cBhvr>
                                      <p:tavLst>
                                        <p:tav tm="0">
                                          <p:val>
                                            <p:strVal val="0-#ppt_w/2"/>
                                          </p:val>
                                        </p:tav>
                                        <p:tav tm="100000">
                                          <p:val>
                                            <p:strVal val="#ppt_x"/>
                                          </p:val>
                                        </p:tav>
                                      </p:tavLst>
                                    </p:anim>
                                    <p:anim calcmode="lin" valueType="num">
                                      <p:cBhvr additive="base">
                                        <p:cTn id="8" dur="500" fill="hold"/>
                                        <p:tgtEl>
                                          <p:spTgt spid="747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5779" name="Rectangle 3"/>
          <p:cNvSpPr>
            <a:spLocks noChangeArrowheads="1"/>
          </p:cNvSpPr>
          <p:nvPr/>
        </p:nvSpPr>
        <p:spPr bwMode="auto">
          <a:xfrm>
            <a:off x="1600200" y="685800"/>
            <a:ext cx="5924550"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LINEAS DE TRANSMISION </a:t>
            </a:r>
            <a:endParaRPr lang="es-ES" sz="2000">
              <a:latin typeface="Times New Roman" pitchFamily="18" charset="0"/>
            </a:endParaRPr>
          </a:p>
        </p:txBody>
      </p:sp>
      <p:sp>
        <p:nvSpPr>
          <p:cNvPr id="73732" name="Text Box 4"/>
          <p:cNvSpPr txBox="1">
            <a:spLocks noChangeArrowheads="1"/>
          </p:cNvSpPr>
          <p:nvPr/>
        </p:nvSpPr>
        <p:spPr bwMode="auto">
          <a:xfrm>
            <a:off x="2286000" y="990600"/>
            <a:ext cx="3868738" cy="457200"/>
          </a:xfrm>
          <a:prstGeom prst="rect">
            <a:avLst/>
          </a:prstGeom>
          <a:noFill/>
          <a:ln w="9525">
            <a:noFill/>
            <a:miter lim="800000"/>
            <a:headEnd/>
            <a:tailEnd/>
          </a:ln>
        </p:spPr>
        <p:txBody>
          <a:bodyPr wrap="none">
            <a:spAutoFit/>
          </a:bodyPr>
          <a:lstStyle/>
          <a:p>
            <a:r>
              <a:rPr lang="es-ES_tradnl" b="1"/>
              <a:t>Protección por hilo piloto</a:t>
            </a:r>
          </a:p>
        </p:txBody>
      </p:sp>
      <p:sp>
        <p:nvSpPr>
          <p:cNvPr id="73733" name="Text Box 7"/>
          <p:cNvSpPr txBox="1">
            <a:spLocks noChangeArrowheads="1"/>
          </p:cNvSpPr>
          <p:nvPr/>
        </p:nvSpPr>
        <p:spPr bwMode="auto">
          <a:xfrm>
            <a:off x="381000" y="1600200"/>
            <a:ext cx="5297488" cy="457200"/>
          </a:xfrm>
          <a:prstGeom prst="rect">
            <a:avLst/>
          </a:prstGeom>
          <a:noFill/>
          <a:ln w="9525">
            <a:noFill/>
            <a:miter lim="800000"/>
            <a:headEnd/>
            <a:tailEnd/>
          </a:ln>
        </p:spPr>
        <p:txBody>
          <a:bodyPr wrap="none">
            <a:spAutoFit/>
          </a:bodyPr>
          <a:lstStyle/>
          <a:p>
            <a:r>
              <a:rPr lang="es-ES_tradnl" b="1">
                <a:solidFill>
                  <a:srgbClr val="FFFF00"/>
                </a:solidFill>
              </a:rPr>
              <a:t>Permisivo de sobre alcance (POTT)</a:t>
            </a:r>
          </a:p>
        </p:txBody>
      </p:sp>
      <p:sp>
        <p:nvSpPr>
          <p:cNvPr id="73734" name="Line 8"/>
          <p:cNvSpPr>
            <a:spLocks noChangeShapeType="1"/>
          </p:cNvSpPr>
          <p:nvPr/>
        </p:nvSpPr>
        <p:spPr bwMode="auto">
          <a:xfrm>
            <a:off x="1916113" y="2590800"/>
            <a:ext cx="0" cy="571500"/>
          </a:xfrm>
          <a:prstGeom prst="line">
            <a:avLst/>
          </a:prstGeom>
          <a:noFill/>
          <a:ln w="28575">
            <a:solidFill>
              <a:schemeClr val="tx1"/>
            </a:solidFill>
            <a:round/>
            <a:headEnd/>
            <a:tailEnd/>
          </a:ln>
        </p:spPr>
        <p:txBody>
          <a:bodyPr/>
          <a:lstStyle/>
          <a:p>
            <a:endParaRPr lang="en-US"/>
          </a:p>
        </p:txBody>
      </p:sp>
      <p:sp>
        <p:nvSpPr>
          <p:cNvPr id="73735" name="Line 9"/>
          <p:cNvSpPr>
            <a:spLocks noChangeShapeType="1"/>
          </p:cNvSpPr>
          <p:nvPr/>
        </p:nvSpPr>
        <p:spPr bwMode="auto">
          <a:xfrm>
            <a:off x="1916113" y="2819400"/>
            <a:ext cx="6154737" cy="0"/>
          </a:xfrm>
          <a:prstGeom prst="line">
            <a:avLst/>
          </a:prstGeom>
          <a:noFill/>
          <a:ln w="9525">
            <a:solidFill>
              <a:schemeClr val="tx1"/>
            </a:solidFill>
            <a:round/>
            <a:headEnd/>
            <a:tailEnd/>
          </a:ln>
        </p:spPr>
        <p:txBody>
          <a:bodyPr/>
          <a:lstStyle/>
          <a:p>
            <a:endParaRPr lang="en-US"/>
          </a:p>
        </p:txBody>
      </p:sp>
      <p:sp>
        <p:nvSpPr>
          <p:cNvPr id="73736" name="Line 10"/>
          <p:cNvSpPr>
            <a:spLocks noChangeShapeType="1"/>
          </p:cNvSpPr>
          <p:nvPr/>
        </p:nvSpPr>
        <p:spPr bwMode="auto">
          <a:xfrm>
            <a:off x="8070850" y="2476500"/>
            <a:ext cx="0" cy="685800"/>
          </a:xfrm>
          <a:prstGeom prst="line">
            <a:avLst/>
          </a:prstGeom>
          <a:noFill/>
          <a:ln w="28575">
            <a:solidFill>
              <a:schemeClr val="tx1"/>
            </a:solidFill>
            <a:round/>
            <a:headEnd/>
            <a:tailEnd/>
          </a:ln>
        </p:spPr>
        <p:txBody>
          <a:bodyPr/>
          <a:lstStyle/>
          <a:p>
            <a:endParaRPr lang="en-US"/>
          </a:p>
        </p:txBody>
      </p:sp>
      <p:sp>
        <p:nvSpPr>
          <p:cNvPr id="73737" name="Rectangle 11"/>
          <p:cNvSpPr>
            <a:spLocks noChangeArrowheads="1"/>
          </p:cNvSpPr>
          <p:nvPr/>
        </p:nvSpPr>
        <p:spPr bwMode="auto">
          <a:xfrm>
            <a:off x="2224088" y="2705100"/>
            <a:ext cx="461962" cy="228600"/>
          </a:xfrm>
          <a:prstGeom prst="rect">
            <a:avLst/>
          </a:prstGeom>
          <a:solidFill>
            <a:srgbClr val="FF0000"/>
          </a:solidFill>
          <a:ln w="9525">
            <a:solidFill>
              <a:schemeClr val="tx1"/>
            </a:solidFill>
            <a:miter lim="800000"/>
            <a:headEnd/>
            <a:tailEnd/>
          </a:ln>
        </p:spPr>
        <p:txBody>
          <a:bodyPr/>
          <a:lstStyle/>
          <a:p>
            <a:r>
              <a:rPr lang="es-ES" sz="1000"/>
              <a:t>A</a:t>
            </a:r>
          </a:p>
        </p:txBody>
      </p:sp>
      <p:sp>
        <p:nvSpPr>
          <p:cNvPr id="73738" name="Rectangle 12"/>
          <p:cNvSpPr>
            <a:spLocks noChangeArrowheads="1"/>
          </p:cNvSpPr>
          <p:nvPr/>
        </p:nvSpPr>
        <p:spPr bwMode="auto">
          <a:xfrm>
            <a:off x="7302500" y="2705100"/>
            <a:ext cx="460375" cy="228600"/>
          </a:xfrm>
          <a:prstGeom prst="rect">
            <a:avLst/>
          </a:prstGeom>
          <a:solidFill>
            <a:srgbClr val="FF0000"/>
          </a:solidFill>
          <a:ln w="9525">
            <a:solidFill>
              <a:schemeClr val="tx1"/>
            </a:solidFill>
            <a:miter lim="800000"/>
            <a:headEnd/>
            <a:tailEnd/>
          </a:ln>
        </p:spPr>
        <p:txBody>
          <a:bodyPr/>
          <a:lstStyle/>
          <a:p>
            <a:r>
              <a:rPr lang="es-ES" sz="1000"/>
              <a:t>B</a:t>
            </a:r>
          </a:p>
        </p:txBody>
      </p:sp>
      <p:sp>
        <p:nvSpPr>
          <p:cNvPr id="73739" name="Text Box 13"/>
          <p:cNvSpPr txBox="1">
            <a:spLocks noChangeArrowheads="1"/>
          </p:cNvSpPr>
          <p:nvPr/>
        </p:nvSpPr>
        <p:spPr bwMode="auto">
          <a:xfrm>
            <a:off x="2686050" y="2705100"/>
            <a:ext cx="461963" cy="228600"/>
          </a:xfrm>
          <a:prstGeom prst="rect">
            <a:avLst/>
          </a:prstGeom>
          <a:noFill/>
          <a:ln w="9525">
            <a:noFill/>
            <a:miter lim="800000"/>
            <a:headEnd/>
            <a:tailEnd/>
          </a:ln>
        </p:spPr>
        <p:txBody>
          <a:bodyPr/>
          <a:lstStyle/>
          <a:p>
            <a:r>
              <a:rPr lang="es-ES" sz="1000" b="1"/>
              <a:t>M</a:t>
            </a:r>
          </a:p>
        </p:txBody>
      </p:sp>
      <p:sp>
        <p:nvSpPr>
          <p:cNvPr id="73740" name="Text Box 14"/>
          <p:cNvSpPr txBox="1">
            <a:spLocks noChangeArrowheads="1"/>
          </p:cNvSpPr>
          <p:nvPr/>
        </p:nvSpPr>
        <p:spPr bwMode="auto">
          <a:xfrm>
            <a:off x="6840538" y="2705100"/>
            <a:ext cx="461962" cy="228600"/>
          </a:xfrm>
          <a:prstGeom prst="rect">
            <a:avLst/>
          </a:prstGeom>
          <a:noFill/>
          <a:ln w="9525">
            <a:noFill/>
            <a:miter lim="800000"/>
            <a:headEnd/>
            <a:tailEnd/>
          </a:ln>
        </p:spPr>
        <p:txBody>
          <a:bodyPr/>
          <a:lstStyle/>
          <a:p>
            <a:r>
              <a:rPr lang="es-ES" sz="1000" b="1"/>
              <a:t>M</a:t>
            </a:r>
          </a:p>
        </p:txBody>
      </p:sp>
      <p:sp>
        <p:nvSpPr>
          <p:cNvPr id="73741" name="Text Box 15"/>
          <p:cNvSpPr txBox="1">
            <a:spLocks noChangeArrowheads="1"/>
          </p:cNvSpPr>
          <p:nvPr/>
        </p:nvSpPr>
        <p:spPr bwMode="auto">
          <a:xfrm>
            <a:off x="4070350" y="2362200"/>
            <a:ext cx="769938" cy="228600"/>
          </a:xfrm>
          <a:prstGeom prst="rect">
            <a:avLst/>
          </a:prstGeom>
          <a:noFill/>
          <a:ln w="9525">
            <a:noFill/>
            <a:miter lim="800000"/>
            <a:headEnd/>
            <a:tailEnd/>
          </a:ln>
        </p:spPr>
        <p:txBody>
          <a:bodyPr/>
          <a:lstStyle/>
          <a:p>
            <a:r>
              <a:rPr lang="es-ES" sz="1400" b="1"/>
              <a:t>Z2/A</a:t>
            </a:r>
          </a:p>
        </p:txBody>
      </p:sp>
      <p:sp>
        <p:nvSpPr>
          <p:cNvPr id="73742" name="Text Box 16"/>
          <p:cNvSpPr txBox="1">
            <a:spLocks noChangeArrowheads="1"/>
          </p:cNvSpPr>
          <p:nvPr/>
        </p:nvSpPr>
        <p:spPr bwMode="auto">
          <a:xfrm>
            <a:off x="4686300" y="3048000"/>
            <a:ext cx="769938" cy="228600"/>
          </a:xfrm>
          <a:prstGeom prst="rect">
            <a:avLst/>
          </a:prstGeom>
          <a:noFill/>
          <a:ln w="9525">
            <a:noFill/>
            <a:miter lim="800000"/>
            <a:headEnd/>
            <a:tailEnd/>
          </a:ln>
        </p:spPr>
        <p:txBody>
          <a:bodyPr/>
          <a:lstStyle/>
          <a:p>
            <a:r>
              <a:rPr lang="es-ES" sz="1400" b="1"/>
              <a:t>Z2/B</a:t>
            </a:r>
          </a:p>
        </p:txBody>
      </p:sp>
      <p:sp>
        <p:nvSpPr>
          <p:cNvPr id="73743" name="Line 17"/>
          <p:cNvSpPr>
            <a:spLocks noChangeShapeType="1"/>
          </p:cNvSpPr>
          <p:nvPr/>
        </p:nvSpPr>
        <p:spPr bwMode="auto">
          <a:xfrm>
            <a:off x="2840038" y="2362200"/>
            <a:ext cx="5846762" cy="0"/>
          </a:xfrm>
          <a:prstGeom prst="line">
            <a:avLst/>
          </a:prstGeom>
          <a:noFill/>
          <a:ln w="9525">
            <a:solidFill>
              <a:schemeClr val="tx1"/>
            </a:solidFill>
            <a:round/>
            <a:headEnd/>
            <a:tailEnd/>
          </a:ln>
        </p:spPr>
        <p:txBody>
          <a:bodyPr/>
          <a:lstStyle/>
          <a:p>
            <a:endParaRPr lang="en-US"/>
          </a:p>
        </p:txBody>
      </p:sp>
      <p:sp>
        <p:nvSpPr>
          <p:cNvPr id="73744" name="Line 18"/>
          <p:cNvSpPr>
            <a:spLocks noChangeShapeType="1"/>
          </p:cNvSpPr>
          <p:nvPr/>
        </p:nvSpPr>
        <p:spPr bwMode="auto">
          <a:xfrm flipV="1">
            <a:off x="8686800" y="2247900"/>
            <a:ext cx="0" cy="114300"/>
          </a:xfrm>
          <a:prstGeom prst="line">
            <a:avLst/>
          </a:prstGeom>
          <a:noFill/>
          <a:ln w="9525">
            <a:solidFill>
              <a:schemeClr val="tx1"/>
            </a:solidFill>
            <a:round/>
            <a:headEnd/>
            <a:tailEnd/>
          </a:ln>
        </p:spPr>
        <p:txBody>
          <a:bodyPr/>
          <a:lstStyle/>
          <a:p>
            <a:endParaRPr lang="en-US"/>
          </a:p>
        </p:txBody>
      </p:sp>
      <p:sp>
        <p:nvSpPr>
          <p:cNvPr id="73745" name="Line 19"/>
          <p:cNvSpPr>
            <a:spLocks noChangeShapeType="1"/>
          </p:cNvSpPr>
          <p:nvPr/>
        </p:nvSpPr>
        <p:spPr bwMode="auto">
          <a:xfrm flipH="1">
            <a:off x="993775" y="3276600"/>
            <a:ext cx="6000750" cy="0"/>
          </a:xfrm>
          <a:prstGeom prst="line">
            <a:avLst/>
          </a:prstGeom>
          <a:noFill/>
          <a:ln w="9525">
            <a:solidFill>
              <a:schemeClr val="tx1"/>
            </a:solidFill>
            <a:round/>
            <a:headEnd/>
            <a:tailEnd/>
          </a:ln>
        </p:spPr>
        <p:txBody>
          <a:bodyPr/>
          <a:lstStyle/>
          <a:p>
            <a:endParaRPr lang="en-US"/>
          </a:p>
        </p:txBody>
      </p:sp>
      <p:sp>
        <p:nvSpPr>
          <p:cNvPr id="73746" name="Line 20"/>
          <p:cNvSpPr>
            <a:spLocks noChangeShapeType="1"/>
          </p:cNvSpPr>
          <p:nvPr/>
        </p:nvSpPr>
        <p:spPr bwMode="auto">
          <a:xfrm>
            <a:off x="993775" y="3276600"/>
            <a:ext cx="0" cy="114300"/>
          </a:xfrm>
          <a:prstGeom prst="line">
            <a:avLst/>
          </a:prstGeom>
          <a:noFill/>
          <a:ln w="9525">
            <a:solidFill>
              <a:schemeClr val="tx1"/>
            </a:solidFill>
            <a:round/>
            <a:headEnd/>
            <a:tailEnd/>
          </a:ln>
        </p:spPr>
        <p:txBody>
          <a:bodyPr/>
          <a:lstStyle/>
          <a:p>
            <a:endParaRPr lang="en-US"/>
          </a:p>
        </p:txBody>
      </p:sp>
      <p:sp>
        <p:nvSpPr>
          <p:cNvPr id="73747" name="Line 21"/>
          <p:cNvSpPr>
            <a:spLocks noChangeShapeType="1"/>
          </p:cNvSpPr>
          <p:nvPr/>
        </p:nvSpPr>
        <p:spPr bwMode="auto">
          <a:xfrm flipV="1">
            <a:off x="2840038" y="2247900"/>
            <a:ext cx="0" cy="431800"/>
          </a:xfrm>
          <a:prstGeom prst="line">
            <a:avLst/>
          </a:prstGeom>
          <a:noFill/>
          <a:ln w="9525">
            <a:solidFill>
              <a:schemeClr val="tx1"/>
            </a:solidFill>
            <a:prstDash val="dash"/>
            <a:round/>
            <a:headEnd/>
            <a:tailEnd/>
          </a:ln>
        </p:spPr>
        <p:txBody>
          <a:bodyPr/>
          <a:lstStyle/>
          <a:p>
            <a:endParaRPr lang="en-US"/>
          </a:p>
        </p:txBody>
      </p:sp>
      <p:sp>
        <p:nvSpPr>
          <p:cNvPr id="73748" name="Line 22"/>
          <p:cNvSpPr>
            <a:spLocks noChangeShapeType="1"/>
          </p:cNvSpPr>
          <p:nvPr/>
        </p:nvSpPr>
        <p:spPr bwMode="auto">
          <a:xfrm>
            <a:off x="6994525" y="2908300"/>
            <a:ext cx="0" cy="457200"/>
          </a:xfrm>
          <a:prstGeom prst="line">
            <a:avLst/>
          </a:prstGeom>
          <a:noFill/>
          <a:ln w="9525">
            <a:solidFill>
              <a:schemeClr val="tx1"/>
            </a:solidFill>
            <a:prstDash val="dash"/>
            <a:round/>
            <a:headEnd/>
            <a:tailEnd/>
          </a:ln>
        </p:spPr>
        <p:txBody>
          <a:bodyPr/>
          <a:lstStyle/>
          <a:p>
            <a:endParaRPr lang="en-US"/>
          </a:p>
        </p:txBody>
      </p:sp>
      <p:grpSp>
        <p:nvGrpSpPr>
          <p:cNvPr id="73749" name="Group 23"/>
          <p:cNvGrpSpPr>
            <a:grpSpLocks/>
          </p:cNvGrpSpPr>
          <p:nvPr/>
        </p:nvGrpSpPr>
        <p:grpSpPr bwMode="auto">
          <a:xfrm>
            <a:off x="685800" y="3419475"/>
            <a:ext cx="2770188" cy="457200"/>
            <a:chOff x="981" y="5944"/>
            <a:chExt cx="3240" cy="720"/>
          </a:xfrm>
        </p:grpSpPr>
        <p:grpSp>
          <p:nvGrpSpPr>
            <p:cNvPr id="73854" name="Group 24"/>
            <p:cNvGrpSpPr>
              <a:grpSpLocks/>
            </p:cNvGrpSpPr>
            <p:nvPr/>
          </p:nvGrpSpPr>
          <p:grpSpPr bwMode="auto">
            <a:xfrm>
              <a:off x="981" y="5944"/>
              <a:ext cx="2340" cy="720"/>
              <a:chOff x="981" y="5944"/>
              <a:chExt cx="2340" cy="720"/>
            </a:xfrm>
          </p:grpSpPr>
          <p:sp>
            <p:nvSpPr>
              <p:cNvPr id="73857" name="Rectangle 25"/>
              <p:cNvSpPr>
                <a:spLocks noChangeArrowheads="1"/>
              </p:cNvSpPr>
              <p:nvPr/>
            </p:nvSpPr>
            <p:spPr bwMode="auto">
              <a:xfrm>
                <a:off x="2421" y="5944"/>
                <a:ext cx="900" cy="720"/>
              </a:xfrm>
              <a:prstGeom prst="rect">
                <a:avLst/>
              </a:prstGeom>
              <a:solidFill>
                <a:srgbClr val="FFFFFF"/>
              </a:solidFill>
              <a:ln w="9525">
                <a:solidFill>
                  <a:schemeClr val="tx1"/>
                </a:solidFill>
                <a:miter lim="800000"/>
                <a:headEnd/>
                <a:tailEnd/>
              </a:ln>
            </p:spPr>
            <p:txBody>
              <a:bodyPr tIns="91440"/>
              <a:lstStyle/>
              <a:p>
                <a:r>
                  <a:rPr lang="es-ES" sz="1000" b="1"/>
                  <a:t>XMTR</a:t>
                </a:r>
              </a:p>
            </p:txBody>
          </p:sp>
          <p:sp>
            <p:nvSpPr>
              <p:cNvPr id="73858" name="Line 26"/>
              <p:cNvSpPr>
                <a:spLocks noChangeShapeType="1"/>
              </p:cNvSpPr>
              <p:nvPr/>
            </p:nvSpPr>
            <p:spPr bwMode="auto">
              <a:xfrm flipH="1">
                <a:off x="1881" y="6064"/>
                <a:ext cx="540" cy="0"/>
              </a:xfrm>
              <a:prstGeom prst="line">
                <a:avLst/>
              </a:prstGeom>
              <a:noFill/>
              <a:ln w="9525">
                <a:solidFill>
                  <a:schemeClr val="tx1"/>
                </a:solidFill>
                <a:round/>
                <a:headEnd/>
                <a:tailEnd/>
              </a:ln>
            </p:spPr>
            <p:txBody>
              <a:bodyPr/>
              <a:lstStyle/>
              <a:p>
                <a:endParaRPr lang="en-US"/>
              </a:p>
            </p:txBody>
          </p:sp>
          <p:sp>
            <p:nvSpPr>
              <p:cNvPr id="73859" name="Line 27"/>
              <p:cNvSpPr>
                <a:spLocks noChangeShapeType="1"/>
              </p:cNvSpPr>
              <p:nvPr/>
            </p:nvSpPr>
            <p:spPr bwMode="auto">
              <a:xfrm flipH="1">
                <a:off x="1881" y="6544"/>
                <a:ext cx="540" cy="0"/>
              </a:xfrm>
              <a:prstGeom prst="line">
                <a:avLst/>
              </a:prstGeom>
              <a:noFill/>
              <a:ln w="9525">
                <a:solidFill>
                  <a:schemeClr val="tx1"/>
                </a:solidFill>
                <a:round/>
                <a:headEnd/>
                <a:tailEnd/>
              </a:ln>
            </p:spPr>
            <p:txBody>
              <a:bodyPr/>
              <a:lstStyle/>
              <a:p>
                <a:endParaRPr lang="en-US"/>
              </a:p>
            </p:txBody>
          </p:sp>
          <p:sp>
            <p:nvSpPr>
              <p:cNvPr id="73860" name="Line 28"/>
              <p:cNvSpPr>
                <a:spLocks noChangeShapeType="1"/>
              </p:cNvSpPr>
              <p:nvPr/>
            </p:nvSpPr>
            <p:spPr bwMode="auto">
              <a:xfrm flipV="1">
                <a:off x="1881" y="6364"/>
                <a:ext cx="0" cy="180"/>
              </a:xfrm>
              <a:prstGeom prst="line">
                <a:avLst/>
              </a:prstGeom>
              <a:noFill/>
              <a:ln w="9525">
                <a:solidFill>
                  <a:schemeClr val="tx1"/>
                </a:solidFill>
                <a:round/>
                <a:headEnd/>
                <a:tailEnd/>
              </a:ln>
            </p:spPr>
            <p:txBody>
              <a:bodyPr/>
              <a:lstStyle/>
              <a:p>
                <a:endParaRPr lang="en-US"/>
              </a:p>
            </p:txBody>
          </p:sp>
          <p:sp>
            <p:nvSpPr>
              <p:cNvPr id="73861" name="Line 29"/>
              <p:cNvSpPr>
                <a:spLocks noChangeShapeType="1"/>
              </p:cNvSpPr>
              <p:nvPr/>
            </p:nvSpPr>
            <p:spPr bwMode="auto">
              <a:xfrm flipV="1">
                <a:off x="1881" y="6064"/>
                <a:ext cx="0" cy="180"/>
              </a:xfrm>
              <a:prstGeom prst="line">
                <a:avLst/>
              </a:prstGeom>
              <a:noFill/>
              <a:ln w="9525">
                <a:solidFill>
                  <a:schemeClr val="tx1"/>
                </a:solidFill>
                <a:round/>
                <a:headEnd/>
                <a:tailEnd/>
              </a:ln>
            </p:spPr>
            <p:txBody>
              <a:bodyPr/>
              <a:lstStyle/>
              <a:p>
                <a:endParaRPr lang="en-US"/>
              </a:p>
            </p:txBody>
          </p:sp>
          <p:sp>
            <p:nvSpPr>
              <p:cNvPr id="73862" name="Line 30"/>
              <p:cNvSpPr>
                <a:spLocks noChangeShapeType="1"/>
              </p:cNvSpPr>
              <p:nvPr/>
            </p:nvSpPr>
            <p:spPr bwMode="auto">
              <a:xfrm>
                <a:off x="1701" y="6364"/>
                <a:ext cx="360" cy="0"/>
              </a:xfrm>
              <a:prstGeom prst="line">
                <a:avLst/>
              </a:prstGeom>
              <a:noFill/>
              <a:ln w="9525">
                <a:solidFill>
                  <a:schemeClr val="tx1"/>
                </a:solidFill>
                <a:round/>
                <a:headEnd/>
                <a:tailEnd/>
              </a:ln>
            </p:spPr>
            <p:txBody>
              <a:bodyPr/>
              <a:lstStyle/>
              <a:p>
                <a:endParaRPr lang="en-US"/>
              </a:p>
            </p:txBody>
          </p:sp>
          <p:sp>
            <p:nvSpPr>
              <p:cNvPr id="73863" name="Line 31"/>
              <p:cNvSpPr>
                <a:spLocks noChangeShapeType="1"/>
              </p:cNvSpPr>
              <p:nvPr/>
            </p:nvSpPr>
            <p:spPr bwMode="auto">
              <a:xfrm>
                <a:off x="1701" y="6259"/>
                <a:ext cx="360" cy="0"/>
              </a:xfrm>
              <a:prstGeom prst="line">
                <a:avLst/>
              </a:prstGeom>
              <a:noFill/>
              <a:ln w="9525">
                <a:solidFill>
                  <a:schemeClr val="tx1"/>
                </a:solidFill>
                <a:round/>
                <a:headEnd/>
                <a:tailEnd/>
              </a:ln>
            </p:spPr>
            <p:txBody>
              <a:bodyPr/>
              <a:lstStyle/>
              <a:p>
                <a:endParaRPr lang="en-US"/>
              </a:p>
            </p:txBody>
          </p:sp>
          <p:sp>
            <p:nvSpPr>
              <p:cNvPr id="73864" name="Text Box 32"/>
              <p:cNvSpPr txBox="1">
                <a:spLocks noChangeArrowheads="1"/>
              </p:cNvSpPr>
              <p:nvPr/>
            </p:nvSpPr>
            <p:spPr bwMode="auto">
              <a:xfrm>
                <a:off x="981" y="6124"/>
                <a:ext cx="900" cy="360"/>
              </a:xfrm>
              <a:prstGeom prst="rect">
                <a:avLst/>
              </a:prstGeom>
              <a:noFill/>
              <a:ln w="9525">
                <a:solidFill>
                  <a:schemeClr val="tx1"/>
                </a:solidFill>
                <a:miter lim="800000"/>
                <a:headEnd/>
                <a:tailEnd/>
              </a:ln>
            </p:spPr>
            <p:txBody>
              <a:bodyPr/>
              <a:lstStyle/>
              <a:p>
                <a:r>
                  <a:rPr lang="es-ES" sz="1000" b="1"/>
                  <a:t>Z2/A</a:t>
                </a:r>
              </a:p>
            </p:txBody>
          </p:sp>
        </p:grpSp>
        <p:sp>
          <p:nvSpPr>
            <p:cNvPr id="73855" name="Line 33"/>
            <p:cNvSpPr>
              <a:spLocks noChangeShapeType="1"/>
            </p:cNvSpPr>
            <p:nvPr/>
          </p:nvSpPr>
          <p:spPr bwMode="auto">
            <a:xfrm>
              <a:off x="3321" y="6304"/>
              <a:ext cx="540" cy="0"/>
            </a:xfrm>
            <a:prstGeom prst="line">
              <a:avLst/>
            </a:prstGeom>
            <a:noFill/>
            <a:ln w="9525">
              <a:solidFill>
                <a:schemeClr val="tx1"/>
              </a:solidFill>
              <a:round/>
              <a:headEnd/>
              <a:tailEnd type="triangle" w="med" len="med"/>
            </a:ln>
          </p:spPr>
          <p:txBody>
            <a:bodyPr/>
            <a:lstStyle/>
            <a:p>
              <a:endParaRPr lang="en-US"/>
            </a:p>
          </p:txBody>
        </p:sp>
        <p:sp>
          <p:nvSpPr>
            <p:cNvPr id="73856" name="Text Box 34"/>
            <p:cNvSpPr txBox="1">
              <a:spLocks noChangeArrowheads="1"/>
            </p:cNvSpPr>
            <p:nvPr/>
          </p:nvSpPr>
          <p:spPr bwMode="auto">
            <a:xfrm>
              <a:off x="3681" y="5944"/>
              <a:ext cx="540" cy="360"/>
            </a:xfrm>
            <a:prstGeom prst="rect">
              <a:avLst/>
            </a:prstGeom>
            <a:noFill/>
            <a:ln w="9525">
              <a:solidFill>
                <a:schemeClr val="tx1"/>
              </a:solidFill>
              <a:miter lim="800000"/>
              <a:headEnd/>
              <a:tailEnd/>
            </a:ln>
          </p:spPr>
          <p:txBody>
            <a:bodyPr/>
            <a:lstStyle/>
            <a:p>
              <a:r>
                <a:rPr lang="es-ES" sz="1000" b="1"/>
                <a:t>F1</a:t>
              </a:r>
            </a:p>
          </p:txBody>
        </p:sp>
      </p:grpSp>
      <p:grpSp>
        <p:nvGrpSpPr>
          <p:cNvPr id="73750" name="Group 35"/>
          <p:cNvGrpSpPr>
            <a:grpSpLocks/>
          </p:cNvGrpSpPr>
          <p:nvPr/>
        </p:nvGrpSpPr>
        <p:grpSpPr bwMode="auto">
          <a:xfrm>
            <a:off x="5762625" y="3419475"/>
            <a:ext cx="2616200" cy="457200"/>
            <a:chOff x="7281" y="6124"/>
            <a:chExt cx="3060" cy="720"/>
          </a:xfrm>
        </p:grpSpPr>
        <p:sp>
          <p:nvSpPr>
            <p:cNvPr id="73844" name="Rectangle 36"/>
            <p:cNvSpPr>
              <a:spLocks noChangeArrowheads="1"/>
            </p:cNvSpPr>
            <p:nvPr/>
          </p:nvSpPr>
          <p:spPr bwMode="auto">
            <a:xfrm>
              <a:off x="7821" y="6124"/>
              <a:ext cx="900" cy="720"/>
            </a:xfrm>
            <a:prstGeom prst="rect">
              <a:avLst/>
            </a:prstGeom>
            <a:solidFill>
              <a:srgbClr val="FFFFFF"/>
            </a:solidFill>
            <a:ln w="9525">
              <a:solidFill>
                <a:schemeClr val="tx1"/>
              </a:solidFill>
              <a:miter lim="800000"/>
              <a:headEnd/>
              <a:tailEnd/>
            </a:ln>
          </p:spPr>
          <p:txBody>
            <a:bodyPr tIns="91440"/>
            <a:lstStyle/>
            <a:p>
              <a:r>
                <a:rPr lang="es-ES" sz="1000" b="1"/>
                <a:t>XMTR</a:t>
              </a:r>
            </a:p>
          </p:txBody>
        </p:sp>
        <p:grpSp>
          <p:nvGrpSpPr>
            <p:cNvPr id="73845" name="Group 37"/>
            <p:cNvGrpSpPr>
              <a:grpSpLocks/>
            </p:cNvGrpSpPr>
            <p:nvPr/>
          </p:nvGrpSpPr>
          <p:grpSpPr bwMode="auto">
            <a:xfrm rot="-10764697">
              <a:off x="8721" y="6259"/>
              <a:ext cx="720" cy="480"/>
              <a:chOff x="7101" y="6244"/>
              <a:chExt cx="720" cy="480"/>
            </a:xfrm>
          </p:grpSpPr>
          <p:sp>
            <p:nvSpPr>
              <p:cNvPr id="73848" name="Line 38"/>
              <p:cNvSpPr>
                <a:spLocks noChangeShapeType="1"/>
              </p:cNvSpPr>
              <p:nvPr/>
            </p:nvSpPr>
            <p:spPr bwMode="auto">
              <a:xfrm flipH="1">
                <a:off x="7281" y="6244"/>
                <a:ext cx="540" cy="0"/>
              </a:xfrm>
              <a:prstGeom prst="line">
                <a:avLst/>
              </a:prstGeom>
              <a:noFill/>
              <a:ln w="9525">
                <a:solidFill>
                  <a:schemeClr val="tx1"/>
                </a:solidFill>
                <a:round/>
                <a:headEnd/>
                <a:tailEnd/>
              </a:ln>
            </p:spPr>
            <p:txBody>
              <a:bodyPr/>
              <a:lstStyle/>
              <a:p>
                <a:endParaRPr lang="en-US"/>
              </a:p>
            </p:txBody>
          </p:sp>
          <p:sp>
            <p:nvSpPr>
              <p:cNvPr id="73849" name="Line 39"/>
              <p:cNvSpPr>
                <a:spLocks noChangeShapeType="1"/>
              </p:cNvSpPr>
              <p:nvPr/>
            </p:nvSpPr>
            <p:spPr bwMode="auto">
              <a:xfrm flipH="1">
                <a:off x="7281" y="6724"/>
                <a:ext cx="540" cy="0"/>
              </a:xfrm>
              <a:prstGeom prst="line">
                <a:avLst/>
              </a:prstGeom>
              <a:noFill/>
              <a:ln w="9525">
                <a:solidFill>
                  <a:schemeClr val="tx1"/>
                </a:solidFill>
                <a:round/>
                <a:headEnd/>
                <a:tailEnd/>
              </a:ln>
            </p:spPr>
            <p:txBody>
              <a:bodyPr/>
              <a:lstStyle/>
              <a:p>
                <a:endParaRPr lang="en-US"/>
              </a:p>
            </p:txBody>
          </p:sp>
          <p:sp>
            <p:nvSpPr>
              <p:cNvPr id="73850" name="Line 40"/>
              <p:cNvSpPr>
                <a:spLocks noChangeShapeType="1"/>
              </p:cNvSpPr>
              <p:nvPr/>
            </p:nvSpPr>
            <p:spPr bwMode="auto">
              <a:xfrm flipV="1">
                <a:off x="7281" y="6544"/>
                <a:ext cx="0" cy="180"/>
              </a:xfrm>
              <a:prstGeom prst="line">
                <a:avLst/>
              </a:prstGeom>
              <a:noFill/>
              <a:ln w="9525">
                <a:solidFill>
                  <a:schemeClr val="tx1"/>
                </a:solidFill>
                <a:round/>
                <a:headEnd/>
                <a:tailEnd/>
              </a:ln>
            </p:spPr>
            <p:txBody>
              <a:bodyPr/>
              <a:lstStyle/>
              <a:p>
                <a:endParaRPr lang="en-US"/>
              </a:p>
            </p:txBody>
          </p:sp>
          <p:sp>
            <p:nvSpPr>
              <p:cNvPr id="73851" name="Line 41"/>
              <p:cNvSpPr>
                <a:spLocks noChangeShapeType="1"/>
              </p:cNvSpPr>
              <p:nvPr/>
            </p:nvSpPr>
            <p:spPr bwMode="auto">
              <a:xfrm flipV="1">
                <a:off x="7281" y="6244"/>
                <a:ext cx="0" cy="180"/>
              </a:xfrm>
              <a:prstGeom prst="line">
                <a:avLst/>
              </a:prstGeom>
              <a:noFill/>
              <a:ln w="9525">
                <a:solidFill>
                  <a:schemeClr val="tx1"/>
                </a:solidFill>
                <a:round/>
                <a:headEnd/>
                <a:tailEnd/>
              </a:ln>
            </p:spPr>
            <p:txBody>
              <a:bodyPr/>
              <a:lstStyle/>
              <a:p>
                <a:endParaRPr lang="en-US"/>
              </a:p>
            </p:txBody>
          </p:sp>
          <p:sp>
            <p:nvSpPr>
              <p:cNvPr id="73852" name="Line 42"/>
              <p:cNvSpPr>
                <a:spLocks noChangeShapeType="1"/>
              </p:cNvSpPr>
              <p:nvPr/>
            </p:nvSpPr>
            <p:spPr bwMode="auto">
              <a:xfrm>
                <a:off x="7101" y="6544"/>
                <a:ext cx="360" cy="0"/>
              </a:xfrm>
              <a:prstGeom prst="line">
                <a:avLst/>
              </a:prstGeom>
              <a:noFill/>
              <a:ln w="9525">
                <a:solidFill>
                  <a:schemeClr val="tx1"/>
                </a:solidFill>
                <a:round/>
                <a:headEnd/>
                <a:tailEnd/>
              </a:ln>
            </p:spPr>
            <p:txBody>
              <a:bodyPr/>
              <a:lstStyle/>
              <a:p>
                <a:endParaRPr lang="en-US"/>
              </a:p>
            </p:txBody>
          </p:sp>
          <p:sp>
            <p:nvSpPr>
              <p:cNvPr id="73853" name="Line 43"/>
              <p:cNvSpPr>
                <a:spLocks noChangeShapeType="1"/>
              </p:cNvSpPr>
              <p:nvPr/>
            </p:nvSpPr>
            <p:spPr bwMode="auto">
              <a:xfrm>
                <a:off x="7101" y="6439"/>
                <a:ext cx="360" cy="0"/>
              </a:xfrm>
              <a:prstGeom prst="line">
                <a:avLst/>
              </a:prstGeom>
              <a:noFill/>
              <a:ln w="9525">
                <a:solidFill>
                  <a:schemeClr val="tx1"/>
                </a:solidFill>
                <a:round/>
                <a:headEnd/>
                <a:tailEnd/>
              </a:ln>
            </p:spPr>
            <p:txBody>
              <a:bodyPr/>
              <a:lstStyle/>
              <a:p>
                <a:endParaRPr lang="en-US"/>
              </a:p>
            </p:txBody>
          </p:sp>
        </p:grpSp>
        <p:sp>
          <p:nvSpPr>
            <p:cNvPr id="73846" name="Text Box 44"/>
            <p:cNvSpPr txBox="1">
              <a:spLocks noChangeArrowheads="1"/>
            </p:cNvSpPr>
            <p:nvPr/>
          </p:nvSpPr>
          <p:spPr bwMode="auto">
            <a:xfrm>
              <a:off x="9441" y="6304"/>
              <a:ext cx="900" cy="360"/>
            </a:xfrm>
            <a:prstGeom prst="rect">
              <a:avLst/>
            </a:prstGeom>
            <a:noFill/>
            <a:ln w="9525">
              <a:solidFill>
                <a:schemeClr val="tx1"/>
              </a:solidFill>
              <a:miter lim="800000"/>
              <a:headEnd/>
              <a:tailEnd/>
            </a:ln>
          </p:spPr>
          <p:txBody>
            <a:bodyPr/>
            <a:lstStyle/>
            <a:p>
              <a:r>
                <a:rPr lang="es-ES" sz="1000" b="1"/>
                <a:t>Z2/B</a:t>
              </a:r>
            </a:p>
          </p:txBody>
        </p:sp>
        <p:sp>
          <p:nvSpPr>
            <p:cNvPr id="73847" name="Line 45"/>
            <p:cNvSpPr>
              <a:spLocks noChangeShapeType="1"/>
            </p:cNvSpPr>
            <p:nvPr/>
          </p:nvSpPr>
          <p:spPr bwMode="auto">
            <a:xfrm flipH="1">
              <a:off x="7281" y="6484"/>
              <a:ext cx="540" cy="0"/>
            </a:xfrm>
            <a:prstGeom prst="line">
              <a:avLst/>
            </a:prstGeom>
            <a:noFill/>
            <a:ln w="9525">
              <a:solidFill>
                <a:schemeClr val="tx1"/>
              </a:solidFill>
              <a:round/>
              <a:headEnd/>
              <a:tailEnd type="triangle" w="med" len="med"/>
            </a:ln>
          </p:spPr>
          <p:txBody>
            <a:bodyPr/>
            <a:lstStyle/>
            <a:p>
              <a:endParaRPr lang="en-US"/>
            </a:p>
          </p:txBody>
        </p:sp>
      </p:grpSp>
      <p:sp>
        <p:nvSpPr>
          <p:cNvPr id="73751" name="Text Box 46"/>
          <p:cNvSpPr txBox="1">
            <a:spLocks noChangeArrowheads="1"/>
          </p:cNvSpPr>
          <p:nvPr/>
        </p:nvSpPr>
        <p:spPr bwMode="auto">
          <a:xfrm>
            <a:off x="5456238" y="3419475"/>
            <a:ext cx="460375" cy="228600"/>
          </a:xfrm>
          <a:prstGeom prst="rect">
            <a:avLst/>
          </a:prstGeom>
          <a:noFill/>
          <a:ln w="9525">
            <a:solidFill>
              <a:schemeClr val="tx1"/>
            </a:solidFill>
            <a:miter lim="800000"/>
            <a:headEnd/>
            <a:tailEnd/>
          </a:ln>
        </p:spPr>
        <p:txBody>
          <a:bodyPr/>
          <a:lstStyle/>
          <a:p>
            <a:r>
              <a:rPr lang="es-ES" sz="1000" b="1"/>
              <a:t>F2</a:t>
            </a:r>
          </a:p>
        </p:txBody>
      </p:sp>
      <p:grpSp>
        <p:nvGrpSpPr>
          <p:cNvPr id="73752" name="Group 145"/>
          <p:cNvGrpSpPr>
            <a:grpSpLocks/>
          </p:cNvGrpSpPr>
          <p:nvPr/>
        </p:nvGrpSpPr>
        <p:grpSpPr bwMode="auto">
          <a:xfrm>
            <a:off x="533400" y="4267200"/>
            <a:ext cx="2819400" cy="2324100"/>
            <a:chOff x="336" y="2688"/>
            <a:chExt cx="1776" cy="1464"/>
          </a:xfrm>
        </p:grpSpPr>
        <p:sp>
          <p:nvSpPr>
            <p:cNvPr id="73799" name="Line 48"/>
            <p:cNvSpPr>
              <a:spLocks noChangeShapeType="1"/>
            </p:cNvSpPr>
            <p:nvPr/>
          </p:nvSpPr>
          <p:spPr bwMode="auto">
            <a:xfrm>
              <a:off x="336" y="2688"/>
              <a:ext cx="731" cy="0"/>
            </a:xfrm>
            <a:prstGeom prst="line">
              <a:avLst/>
            </a:prstGeom>
            <a:noFill/>
            <a:ln w="9525">
              <a:solidFill>
                <a:schemeClr val="tx1"/>
              </a:solidFill>
              <a:round/>
              <a:headEnd/>
              <a:tailEnd/>
            </a:ln>
          </p:spPr>
          <p:txBody>
            <a:bodyPr/>
            <a:lstStyle/>
            <a:p>
              <a:endParaRPr lang="en-US"/>
            </a:p>
          </p:txBody>
        </p:sp>
        <p:sp>
          <p:nvSpPr>
            <p:cNvPr id="73800" name="Line 49"/>
            <p:cNvSpPr>
              <a:spLocks noChangeShapeType="1"/>
            </p:cNvSpPr>
            <p:nvPr/>
          </p:nvSpPr>
          <p:spPr bwMode="auto">
            <a:xfrm>
              <a:off x="963" y="3420"/>
              <a:ext cx="0" cy="407"/>
            </a:xfrm>
            <a:prstGeom prst="line">
              <a:avLst/>
            </a:prstGeom>
            <a:noFill/>
            <a:ln w="9525">
              <a:solidFill>
                <a:schemeClr val="tx1"/>
              </a:solidFill>
              <a:round/>
              <a:headEnd/>
              <a:tailEnd/>
            </a:ln>
          </p:spPr>
          <p:txBody>
            <a:bodyPr/>
            <a:lstStyle/>
            <a:p>
              <a:endParaRPr lang="en-US"/>
            </a:p>
          </p:txBody>
        </p:sp>
        <p:grpSp>
          <p:nvGrpSpPr>
            <p:cNvPr id="73801" name="Group 50"/>
            <p:cNvGrpSpPr>
              <a:grpSpLocks/>
            </p:cNvGrpSpPr>
            <p:nvPr/>
          </p:nvGrpSpPr>
          <p:grpSpPr bwMode="auto">
            <a:xfrm>
              <a:off x="858" y="3827"/>
              <a:ext cx="209" cy="162"/>
              <a:chOff x="3501" y="9004"/>
              <a:chExt cx="360" cy="720"/>
            </a:xfrm>
          </p:grpSpPr>
          <p:sp>
            <p:nvSpPr>
              <p:cNvPr id="73840" name="Line 51"/>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3841" name="Line 52"/>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3842" name="Line 53"/>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3843" name="Line 54"/>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3802" name="Line 55"/>
            <p:cNvSpPr>
              <a:spLocks noChangeShapeType="1"/>
            </p:cNvSpPr>
            <p:nvPr/>
          </p:nvSpPr>
          <p:spPr bwMode="auto">
            <a:xfrm>
              <a:off x="545" y="4152"/>
              <a:ext cx="522" cy="0"/>
            </a:xfrm>
            <a:prstGeom prst="line">
              <a:avLst/>
            </a:prstGeom>
            <a:noFill/>
            <a:ln w="9525">
              <a:solidFill>
                <a:schemeClr val="tx1"/>
              </a:solidFill>
              <a:round/>
              <a:headEnd/>
              <a:tailEnd/>
            </a:ln>
          </p:spPr>
          <p:txBody>
            <a:bodyPr/>
            <a:lstStyle/>
            <a:p>
              <a:endParaRPr lang="en-US"/>
            </a:p>
          </p:txBody>
        </p:sp>
        <p:sp>
          <p:nvSpPr>
            <p:cNvPr id="73803" name="Line 56"/>
            <p:cNvSpPr>
              <a:spLocks noChangeShapeType="1"/>
            </p:cNvSpPr>
            <p:nvPr/>
          </p:nvSpPr>
          <p:spPr bwMode="auto">
            <a:xfrm flipV="1">
              <a:off x="963" y="3989"/>
              <a:ext cx="0" cy="163"/>
            </a:xfrm>
            <a:prstGeom prst="line">
              <a:avLst/>
            </a:prstGeom>
            <a:noFill/>
            <a:ln w="9525">
              <a:solidFill>
                <a:schemeClr val="tx1"/>
              </a:solidFill>
              <a:round/>
              <a:headEnd/>
              <a:tailEnd/>
            </a:ln>
          </p:spPr>
          <p:txBody>
            <a:bodyPr/>
            <a:lstStyle/>
            <a:p>
              <a:endParaRPr lang="en-US"/>
            </a:p>
          </p:txBody>
        </p:sp>
        <p:grpSp>
          <p:nvGrpSpPr>
            <p:cNvPr id="73804" name="Group 58"/>
            <p:cNvGrpSpPr>
              <a:grpSpLocks/>
            </p:cNvGrpSpPr>
            <p:nvPr/>
          </p:nvGrpSpPr>
          <p:grpSpPr bwMode="auto">
            <a:xfrm>
              <a:off x="858" y="3338"/>
              <a:ext cx="209" cy="82"/>
              <a:chOff x="1881" y="7384"/>
              <a:chExt cx="360" cy="180"/>
            </a:xfrm>
          </p:grpSpPr>
          <p:sp>
            <p:nvSpPr>
              <p:cNvPr id="73838" name="Line 59"/>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3839" name="Line 60"/>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grpSp>
          <p:nvGrpSpPr>
            <p:cNvPr id="73805" name="Group 61"/>
            <p:cNvGrpSpPr>
              <a:grpSpLocks/>
            </p:cNvGrpSpPr>
            <p:nvPr/>
          </p:nvGrpSpPr>
          <p:grpSpPr bwMode="auto">
            <a:xfrm>
              <a:off x="858" y="3013"/>
              <a:ext cx="209" cy="82"/>
              <a:chOff x="1881" y="7384"/>
              <a:chExt cx="360" cy="180"/>
            </a:xfrm>
          </p:grpSpPr>
          <p:sp>
            <p:nvSpPr>
              <p:cNvPr id="73836" name="Line 62"/>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3837" name="Line 63"/>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3806" name="Line 64"/>
            <p:cNvSpPr>
              <a:spLocks noChangeShapeType="1"/>
            </p:cNvSpPr>
            <p:nvPr/>
          </p:nvSpPr>
          <p:spPr bwMode="auto">
            <a:xfrm flipV="1">
              <a:off x="963" y="3095"/>
              <a:ext cx="0" cy="243"/>
            </a:xfrm>
            <a:prstGeom prst="line">
              <a:avLst/>
            </a:prstGeom>
            <a:noFill/>
            <a:ln w="9525">
              <a:solidFill>
                <a:schemeClr val="tx1"/>
              </a:solidFill>
              <a:round/>
              <a:headEnd/>
              <a:tailEnd/>
            </a:ln>
          </p:spPr>
          <p:txBody>
            <a:bodyPr/>
            <a:lstStyle/>
            <a:p>
              <a:endParaRPr lang="en-US"/>
            </a:p>
          </p:txBody>
        </p:sp>
        <p:sp>
          <p:nvSpPr>
            <p:cNvPr id="73807" name="Line 65"/>
            <p:cNvSpPr>
              <a:spLocks noChangeShapeType="1"/>
            </p:cNvSpPr>
            <p:nvPr/>
          </p:nvSpPr>
          <p:spPr bwMode="auto">
            <a:xfrm flipV="1">
              <a:off x="963" y="2932"/>
              <a:ext cx="0" cy="81"/>
            </a:xfrm>
            <a:prstGeom prst="line">
              <a:avLst/>
            </a:prstGeom>
            <a:noFill/>
            <a:ln w="9525">
              <a:solidFill>
                <a:schemeClr val="tx1"/>
              </a:solidFill>
              <a:round/>
              <a:headEnd/>
              <a:tailEnd/>
            </a:ln>
          </p:spPr>
          <p:txBody>
            <a:bodyPr/>
            <a:lstStyle/>
            <a:p>
              <a:endParaRPr lang="en-US"/>
            </a:p>
          </p:txBody>
        </p:sp>
        <p:grpSp>
          <p:nvGrpSpPr>
            <p:cNvPr id="73808" name="Group 67"/>
            <p:cNvGrpSpPr>
              <a:grpSpLocks/>
            </p:cNvGrpSpPr>
            <p:nvPr/>
          </p:nvGrpSpPr>
          <p:grpSpPr bwMode="auto">
            <a:xfrm>
              <a:off x="1276" y="3013"/>
              <a:ext cx="366" cy="82"/>
              <a:chOff x="4041" y="7204"/>
              <a:chExt cx="630" cy="180"/>
            </a:xfrm>
          </p:grpSpPr>
          <p:grpSp>
            <p:nvGrpSpPr>
              <p:cNvPr id="73829" name="Group 68"/>
              <p:cNvGrpSpPr>
                <a:grpSpLocks/>
              </p:cNvGrpSpPr>
              <p:nvPr/>
            </p:nvGrpSpPr>
            <p:grpSpPr bwMode="auto">
              <a:xfrm>
                <a:off x="4041" y="7204"/>
                <a:ext cx="180" cy="180"/>
                <a:chOff x="3501" y="9004"/>
                <a:chExt cx="360" cy="720"/>
              </a:xfrm>
            </p:grpSpPr>
            <p:sp>
              <p:nvSpPr>
                <p:cNvPr id="73832" name="Line 69"/>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3833" name="Line 70"/>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3834" name="Line 71"/>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3835" name="Line 72"/>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3830" name="Line 73"/>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3831" name="Line 74"/>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grpSp>
          <p:nvGrpSpPr>
            <p:cNvPr id="73809" name="Group 75"/>
            <p:cNvGrpSpPr>
              <a:grpSpLocks/>
            </p:cNvGrpSpPr>
            <p:nvPr/>
          </p:nvGrpSpPr>
          <p:grpSpPr bwMode="auto">
            <a:xfrm>
              <a:off x="1276" y="3338"/>
              <a:ext cx="366" cy="82"/>
              <a:chOff x="4041" y="7204"/>
              <a:chExt cx="630" cy="180"/>
            </a:xfrm>
          </p:grpSpPr>
          <p:grpSp>
            <p:nvGrpSpPr>
              <p:cNvPr id="73822" name="Group 76"/>
              <p:cNvGrpSpPr>
                <a:grpSpLocks/>
              </p:cNvGrpSpPr>
              <p:nvPr/>
            </p:nvGrpSpPr>
            <p:grpSpPr bwMode="auto">
              <a:xfrm>
                <a:off x="4041" y="7204"/>
                <a:ext cx="180" cy="180"/>
                <a:chOff x="3501" y="9004"/>
                <a:chExt cx="360" cy="720"/>
              </a:xfrm>
            </p:grpSpPr>
            <p:sp>
              <p:nvSpPr>
                <p:cNvPr id="73825" name="Line 77"/>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3826" name="Line 78"/>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3827" name="Line 79"/>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3828" name="Line 80"/>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3823" name="Line 81"/>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3824" name="Line 82"/>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sp>
          <p:nvSpPr>
            <p:cNvPr id="73810" name="Rectangle 83"/>
            <p:cNvSpPr>
              <a:spLocks noChangeArrowheads="1"/>
            </p:cNvSpPr>
            <p:nvPr/>
          </p:nvSpPr>
          <p:spPr bwMode="auto">
            <a:xfrm>
              <a:off x="1590" y="2932"/>
              <a:ext cx="522" cy="569"/>
            </a:xfrm>
            <a:prstGeom prst="rect">
              <a:avLst/>
            </a:prstGeom>
            <a:noFill/>
            <a:ln w="9525">
              <a:solidFill>
                <a:schemeClr val="tx1"/>
              </a:solidFill>
              <a:miter lim="800000"/>
              <a:headEnd/>
              <a:tailEnd/>
            </a:ln>
          </p:spPr>
          <p:txBody>
            <a:bodyPr tIns="91440"/>
            <a:lstStyle/>
            <a:p>
              <a:endParaRPr lang="es-ES" sz="1000" b="1"/>
            </a:p>
            <a:p>
              <a:r>
                <a:rPr lang="es-ES" sz="1000" b="1"/>
                <a:t>RCVR</a:t>
              </a:r>
            </a:p>
          </p:txBody>
        </p:sp>
        <p:sp>
          <p:nvSpPr>
            <p:cNvPr id="73811" name="Text Box 84"/>
            <p:cNvSpPr txBox="1">
              <a:spLocks noChangeArrowheads="1"/>
            </p:cNvSpPr>
            <p:nvPr/>
          </p:nvSpPr>
          <p:spPr bwMode="auto">
            <a:xfrm>
              <a:off x="1067" y="2932"/>
              <a:ext cx="314" cy="163"/>
            </a:xfrm>
            <a:prstGeom prst="rect">
              <a:avLst/>
            </a:prstGeom>
            <a:noFill/>
            <a:ln w="9525">
              <a:noFill/>
              <a:miter lim="800000"/>
              <a:headEnd/>
              <a:tailEnd/>
            </a:ln>
          </p:spPr>
          <p:txBody>
            <a:bodyPr/>
            <a:lstStyle/>
            <a:p>
              <a:r>
                <a:rPr lang="es-ES" sz="1200" b="1"/>
                <a:t>G2</a:t>
              </a:r>
            </a:p>
          </p:txBody>
        </p:sp>
        <p:sp>
          <p:nvSpPr>
            <p:cNvPr id="73812" name="Text Box 85"/>
            <p:cNvSpPr txBox="1">
              <a:spLocks noChangeArrowheads="1"/>
            </p:cNvSpPr>
            <p:nvPr/>
          </p:nvSpPr>
          <p:spPr bwMode="auto">
            <a:xfrm>
              <a:off x="1067" y="3257"/>
              <a:ext cx="314" cy="163"/>
            </a:xfrm>
            <a:prstGeom prst="rect">
              <a:avLst/>
            </a:prstGeom>
            <a:noFill/>
            <a:ln w="9525">
              <a:noFill/>
              <a:miter lim="800000"/>
              <a:headEnd/>
              <a:tailEnd/>
            </a:ln>
          </p:spPr>
          <p:txBody>
            <a:bodyPr/>
            <a:lstStyle/>
            <a:p>
              <a:r>
                <a:rPr lang="es-ES" sz="1200" b="1"/>
                <a:t>T2</a:t>
              </a:r>
            </a:p>
          </p:txBody>
        </p:sp>
        <p:sp>
          <p:nvSpPr>
            <p:cNvPr id="73813" name="Line 86"/>
            <p:cNvSpPr>
              <a:spLocks noChangeShapeType="1"/>
            </p:cNvSpPr>
            <p:nvPr/>
          </p:nvSpPr>
          <p:spPr bwMode="auto">
            <a:xfrm flipH="1">
              <a:off x="858" y="2952"/>
              <a:ext cx="183" cy="224"/>
            </a:xfrm>
            <a:prstGeom prst="line">
              <a:avLst/>
            </a:prstGeom>
            <a:noFill/>
            <a:ln w="9525">
              <a:solidFill>
                <a:schemeClr val="tx1"/>
              </a:solidFill>
              <a:round/>
              <a:headEnd/>
              <a:tailEnd/>
            </a:ln>
          </p:spPr>
          <p:txBody>
            <a:bodyPr/>
            <a:lstStyle/>
            <a:p>
              <a:endParaRPr lang="en-US"/>
            </a:p>
          </p:txBody>
        </p:sp>
        <p:sp>
          <p:nvSpPr>
            <p:cNvPr id="73814" name="Text Box 87"/>
            <p:cNvSpPr txBox="1">
              <a:spLocks noChangeArrowheads="1"/>
            </p:cNvSpPr>
            <p:nvPr/>
          </p:nvSpPr>
          <p:spPr bwMode="auto">
            <a:xfrm>
              <a:off x="1067" y="3583"/>
              <a:ext cx="523" cy="162"/>
            </a:xfrm>
            <a:prstGeom prst="rect">
              <a:avLst/>
            </a:prstGeom>
            <a:noFill/>
            <a:ln w="9525">
              <a:solidFill>
                <a:schemeClr val="tx1"/>
              </a:solidFill>
              <a:miter lim="800000"/>
              <a:headEnd/>
              <a:tailEnd/>
            </a:ln>
          </p:spPr>
          <p:txBody>
            <a:bodyPr/>
            <a:lstStyle/>
            <a:p>
              <a:r>
                <a:rPr lang="es-ES" sz="1000" b="1"/>
                <a:t>52/TC</a:t>
              </a:r>
            </a:p>
          </p:txBody>
        </p:sp>
        <p:grpSp>
          <p:nvGrpSpPr>
            <p:cNvPr id="73815" name="Group 88"/>
            <p:cNvGrpSpPr>
              <a:grpSpLocks/>
            </p:cNvGrpSpPr>
            <p:nvPr/>
          </p:nvGrpSpPr>
          <p:grpSpPr bwMode="auto">
            <a:xfrm>
              <a:off x="858" y="2769"/>
              <a:ext cx="209" cy="82"/>
              <a:chOff x="1881" y="7384"/>
              <a:chExt cx="360" cy="180"/>
            </a:xfrm>
          </p:grpSpPr>
          <p:sp>
            <p:nvSpPr>
              <p:cNvPr id="73820" name="Line 89"/>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3821" name="Line 90"/>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3816" name="Line 91"/>
            <p:cNvSpPr>
              <a:spLocks noChangeShapeType="1"/>
            </p:cNvSpPr>
            <p:nvPr/>
          </p:nvSpPr>
          <p:spPr bwMode="auto">
            <a:xfrm flipV="1">
              <a:off x="963" y="2851"/>
              <a:ext cx="0" cy="81"/>
            </a:xfrm>
            <a:prstGeom prst="line">
              <a:avLst/>
            </a:prstGeom>
            <a:noFill/>
            <a:ln w="9525">
              <a:solidFill>
                <a:schemeClr val="tx1"/>
              </a:solidFill>
              <a:round/>
              <a:headEnd/>
              <a:tailEnd/>
            </a:ln>
          </p:spPr>
          <p:txBody>
            <a:bodyPr/>
            <a:lstStyle/>
            <a:p>
              <a:endParaRPr lang="en-US"/>
            </a:p>
          </p:txBody>
        </p:sp>
        <p:sp>
          <p:nvSpPr>
            <p:cNvPr id="73817" name="Line 92"/>
            <p:cNvSpPr>
              <a:spLocks noChangeShapeType="1"/>
            </p:cNvSpPr>
            <p:nvPr/>
          </p:nvSpPr>
          <p:spPr bwMode="auto">
            <a:xfrm>
              <a:off x="963" y="2688"/>
              <a:ext cx="0" cy="81"/>
            </a:xfrm>
            <a:prstGeom prst="line">
              <a:avLst/>
            </a:prstGeom>
            <a:noFill/>
            <a:ln w="9525">
              <a:solidFill>
                <a:schemeClr val="tx1"/>
              </a:solidFill>
              <a:round/>
              <a:headEnd/>
              <a:tailEnd/>
            </a:ln>
          </p:spPr>
          <p:txBody>
            <a:bodyPr/>
            <a:lstStyle/>
            <a:p>
              <a:endParaRPr lang="en-US"/>
            </a:p>
          </p:txBody>
        </p:sp>
        <p:sp>
          <p:nvSpPr>
            <p:cNvPr id="73818" name="Text Box 93"/>
            <p:cNvSpPr txBox="1">
              <a:spLocks noChangeArrowheads="1"/>
            </p:cNvSpPr>
            <p:nvPr/>
          </p:nvSpPr>
          <p:spPr bwMode="auto">
            <a:xfrm>
              <a:off x="1067" y="2688"/>
              <a:ext cx="523" cy="163"/>
            </a:xfrm>
            <a:prstGeom prst="rect">
              <a:avLst/>
            </a:prstGeom>
            <a:noFill/>
            <a:ln w="9525">
              <a:noFill/>
              <a:miter lim="800000"/>
              <a:headEnd/>
              <a:tailEnd/>
            </a:ln>
          </p:spPr>
          <p:txBody>
            <a:bodyPr/>
            <a:lstStyle/>
            <a:p>
              <a:r>
                <a:rPr lang="es-ES" sz="1400" b="1"/>
                <a:t>Z2/A</a:t>
              </a:r>
            </a:p>
          </p:txBody>
        </p:sp>
        <p:sp>
          <p:nvSpPr>
            <p:cNvPr id="73819" name="Text Box 94"/>
            <p:cNvSpPr txBox="1">
              <a:spLocks noChangeArrowheads="1"/>
            </p:cNvSpPr>
            <p:nvPr/>
          </p:nvSpPr>
          <p:spPr bwMode="auto">
            <a:xfrm>
              <a:off x="1694" y="2769"/>
              <a:ext cx="314" cy="163"/>
            </a:xfrm>
            <a:prstGeom prst="rect">
              <a:avLst/>
            </a:prstGeom>
            <a:noFill/>
            <a:ln w="9525">
              <a:solidFill>
                <a:schemeClr val="tx1"/>
              </a:solidFill>
              <a:miter lim="800000"/>
              <a:headEnd/>
              <a:tailEnd/>
            </a:ln>
          </p:spPr>
          <p:txBody>
            <a:bodyPr/>
            <a:lstStyle/>
            <a:p>
              <a:r>
                <a:rPr lang="es-ES" sz="1000" b="1"/>
                <a:t>F2</a:t>
              </a:r>
            </a:p>
          </p:txBody>
        </p:sp>
      </p:grpSp>
      <p:grpSp>
        <p:nvGrpSpPr>
          <p:cNvPr id="73753" name="Group 144"/>
          <p:cNvGrpSpPr>
            <a:grpSpLocks/>
          </p:cNvGrpSpPr>
          <p:nvPr/>
        </p:nvGrpSpPr>
        <p:grpSpPr bwMode="auto">
          <a:xfrm>
            <a:off x="5905500" y="4267200"/>
            <a:ext cx="2781300" cy="2286000"/>
            <a:chOff x="3720" y="2688"/>
            <a:chExt cx="1752" cy="1440"/>
          </a:xfrm>
        </p:grpSpPr>
        <p:sp>
          <p:nvSpPr>
            <p:cNvPr id="73754" name="Line 95"/>
            <p:cNvSpPr>
              <a:spLocks noChangeShapeType="1"/>
            </p:cNvSpPr>
            <p:nvPr/>
          </p:nvSpPr>
          <p:spPr bwMode="auto">
            <a:xfrm>
              <a:off x="3720" y="2688"/>
              <a:ext cx="830" cy="0"/>
            </a:xfrm>
            <a:prstGeom prst="line">
              <a:avLst/>
            </a:prstGeom>
            <a:noFill/>
            <a:ln w="9525">
              <a:solidFill>
                <a:schemeClr val="tx1"/>
              </a:solidFill>
              <a:round/>
              <a:headEnd/>
              <a:tailEnd/>
            </a:ln>
          </p:spPr>
          <p:txBody>
            <a:bodyPr/>
            <a:lstStyle/>
            <a:p>
              <a:endParaRPr lang="en-US"/>
            </a:p>
          </p:txBody>
        </p:sp>
        <p:sp>
          <p:nvSpPr>
            <p:cNvPr id="73755" name="Line 96"/>
            <p:cNvSpPr>
              <a:spLocks noChangeShapeType="1"/>
            </p:cNvSpPr>
            <p:nvPr/>
          </p:nvSpPr>
          <p:spPr bwMode="auto">
            <a:xfrm>
              <a:off x="4458" y="3408"/>
              <a:ext cx="0" cy="400"/>
            </a:xfrm>
            <a:prstGeom prst="line">
              <a:avLst/>
            </a:prstGeom>
            <a:noFill/>
            <a:ln w="9525">
              <a:solidFill>
                <a:schemeClr val="tx1"/>
              </a:solidFill>
              <a:round/>
              <a:headEnd/>
              <a:tailEnd/>
            </a:ln>
          </p:spPr>
          <p:txBody>
            <a:bodyPr/>
            <a:lstStyle/>
            <a:p>
              <a:endParaRPr lang="en-US"/>
            </a:p>
          </p:txBody>
        </p:sp>
        <p:grpSp>
          <p:nvGrpSpPr>
            <p:cNvPr id="73756" name="Group 97"/>
            <p:cNvGrpSpPr>
              <a:grpSpLocks/>
            </p:cNvGrpSpPr>
            <p:nvPr/>
          </p:nvGrpSpPr>
          <p:grpSpPr bwMode="auto">
            <a:xfrm>
              <a:off x="4365" y="3808"/>
              <a:ext cx="185" cy="160"/>
              <a:chOff x="3501" y="9004"/>
              <a:chExt cx="360" cy="720"/>
            </a:xfrm>
          </p:grpSpPr>
          <p:sp>
            <p:nvSpPr>
              <p:cNvPr id="73795" name="Line 98"/>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3796" name="Line 99"/>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3797" name="Line 100"/>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3798" name="Line 101"/>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3757" name="Line 102"/>
            <p:cNvSpPr>
              <a:spLocks noChangeShapeType="1"/>
            </p:cNvSpPr>
            <p:nvPr/>
          </p:nvSpPr>
          <p:spPr bwMode="auto">
            <a:xfrm>
              <a:off x="4089" y="4128"/>
              <a:ext cx="461" cy="0"/>
            </a:xfrm>
            <a:prstGeom prst="line">
              <a:avLst/>
            </a:prstGeom>
            <a:noFill/>
            <a:ln w="9525">
              <a:solidFill>
                <a:schemeClr val="tx1"/>
              </a:solidFill>
              <a:round/>
              <a:headEnd/>
              <a:tailEnd/>
            </a:ln>
          </p:spPr>
          <p:txBody>
            <a:bodyPr/>
            <a:lstStyle/>
            <a:p>
              <a:endParaRPr lang="en-US"/>
            </a:p>
          </p:txBody>
        </p:sp>
        <p:sp>
          <p:nvSpPr>
            <p:cNvPr id="73758" name="Line 103"/>
            <p:cNvSpPr>
              <a:spLocks noChangeShapeType="1"/>
            </p:cNvSpPr>
            <p:nvPr/>
          </p:nvSpPr>
          <p:spPr bwMode="auto">
            <a:xfrm flipV="1">
              <a:off x="4458" y="3968"/>
              <a:ext cx="0" cy="160"/>
            </a:xfrm>
            <a:prstGeom prst="line">
              <a:avLst/>
            </a:prstGeom>
            <a:noFill/>
            <a:ln w="9525">
              <a:solidFill>
                <a:schemeClr val="tx1"/>
              </a:solidFill>
              <a:round/>
              <a:headEnd/>
              <a:tailEnd/>
            </a:ln>
          </p:spPr>
          <p:txBody>
            <a:bodyPr/>
            <a:lstStyle/>
            <a:p>
              <a:endParaRPr lang="en-US"/>
            </a:p>
          </p:txBody>
        </p:sp>
        <p:grpSp>
          <p:nvGrpSpPr>
            <p:cNvPr id="73759" name="Group 105"/>
            <p:cNvGrpSpPr>
              <a:grpSpLocks/>
            </p:cNvGrpSpPr>
            <p:nvPr/>
          </p:nvGrpSpPr>
          <p:grpSpPr bwMode="auto">
            <a:xfrm>
              <a:off x="4365" y="3328"/>
              <a:ext cx="185" cy="80"/>
              <a:chOff x="1881" y="7384"/>
              <a:chExt cx="360" cy="180"/>
            </a:xfrm>
          </p:grpSpPr>
          <p:sp>
            <p:nvSpPr>
              <p:cNvPr id="73793" name="Line 106"/>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3794" name="Line 107"/>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grpSp>
          <p:nvGrpSpPr>
            <p:cNvPr id="73760" name="Group 108"/>
            <p:cNvGrpSpPr>
              <a:grpSpLocks/>
            </p:cNvGrpSpPr>
            <p:nvPr/>
          </p:nvGrpSpPr>
          <p:grpSpPr bwMode="auto">
            <a:xfrm>
              <a:off x="4365" y="3008"/>
              <a:ext cx="185" cy="80"/>
              <a:chOff x="1881" y="7384"/>
              <a:chExt cx="360" cy="180"/>
            </a:xfrm>
          </p:grpSpPr>
          <p:sp>
            <p:nvSpPr>
              <p:cNvPr id="73791" name="Line 109"/>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3792" name="Line 110"/>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3761" name="Line 111"/>
            <p:cNvSpPr>
              <a:spLocks noChangeShapeType="1"/>
            </p:cNvSpPr>
            <p:nvPr/>
          </p:nvSpPr>
          <p:spPr bwMode="auto">
            <a:xfrm flipV="1">
              <a:off x="4457" y="3088"/>
              <a:ext cx="0" cy="240"/>
            </a:xfrm>
            <a:prstGeom prst="line">
              <a:avLst/>
            </a:prstGeom>
            <a:noFill/>
            <a:ln w="9525">
              <a:solidFill>
                <a:schemeClr val="tx1"/>
              </a:solidFill>
              <a:round/>
              <a:headEnd/>
              <a:tailEnd/>
            </a:ln>
          </p:spPr>
          <p:txBody>
            <a:bodyPr/>
            <a:lstStyle/>
            <a:p>
              <a:endParaRPr lang="en-US"/>
            </a:p>
          </p:txBody>
        </p:sp>
        <p:sp>
          <p:nvSpPr>
            <p:cNvPr id="73762" name="Line 112"/>
            <p:cNvSpPr>
              <a:spLocks noChangeShapeType="1"/>
            </p:cNvSpPr>
            <p:nvPr/>
          </p:nvSpPr>
          <p:spPr bwMode="auto">
            <a:xfrm flipV="1">
              <a:off x="4457" y="2928"/>
              <a:ext cx="0" cy="80"/>
            </a:xfrm>
            <a:prstGeom prst="line">
              <a:avLst/>
            </a:prstGeom>
            <a:noFill/>
            <a:ln w="9525">
              <a:solidFill>
                <a:schemeClr val="tx1"/>
              </a:solidFill>
              <a:round/>
              <a:headEnd/>
              <a:tailEnd/>
            </a:ln>
          </p:spPr>
          <p:txBody>
            <a:bodyPr/>
            <a:lstStyle/>
            <a:p>
              <a:endParaRPr lang="en-US"/>
            </a:p>
          </p:txBody>
        </p:sp>
        <p:grpSp>
          <p:nvGrpSpPr>
            <p:cNvPr id="73763" name="Group 114"/>
            <p:cNvGrpSpPr>
              <a:grpSpLocks/>
            </p:cNvGrpSpPr>
            <p:nvPr/>
          </p:nvGrpSpPr>
          <p:grpSpPr bwMode="auto">
            <a:xfrm>
              <a:off x="4734" y="3008"/>
              <a:ext cx="323" cy="80"/>
              <a:chOff x="4041" y="7204"/>
              <a:chExt cx="630" cy="180"/>
            </a:xfrm>
          </p:grpSpPr>
          <p:grpSp>
            <p:nvGrpSpPr>
              <p:cNvPr id="73784" name="Group 115"/>
              <p:cNvGrpSpPr>
                <a:grpSpLocks/>
              </p:cNvGrpSpPr>
              <p:nvPr/>
            </p:nvGrpSpPr>
            <p:grpSpPr bwMode="auto">
              <a:xfrm>
                <a:off x="4041" y="7204"/>
                <a:ext cx="180" cy="180"/>
                <a:chOff x="3501" y="9004"/>
                <a:chExt cx="360" cy="720"/>
              </a:xfrm>
            </p:grpSpPr>
            <p:sp>
              <p:nvSpPr>
                <p:cNvPr id="73787" name="Line 116"/>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3788" name="Line 117"/>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3789" name="Line 118"/>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3790" name="Line 119"/>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3785" name="Line 120"/>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3786" name="Line 121"/>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grpSp>
          <p:nvGrpSpPr>
            <p:cNvPr id="73764" name="Group 122"/>
            <p:cNvGrpSpPr>
              <a:grpSpLocks/>
            </p:cNvGrpSpPr>
            <p:nvPr/>
          </p:nvGrpSpPr>
          <p:grpSpPr bwMode="auto">
            <a:xfrm>
              <a:off x="4734" y="3328"/>
              <a:ext cx="323" cy="80"/>
              <a:chOff x="4041" y="7204"/>
              <a:chExt cx="630" cy="180"/>
            </a:xfrm>
          </p:grpSpPr>
          <p:grpSp>
            <p:nvGrpSpPr>
              <p:cNvPr id="73777" name="Group 123"/>
              <p:cNvGrpSpPr>
                <a:grpSpLocks/>
              </p:cNvGrpSpPr>
              <p:nvPr/>
            </p:nvGrpSpPr>
            <p:grpSpPr bwMode="auto">
              <a:xfrm>
                <a:off x="4041" y="7204"/>
                <a:ext cx="180" cy="180"/>
                <a:chOff x="3501" y="9004"/>
                <a:chExt cx="360" cy="720"/>
              </a:xfrm>
            </p:grpSpPr>
            <p:sp>
              <p:nvSpPr>
                <p:cNvPr id="73780" name="Line 124"/>
                <p:cNvSpPr>
                  <a:spLocks noChangeShapeType="1"/>
                </p:cNvSpPr>
                <p:nvPr/>
              </p:nvSpPr>
              <p:spPr bwMode="auto">
                <a:xfrm>
                  <a:off x="3681" y="9004"/>
                  <a:ext cx="180" cy="180"/>
                </a:xfrm>
                <a:prstGeom prst="line">
                  <a:avLst/>
                </a:prstGeom>
                <a:noFill/>
                <a:ln w="9525">
                  <a:solidFill>
                    <a:schemeClr val="tx1"/>
                  </a:solidFill>
                  <a:round/>
                  <a:headEnd/>
                  <a:tailEnd/>
                </a:ln>
              </p:spPr>
              <p:txBody>
                <a:bodyPr/>
                <a:lstStyle/>
                <a:p>
                  <a:endParaRPr lang="en-US"/>
                </a:p>
              </p:txBody>
            </p:sp>
            <p:sp>
              <p:nvSpPr>
                <p:cNvPr id="73781" name="Line 125"/>
                <p:cNvSpPr>
                  <a:spLocks noChangeShapeType="1"/>
                </p:cNvSpPr>
                <p:nvPr/>
              </p:nvSpPr>
              <p:spPr bwMode="auto">
                <a:xfrm flipH="1">
                  <a:off x="3501" y="9184"/>
                  <a:ext cx="360" cy="180"/>
                </a:xfrm>
                <a:prstGeom prst="line">
                  <a:avLst/>
                </a:prstGeom>
                <a:noFill/>
                <a:ln w="9525">
                  <a:solidFill>
                    <a:schemeClr val="tx1"/>
                  </a:solidFill>
                  <a:round/>
                  <a:headEnd/>
                  <a:tailEnd/>
                </a:ln>
              </p:spPr>
              <p:txBody>
                <a:bodyPr/>
                <a:lstStyle/>
                <a:p>
                  <a:endParaRPr lang="en-US"/>
                </a:p>
              </p:txBody>
            </p:sp>
            <p:sp>
              <p:nvSpPr>
                <p:cNvPr id="73782" name="Line 126"/>
                <p:cNvSpPr>
                  <a:spLocks noChangeShapeType="1"/>
                </p:cNvSpPr>
                <p:nvPr/>
              </p:nvSpPr>
              <p:spPr bwMode="auto">
                <a:xfrm>
                  <a:off x="3501" y="9364"/>
                  <a:ext cx="180" cy="180"/>
                </a:xfrm>
                <a:prstGeom prst="line">
                  <a:avLst/>
                </a:prstGeom>
                <a:noFill/>
                <a:ln w="9525">
                  <a:solidFill>
                    <a:schemeClr val="tx1"/>
                  </a:solidFill>
                  <a:round/>
                  <a:headEnd/>
                  <a:tailEnd/>
                </a:ln>
              </p:spPr>
              <p:txBody>
                <a:bodyPr/>
                <a:lstStyle/>
                <a:p>
                  <a:endParaRPr lang="en-US"/>
                </a:p>
              </p:txBody>
            </p:sp>
            <p:sp>
              <p:nvSpPr>
                <p:cNvPr id="73783" name="Line 127"/>
                <p:cNvSpPr>
                  <a:spLocks noChangeShapeType="1"/>
                </p:cNvSpPr>
                <p:nvPr/>
              </p:nvSpPr>
              <p:spPr bwMode="auto">
                <a:xfrm>
                  <a:off x="3681" y="9544"/>
                  <a:ext cx="0" cy="180"/>
                </a:xfrm>
                <a:prstGeom prst="line">
                  <a:avLst/>
                </a:prstGeom>
                <a:noFill/>
                <a:ln w="9525">
                  <a:solidFill>
                    <a:schemeClr val="tx1"/>
                  </a:solidFill>
                  <a:round/>
                  <a:headEnd/>
                  <a:tailEnd/>
                </a:ln>
              </p:spPr>
              <p:txBody>
                <a:bodyPr/>
                <a:lstStyle/>
                <a:p>
                  <a:endParaRPr lang="en-US"/>
                </a:p>
              </p:txBody>
            </p:sp>
          </p:grpSp>
          <p:sp>
            <p:nvSpPr>
              <p:cNvPr id="73778" name="Line 128"/>
              <p:cNvSpPr>
                <a:spLocks noChangeShapeType="1"/>
              </p:cNvSpPr>
              <p:nvPr/>
            </p:nvSpPr>
            <p:spPr bwMode="auto">
              <a:xfrm>
                <a:off x="4131" y="7204"/>
                <a:ext cx="540" cy="0"/>
              </a:xfrm>
              <a:prstGeom prst="line">
                <a:avLst/>
              </a:prstGeom>
              <a:noFill/>
              <a:ln w="9525">
                <a:solidFill>
                  <a:schemeClr val="tx1"/>
                </a:solidFill>
                <a:round/>
                <a:headEnd/>
                <a:tailEnd/>
              </a:ln>
            </p:spPr>
            <p:txBody>
              <a:bodyPr/>
              <a:lstStyle/>
              <a:p>
                <a:endParaRPr lang="en-US"/>
              </a:p>
            </p:txBody>
          </p:sp>
          <p:sp>
            <p:nvSpPr>
              <p:cNvPr id="73779" name="Line 129"/>
              <p:cNvSpPr>
                <a:spLocks noChangeShapeType="1"/>
              </p:cNvSpPr>
              <p:nvPr/>
            </p:nvSpPr>
            <p:spPr bwMode="auto">
              <a:xfrm>
                <a:off x="4116" y="7384"/>
                <a:ext cx="540" cy="0"/>
              </a:xfrm>
              <a:prstGeom prst="line">
                <a:avLst/>
              </a:prstGeom>
              <a:noFill/>
              <a:ln w="9525">
                <a:solidFill>
                  <a:schemeClr val="tx1"/>
                </a:solidFill>
                <a:round/>
                <a:headEnd/>
                <a:tailEnd/>
              </a:ln>
            </p:spPr>
            <p:txBody>
              <a:bodyPr/>
              <a:lstStyle/>
              <a:p>
                <a:endParaRPr lang="en-US"/>
              </a:p>
            </p:txBody>
          </p:sp>
        </p:grpSp>
        <p:sp>
          <p:nvSpPr>
            <p:cNvPr id="73765" name="Rectangle 130"/>
            <p:cNvSpPr>
              <a:spLocks noChangeArrowheads="1"/>
            </p:cNvSpPr>
            <p:nvPr/>
          </p:nvSpPr>
          <p:spPr bwMode="auto">
            <a:xfrm>
              <a:off x="5011" y="2928"/>
              <a:ext cx="461" cy="560"/>
            </a:xfrm>
            <a:prstGeom prst="rect">
              <a:avLst/>
            </a:prstGeom>
            <a:noFill/>
            <a:ln w="9525">
              <a:solidFill>
                <a:schemeClr val="tx1"/>
              </a:solidFill>
              <a:miter lim="800000"/>
              <a:headEnd/>
              <a:tailEnd/>
            </a:ln>
          </p:spPr>
          <p:txBody>
            <a:bodyPr tIns="91440"/>
            <a:lstStyle/>
            <a:p>
              <a:endParaRPr lang="es-ES" sz="1000" b="1"/>
            </a:p>
            <a:p>
              <a:r>
                <a:rPr lang="es-ES" sz="1000" b="1"/>
                <a:t>RCVR</a:t>
              </a:r>
            </a:p>
          </p:txBody>
        </p:sp>
        <p:sp>
          <p:nvSpPr>
            <p:cNvPr id="73766" name="Text Box 131"/>
            <p:cNvSpPr txBox="1">
              <a:spLocks noChangeArrowheads="1"/>
            </p:cNvSpPr>
            <p:nvPr/>
          </p:nvSpPr>
          <p:spPr bwMode="auto">
            <a:xfrm>
              <a:off x="4550" y="2928"/>
              <a:ext cx="276" cy="160"/>
            </a:xfrm>
            <a:prstGeom prst="rect">
              <a:avLst/>
            </a:prstGeom>
            <a:noFill/>
            <a:ln w="9525">
              <a:noFill/>
              <a:miter lim="800000"/>
              <a:headEnd/>
              <a:tailEnd/>
            </a:ln>
          </p:spPr>
          <p:txBody>
            <a:bodyPr/>
            <a:lstStyle/>
            <a:p>
              <a:r>
                <a:rPr lang="es-ES" sz="1200" b="1"/>
                <a:t>G1</a:t>
              </a:r>
            </a:p>
          </p:txBody>
        </p:sp>
        <p:sp>
          <p:nvSpPr>
            <p:cNvPr id="73767" name="Text Box 132"/>
            <p:cNvSpPr txBox="1">
              <a:spLocks noChangeArrowheads="1"/>
            </p:cNvSpPr>
            <p:nvPr/>
          </p:nvSpPr>
          <p:spPr bwMode="auto">
            <a:xfrm>
              <a:off x="4550" y="3248"/>
              <a:ext cx="276" cy="160"/>
            </a:xfrm>
            <a:prstGeom prst="rect">
              <a:avLst/>
            </a:prstGeom>
            <a:noFill/>
            <a:ln w="9525">
              <a:noFill/>
              <a:miter lim="800000"/>
              <a:headEnd/>
              <a:tailEnd/>
            </a:ln>
          </p:spPr>
          <p:txBody>
            <a:bodyPr/>
            <a:lstStyle/>
            <a:p>
              <a:r>
                <a:rPr lang="es-ES" sz="1200" b="1"/>
                <a:t>T1</a:t>
              </a:r>
            </a:p>
          </p:txBody>
        </p:sp>
        <p:sp>
          <p:nvSpPr>
            <p:cNvPr id="73768" name="Line 133"/>
            <p:cNvSpPr>
              <a:spLocks noChangeShapeType="1"/>
            </p:cNvSpPr>
            <p:nvPr/>
          </p:nvSpPr>
          <p:spPr bwMode="auto">
            <a:xfrm flipH="1">
              <a:off x="4365" y="2948"/>
              <a:ext cx="161" cy="220"/>
            </a:xfrm>
            <a:prstGeom prst="line">
              <a:avLst/>
            </a:prstGeom>
            <a:noFill/>
            <a:ln w="9525">
              <a:solidFill>
                <a:schemeClr val="tx1"/>
              </a:solidFill>
              <a:round/>
              <a:headEnd/>
              <a:tailEnd/>
            </a:ln>
          </p:spPr>
          <p:txBody>
            <a:bodyPr/>
            <a:lstStyle/>
            <a:p>
              <a:endParaRPr lang="en-US"/>
            </a:p>
          </p:txBody>
        </p:sp>
        <p:sp>
          <p:nvSpPr>
            <p:cNvPr id="73769" name="Text Box 134"/>
            <p:cNvSpPr txBox="1">
              <a:spLocks noChangeArrowheads="1"/>
            </p:cNvSpPr>
            <p:nvPr/>
          </p:nvSpPr>
          <p:spPr bwMode="auto">
            <a:xfrm>
              <a:off x="4550" y="3568"/>
              <a:ext cx="461" cy="160"/>
            </a:xfrm>
            <a:prstGeom prst="rect">
              <a:avLst/>
            </a:prstGeom>
            <a:noFill/>
            <a:ln w="9525">
              <a:solidFill>
                <a:schemeClr val="tx1"/>
              </a:solidFill>
              <a:miter lim="800000"/>
              <a:headEnd/>
              <a:tailEnd/>
            </a:ln>
          </p:spPr>
          <p:txBody>
            <a:bodyPr/>
            <a:lstStyle/>
            <a:p>
              <a:r>
                <a:rPr lang="es-ES" sz="1000" b="1"/>
                <a:t>52/TC</a:t>
              </a:r>
            </a:p>
          </p:txBody>
        </p:sp>
        <p:grpSp>
          <p:nvGrpSpPr>
            <p:cNvPr id="73770" name="Group 135"/>
            <p:cNvGrpSpPr>
              <a:grpSpLocks/>
            </p:cNvGrpSpPr>
            <p:nvPr/>
          </p:nvGrpSpPr>
          <p:grpSpPr bwMode="auto">
            <a:xfrm>
              <a:off x="4365" y="2768"/>
              <a:ext cx="185" cy="80"/>
              <a:chOff x="1881" y="7384"/>
              <a:chExt cx="360" cy="180"/>
            </a:xfrm>
          </p:grpSpPr>
          <p:sp>
            <p:nvSpPr>
              <p:cNvPr id="73775" name="Line 136"/>
              <p:cNvSpPr>
                <a:spLocks noChangeShapeType="1"/>
              </p:cNvSpPr>
              <p:nvPr/>
            </p:nvSpPr>
            <p:spPr bwMode="auto">
              <a:xfrm>
                <a:off x="1881" y="7384"/>
                <a:ext cx="360" cy="0"/>
              </a:xfrm>
              <a:prstGeom prst="line">
                <a:avLst/>
              </a:prstGeom>
              <a:noFill/>
              <a:ln w="9525">
                <a:solidFill>
                  <a:schemeClr val="tx1"/>
                </a:solidFill>
                <a:round/>
                <a:headEnd/>
                <a:tailEnd/>
              </a:ln>
            </p:spPr>
            <p:txBody>
              <a:bodyPr/>
              <a:lstStyle/>
              <a:p>
                <a:endParaRPr lang="en-US"/>
              </a:p>
            </p:txBody>
          </p:sp>
          <p:sp>
            <p:nvSpPr>
              <p:cNvPr id="73776" name="Line 137"/>
              <p:cNvSpPr>
                <a:spLocks noChangeShapeType="1"/>
              </p:cNvSpPr>
              <p:nvPr/>
            </p:nvSpPr>
            <p:spPr bwMode="auto">
              <a:xfrm>
                <a:off x="1881" y="7564"/>
                <a:ext cx="360" cy="0"/>
              </a:xfrm>
              <a:prstGeom prst="line">
                <a:avLst/>
              </a:prstGeom>
              <a:noFill/>
              <a:ln w="9525">
                <a:solidFill>
                  <a:schemeClr val="tx1"/>
                </a:solidFill>
                <a:round/>
                <a:headEnd/>
                <a:tailEnd/>
              </a:ln>
            </p:spPr>
            <p:txBody>
              <a:bodyPr/>
              <a:lstStyle/>
              <a:p>
                <a:endParaRPr lang="en-US"/>
              </a:p>
            </p:txBody>
          </p:sp>
        </p:grpSp>
        <p:sp>
          <p:nvSpPr>
            <p:cNvPr id="73771" name="Line 138"/>
            <p:cNvSpPr>
              <a:spLocks noChangeShapeType="1"/>
            </p:cNvSpPr>
            <p:nvPr/>
          </p:nvSpPr>
          <p:spPr bwMode="auto">
            <a:xfrm flipV="1">
              <a:off x="4458" y="2848"/>
              <a:ext cx="0" cy="80"/>
            </a:xfrm>
            <a:prstGeom prst="line">
              <a:avLst/>
            </a:prstGeom>
            <a:noFill/>
            <a:ln w="9525">
              <a:solidFill>
                <a:schemeClr val="tx1"/>
              </a:solidFill>
              <a:round/>
              <a:headEnd/>
              <a:tailEnd/>
            </a:ln>
          </p:spPr>
          <p:txBody>
            <a:bodyPr/>
            <a:lstStyle/>
            <a:p>
              <a:endParaRPr lang="en-US"/>
            </a:p>
          </p:txBody>
        </p:sp>
        <p:sp>
          <p:nvSpPr>
            <p:cNvPr id="73772" name="Line 139"/>
            <p:cNvSpPr>
              <a:spLocks noChangeShapeType="1"/>
            </p:cNvSpPr>
            <p:nvPr/>
          </p:nvSpPr>
          <p:spPr bwMode="auto">
            <a:xfrm>
              <a:off x="4458" y="2688"/>
              <a:ext cx="0" cy="80"/>
            </a:xfrm>
            <a:prstGeom prst="line">
              <a:avLst/>
            </a:prstGeom>
            <a:noFill/>
            <a:ln w="9525">
              <a:solidFill>
                <a:schemeClr val="tx1"/>
              </a:solidFill>
              <a:round/>
              <a:headEnd/>
              <a:tailEnd/>
            </a:ln>
          </p:spPr>
          <p:txBody>
            <a:bodyPr/>
            <a:lstStyle/>
            <a:p>
              <a:endParaRPr lang="en-US"/>
            </a:p>
          </p:txBody>
        </p:sp>
        <p:sp>
          <p:nvSpPr>
            <p:cNvPr id="73773" name="Text Box 140"/>
            <p:cNvSpPr txBox="1">
              <a:spLocks noChangeArrowheads="1"/>
            </p:cNvSpPr>
            <p:nvPr/>
          </p:nvSpPr>
          <p:spPr bwMode="auto">
            <a:xfrm>
              <a:off x="4550" y="2688"/>
              <a:ext cx="461" cy="160"/>
            </a:xfrm>
            <a:prstGeom prst="rect">
              <a:avLst/>
            </a:prstGeom>
            <a:noFill/>
            <a:ln w="9525">
              <a:noFill/>
              <a:miter lim="800000"/>
              <a:headEnd/>
              <a:tailEnd/>
            </a:ln>
          </p:spPr>
          <p:txBody>
            <a:bodyPr/>
            <a:lstStyle/>
            <a:p>
              <a:r>
                <a:rPr lang="es-ES" sz="1400" b="1"/>
                <a:t>Z2/B</a:t>
              </a:r>
            </a:p>
          </p:txBody>
        </p:sp>
        <p:sp>
          <p:nvSpPr>
            <p:cNvPr id="73774" name="Text Box 141"/>
            <p:cNvSpPr txBox="1">
              <a:spLocks noChangeArrowheads="1"/>
            </p:cNvSpPr>
            <p:nvPr/>
          </p:nvSpPr>
          <p:spPr bwMode="auto">
            <a:xfrm>
              <a:off x="5103" y="2768"/>
              <a:ext cx="277" cy="160"/>
            </a:xfrm>
            <a:prstGeom prst="rect">
              <a:avLst/>
            </a:prstGeom>
            <a:noFill/>
            <a:ln w="9525">
              <a:solidFill>
                <a:schemeClr val="tx1"/>
              </a:solidFill>
              <a:miter lim="800000"/>
              <a:headEnd/>
              <a:tailEnd/>
            </a:ln>
          </p:spPr>
          <p:txBody>
            <a:bodyPr/>
            <a:lstStyle/>
            <a:p>
              <a:r>
                <a:rPr lang="es-ES" sz="1000" b="1"/>
                <a:t>F1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calcmode="lin" valueType="num">
                                      <p:cBhvr additive="base">
                                        <p:cTn id="7" dur="500" fill="hold"/>
                                        <p:tgtEl>
                                          <p:spTgt spid="75779"/>
                                        </p:tgtEl>
                                        <p:attrNameLst>
                                          <p:attrName>ppt_x</p:attrName>
                                        </p:attrNameLst>
                                      </p:cBhvr>
                                      <p:tavLst>
                                        <p:tav tm="0">
                                          <p:val>
                                            <p:strVal val="0-#ppt_w/2"/>
                                          </p:val>
                                        </p:tav>
                                        <p:tav tm="100000">
                                          <p:val>
                                            <p:strVal val="#ppt_x"/>
                                          </p:val>
                                        </p:tav>
                                      </p:tavLst>
                                    </p:anim>
                                    <p:anim calcmode="lin" valueType="num">
                                      <p:cBhvr additive="base">
                                        <p:cTn id="8" dur="500" fill="hold"/>
                                        <p:tgtEl>
                                          <p:spTgt spid="757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62000" y="22860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31747" name="Rectangle 3"/>
          <p:cNvSpPr>
            <a:spLocks noChangeArrowheads="1"/>
          </p:cNvSpPr>
          <p:nvPr/>
        </p:nvSpPr>
        <p:spPr bwMode="auto">
          <a:xfrm>
            <a:off x="2482850" y="990600"/>
            <a:ext cx="4202113" cy="304800"/>
          </a:xfrm>
          <a:prstGeom prst="rect">
            <a:avLst/>
          </a:prstGeom>
          <a:noFill/>
          <a:ln w="9525">
            <a:noFill/>
            <a:miter lim="800000"/>
            <a:headEnd/>
            <a:tailEnd/>
          </a:ln>
        </p:spPr>
        <p:txBody>
          <a:bodyPr wrap="none" lIns="0" tIns="0" rIns="0" bIns="0">
            <a:spAutoFit/>
          </a:bodyPr>
          <a:lstStyle/>
          <a:p>
            <a:pPr algn="ctr"/>
            <a:r>
              <a:rPr lang="es-ES_tradnl" sz="2000" b="1">
                <a:solidFill>
                  <a:srgbClr val="99FF33"/>
                </a:solidFill>
                <a:latin typeface="Comic Sans MS" pitchFamily="66" charset="0"/>
              </a:rPr>
              <a:t>PROTECCION DE CAPACITORES </a:t>
            </a:r>
            <a:endParaRPr lang="es-ES" sz="2000">
              <a:latin typeface="Times New Roman" pitchFamily="18" charset="0"/>
            </a:endParaRPr>
          </a:p>
        </p:txBody>
      </p:sp>
      <p:sp>
        <p:nvSpPr>
          <p:cNvPr id="31756" name="Line 12"/>
          <p:cNvSpPr>
            <a:spLocks noChangeShapeType="1"/>
          </p:cNvSpPr>
          <p:nvPr/>
        </p:nvSpPr>
        <p:spPr bwMode="auto">
          <a:xfrm>
            <a:off x="2895600" y="1524000"/>
            <a:ext cx="1524000" cy="0"/>
          </a:xfrm>
          <a:prstGeom prst="line">
            <a:avLst/>
          </a:prstGeom>
          <a:noFill/>
          <a:ln w="38100">
            <a:solidFill>
              <a:schemeClr val="tx1"/>
            </a:solidFill>
            <a:round/>
            <a:headEnd/>
            <a:tailEnd/>
          </a:ln>
        </p:spPr>
        <p:txBody>
          <a:bodyPr wrap="none"/>
          <a:lstStyle/>
          <a:p>
            <a:endParaRPr lang="en-US"/>
          </a:p>
        </p:txBody>
      </p:sp>
      <p:grpSp>
        <p:nvGrpSpPr>
          <p:cNvPr id="2" name="Group 238"/>
          <p:cNvGrpSpPr>
            <a:grpSpLocks/>
          </p:cNvGrpSpPr>
          <p:nvPr/>
        </p:nvGrpSpPr>
        <p:grpSpPr bwMode="auto">
          <a:xfrm>
            <a:off x="3581400" y="1524000"/>
            <a:ext cx="228600" cy="609600"/>
            <a:chOff x="2261" y="1104"/>
            <a:chExt cx="144" cy="384"/>
          </a:xfrm>
        </p:grpSpPr>
        <p:sp>
          <p:nvSpPr>
            <p:cNvPr id="75005" name="Rectangle 22"/>
            <p:cNvSpPr>
              <a:spLocks noChangeArrowheads="1"/>
            </p:cNvSpPr>
            <p:nvPr/>
          </p:nvSpPr>
          <p:spPr bwMode="auto">
            <a:xfrm>
              <a:off x="2261" y="120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5006" name="Line 39"/>
            <p:cNvSpPr>
              <a:spLocks noChangeShapeType="1"/>
            </p:cNvSpPr>
            <p:nvPr/>
          </p:nvSpPr>
          <p:spPr bwMode="auto">
            <a:xfrm>
              <a:off x="2349" y="1104"/>
              <a:ext cx="0" cy="96"/>
            </a:xfrm>
            <a:prstGeom prst="line">
              <a:avLst/>
            </a:prstGeom>
            <a:noFill/>
            <a:ln w="9525">
              <a:solidFill>
                <a:schemeClr val="tx1"/>
              </a:solidFill>
              <a:round/>
              <a:headEnd/>
              <a:tailEnd/>
            </a:ln>
          </p:spPr>
          <p:txBody>
            <a:bodyPr wrap="none"/>
            <a:lstStyle/>
            <a:p>
              <a:endParaRPr lang="en-US"/>
            </a:p>
          </p:txBody>
        </p:sp>
        <p:sp>
          <p:nvSpPr>
            <p:cNvPr id="75007" name="Line 55"/>
            <p:cNvSpPr>
              <a:spLocks noChangeShapeType="1"/>
            </p:cNvSpPr>
            <p:nvPr/>
          </p:nvSpPr>
          <p:spPr bwMode="auto">
            <a:xfrm>
              <a:off x="2338" y="1344"/>
              <a:ext cx="0" cy="144"/>
            </a:xfrm>
            <a:prstGeom prst="line">
              <a:avLst/>
            </a:prstGeom>
            <a:noFill/>
            <a:ln w="9525">
              <a:solidFill>
                <a:schemeClr val="tx1"/>
              </a:solidFill>
              <a:round/>
              <a:headEnd/>
              <a:tailEnd/>
            </a:ln>
          </p:spPr>
          <p:txBody>
            <a:bodyPr wrap="none"/>
            <a:lstStyle/>
            <a:p>
              <a:endParaRPr lang="en-US"/>
            </a:p>
          </p:txBody>
        </p:sp>
      </p:grpSp>
      <p:sp>
        <p:nvSpPr>
          <p:cNvPr id="31980" name="Line 236"/>
          <p:cNvSpPr>
            <a:spLocks noChangeShapeType="1"/>
          </p:cNvSpPr>
          <p:nvPr/>
        </p:nvSpPr>
        <p:spPr bwMode="auto">
          <a:xfrm>
            <a:off x="6553200" y="1524000"/>
            <a:ext cx="1524000" cy="0"/>
          </a:xfrm>
          <a:prstGeom prst="line">
            <a:avLst/>
          </a:prstGeom>
          <a:noFill/>
          <a:ln w="38100">
            <a:solidFill>
              <a:schemeClr val="tx1"/>
            </a:solidFill>
            <a:round/>
            <a:headEnd/>
            <a:tailEnd/>
          </a:ln>
        </p:spPr>
        <p:txBody>
          <a:bodyPr wrap="none"/>
          <a:lstStyle/>
          <a:p>
            <a:endParaRPr lang="en-US"/>
          </a:p>
        </p:txBody>
      </p:sp>
      <p:sp>
        <p:nvSpPr>
          <p:cNvPr id="31981" name="Line 237"/>
          <p:cNvSpPr>
            <a:spLocks noChangeShapeType="1"/>
          </p:cNvSpPr>
          <p:nvPr/>
        </p:nvSpPr>
        <p:spPr bwMode="auto">
          <a:xfrm>
            <a:off x="4648200" y="1524000"/>
            <a:ext cx="1524000" cy="0"/>
          </a:xfrm>
          <a:prstGeom prst="line">
            <a:avLst/>
          </a:prstGeom>
          <a:noFill/>
          <a:ln w="38100">
            <a:solidFill>
              <a:schemeClr val="tx1"/>
            </a:solidFill>
            <a:round/>
            <a:headEnd/>
            <a:tailEnd/>
          </a:ln>
        </p:spPr>
        <p:txBody>
          <a:bodyPr wrap="none"/>
          <a:lstStyle/>
          <a:p>
            <a:endParaRPr lang="en-US"/>
          </a:p>
        </p:txBody>
      </p:sp>
      <p:grpSp>
        <p:nvGrpSpPr>
          <p:cNvPr id="3" name="Group 239"/>
          <p:cNvGrpSpPr>
            <a:grpSpLocks/>
          </p:cNvGrpSpPr>
          <p:nvPr/>
        </p:nvGrpSpPr>
        <p:grpSpPr bwMode="auto">
          <a:xfrm>
            <a:off x="5105400" y="1524000"/>
            <a:ext cx="228600" cy="609600"/>
            <a:chOff x="2261" y="1104"/>
            <a:chExt cx="144" cy="384"/>
          </a:xfrm>
        </p:grpSpPr>
        <p:sp>
          <p:nvSpPr>
            <p:cNvPr id="75002" name="Rectangle 240"/>
            <p:cNvSpPr>
              <a:spLocks noChangeArrowheads="1"/>
            </p:cNvSpPr>
            <p:nvPr/>
          </p:nvSpPr>
          <p:spPr bwMode="auto">
            <a:xfrm>
              <a:off x="2261" y="120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5003" name="Line 241"/>
            <p:cNvSpPr>
              <a:spLocks noChangeShapeType="1"/>
            </p:cNvSpPr>
            <p:nvPr/>
          </p:nvSpPr>
          <p:spPr bwMode="auto">
            <a:xfrm>
              <a:off x="2349" y="1104"/>
              <a:ext cx="0" cy="96"/>
            </a:xfrm>
            <a:prstGeom prst="line">
              <a:avLst/>
            </a:prstGeom>
            <a:noFill/>
            <a:ln w="9525">
              <a:solidFill>
                <a:schemeClr val="tx1"/>
              </a:solidFill>
              <a:round/>
              <a:headEnd/>
              <a:tailEnd/>
            </a:ln>
          </p:spPr>
          <p:txBody>
            <a:bodyPr wrap="none"/>
            <a:lstStyle/>
            <a:p>
              <a:endParaRPr lang="en-US"/>
            </a:p>
          </p:txBody>
        </p:sp>
        <p:sp>
          <p:nvSpPr>
            <p:cNvPr id="75004" name="Line 242"/>
            <p:cNvSpPr>
              <a:spLocks noChangeShapeType="1"/>
            </p:cNvSpPr>
            <p:nvPr/>
          </p:nvSpPr>
          <p:spPr bwMode="auto">
            <a:xfrm>
              <a:off x="2338" y="1344"/>
              <a:ext cx="0" cy="144"/>
            </a:xfrm>
            <a:prstGeom prst="line">
              <a:avLst/>
            </a:prstGeom>
            <a:noFill/>
            <a:ln w="9525">
              <a:solidFill>
                <a:schemeClr val="tx1"/>
              </a:solidFill>
              <a:round/>
              <a:headEnd/>
              <a:tailEnd/>
            </a:ln>
          </p:spPr>
          <p:txBody>
            <a:bodyPr wrap="none"/>
            <a:lstStyle/>
            <a:p>
              <a:endParaRPr lang="en-US"/>
            </a:p>
          </p:txBody>
        </p:sp>
      </p:grpSp>
      <p:grpSp>
        <p:nvGrpSpPr>
          <p:cNvPr id="4" name="Group 243"/>
          <p:cNvGrpSpPr>
            <a:grpSpLocks/>
          </p:cNvGrpSpPr>
          <p:nvPr/>
        </p:nvGrpSpPr>
        <p:grpSpPr bwMode="auto">
          <a:xfrm>
            <a:off x="7086600" y="1524000"/>
            <a:ext cx="228600" cy="609600"/>
            <a:chOff x="2261" y="1104"/>
            <a:chExt cx="144" cy="384"/>
          </a:xfrm>
        </p:grpSpPr>
        <p:sp>
          <p:nvSpPr>
            <p:cNvPr id="74999" name="Rectangle 244"/>
            <p:cNvSpPr>
              <a:spLocks noChangeArrowheads="1"/>
            </p:cNvSpPr>
            <p:nvPr/>
          </p:nvSpPr>
          <p:spPr bwMode="auto">
            <a:xfrm>
              <a:off x="2261" y="1206"/>
              <a:ext cx="144"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5000" name="Line 245"/>
            <p:cNvSpPr>
              <a:spLocks noChangeShapeType="1"/>
            </p:cNvSpPr>
            <p:nvPr/>
          </p:nvSpPr>
          <p:spPr bwMode="auto">
            <a:xfrm>
              <a:off x="2349" y="1104"/>
              <a:ext cx="0" cy="96"/>
            </a:xfrm>
            <a:prstGeom prst="line">
              <a:avLst/>
            </a:prstGeom>
            <a:noFill/>
            <a:ln w="9525">
              <a:solidFill>
                <a:schemeClr val="tx1"/>
              </a:solidFill>
              <a:round/>
              <a:headEnd/>
              <a:tailEnd/>
            </a:ln>
          </p:spPr>
          <p:txBody>
            <a:bodyPr wrap="none"/>
            <a:lstStyle/>
            <a:p>
              <a:endParaRPr lang="en-US"/>
            </a:p>
          </p:txBody>
        </p:sp>
        <p:sp>
          <p:nvSpPr>
            <p:cNvPr id="75001" name="Line 246"/>
            <p:cNvSpPr>
              <a:spLocks noChangeShapeType="1"/>
            </p:cNvSpPr>
            <p:nvPr/>
          </p:nvSpPr>
          <p:spPr bwMode="auto">
            <a:xfrm>
              <a:off x="2338" y="1344"/>
              <a:ext cx="0" cy="144"/>
            </a:xfrm>
            <a:prstGeom prst="line">
              <a:avLst/>
            </a:prstGeom>
            <a:noFill/>
            <a:ln w="9525">
              <a:solidFill>
                <a:schemeClr val="tx1"/>
              </a:solidFill>
              <a:round/>
              <a:headEnd/>
              <a:tailEnd/>
            </a:ln>
          </p:spPr>
          <p:txBody>
            <a:bodyPr wrap="none"/>
            <a:lstStyle/>
            <a:p>
              <a:endParaRPr lang="en-US"/>
            </a:p>
          </p:txBody>
        </p:sp>
      </p:grpSp>
      <p:sp>
        <p:nvSpPr>
          <p:cNvPr id="31991" name="Line 247"/>
          <p:cNvSpPr>
            <a:spLocks noChangeShapeType="1"/>
          </p:cNvSpPr>
          <p:nvPr/>
        </p:nvSpPr>
        <p:spPr bwMode="auto">
          <a:xfrm>
            <a:off x="3962400" y="5715000"/>
            <a:ext cx="990600" cy="0"/>
          </a:xfrm>
          <a:prstGeom prst="line">
            <a:avLst/>
          </a:prstGeom>
          <a:noFill/>
          <a:ln w="9525">
            <a:solidFill>
              <a:schemeClr val="tx1"/>
            </a:solidFill>
            <a:round/>
            <a:headEnd/>
            <a:tailEnd/>
          </a:ln>
        </p:spPr>
        <p:txBody>
          <a:bodyPr wrap="none"/>
          <a:lstStyle/>
          <a:p>
            <a:endParaRPr lang="en-US"/>
          </a:p>
        </p:txBody>
      </p:sp>
      <p:sp>
        <p:nvSpPr>
          <p:cNvPr id="31992" name="Line 248"/>
          <p:cNvSpPr>
            <a:spLocks noChangeShapeType="1"/>
          </p:cNvSpPr>
          <p:nvPr/>
        </p:nvSpPr>
        <p:spPr bwMode="auto">
          <a:xfrm>
            <a:off x="5562600" y="5715000"/>
            <a:ext cx="1219200" cy="0"/>
          </a:xfrm>
          <a:prstGeom prst="line">
            <a:avLst/>
          </a:prstGeom>
          <a:noFill/>
          <a:ln w="9525">
            <a:solidFill>
              <a:schemeClr val="tx1"/>
            </a:solidFill>
            <a:round/>
            <a:headEnd/>
            <a:tailEnd/>
          </a:ln>
        </p:spPr>
        <p:txBody>
          <a:bodyPr wrap="none"/>
          <a:lstStyle/>
          <a:p>
            <a:endParaRPr lang="en-US"/>
          </a:p>
        </p:txBody>
      </p:sp>
      <p:grpSp>
        <p:nvGrpSpPr>
          <p:cNvPr id="5" name="Group 251"/>
          <p:cNvGrpSpPr>
            <a:grpSpLocks/>
          </p:cNvGrpSpPr>
          <p:nvPr/>
        </p:nvGrpSpPr>
        <p:grpSpPr bwMode="auto">
          <a:xfrm>
            <a:off x="4800600" y="6565900"/>
            <a:ext cx="457200" cy="152400"/>
            <a:chOff x="240" y="2928"/>
            <a:chExt cx="288" cy="96"/>
          </a:xfrm>
        </p:grpSpPr>
        <p:sp>
          <p:nvSpPr>
            <p:cNvPr id="74996" name="Line 252"/>
            <p:cNvSpPr>
              <a:spLocks noChangeShapeType="1"/>
            </p:cNvSpPr>
            <p:nvPr/>
          </p:nvSpPr>
          <p:spPr bwMode="auto">
            <a:xfrm>
              <a:off x="240" y="2928"/>
              <a:ext cx="288" cy="0"/>
            </a:xfrm>
            <a:prstGeom prst="line">
              <a:avLst/>
            </a:prstGeom>
            <a:noFill/>
            <a:ln w="38100">
              <a:solidFill>
                <a:schemeClr val="tx1"/>
              </a:solidFill>
              <a:round/>
              <a:headEnd/>
              <a:tailEnd/>
            </a:ln>
          </p:spPr>
          <p:txBody>
            <a:bodyPr wrap="none"/>
            <a:lstStyle/>
            <a:p>
              <a:endParaRPr lang="en-US"/>
            </a:p>
          </p:txBody>
        </p:sp>
        <p:sp>
          <p:nvSpPr>
            <p:cNvPr id="74997" name="Line 253"/>
            <p:cNvSpPr>
              <a:spLocks noChangeShapeType="1"/>
            </p:cNvSpPr>
            <p:nvPr/>
          </p:nvSpPr>
          <p:spPr bwMode="auto">
            <a:xfrm>
              <a:off x="288" y="2976"/>
              <a:ext cx="192" cy="0"/>
            </a:xfrm>
            <a:prstGeom prst="line">
              <a:avLst/>
            </a:prstGeom>
            <a:noFill/>
            <a:ln w="28575">
              <a:solidFill>
                <a:schemeClr val="tx1"/>
              </a:solidFill>
              <a:round/>
              <a:headEnd/>
              <a:tailEnd/>
            </a:ln>
          </p:spPr>
          <p:txBody>
            <a:bodyPr wrap="none"/>
            <a:lstStyle/>
            <a:p>
              <a:endParaRPr lang="en-US"/>
            </a:p>
          </p:txBody>
        </p:sp>
        <p:sp>
          <p:nvSpPr>
            <p:cNvPr id="74998" name="Line 254"/>
            <p:cNvSpPr>
              <a:spLocks noChangeShapeType="1"/>
            </p:cNvSpPr>
            <p:nvPr/>
          </p:nvSpPr>
          <p:spPr bwMode="auto">
            <a:xfrm>
              <a:off x="336" y="3024"/>
              <a:ext cx="96" cy="0"/>
            </a:xfrm>
            <a:prstGeom prst="line">
              <a:avLst/>
            </a:prstGeom>
            <a:noFill/>
            <a:ln w="28575">
              <a:solidFill>
                <a:schemeClr val="tx1"/>
              </a:solidFill>
              <a:round/>
              <a:headEnd/>
              <a:tailEnd/>
            </a:ln>
          </p:spPr>
          <p:txBody>
            <a:bodyPr wrap="none"/>
            <a:lstStyle/>
            <a:p>
              <a:endParaRPr lang="en-US"/>
            </a:p>
          </p:txBody>
        </p:sp>
      </p:grpSp>
      <p:grpSp>
        <p:nvGrpSpPr>
          <p:cNvPr id="6" name="Group 265"/>
          <p:cNvGrpSpPr>
            <a:grpSpLocks/>
          </p:cNvGrpSpPr>
          <p:nvPr/>
        </p:nvGrpSpPr>
        <p:grpSpPr bwMode="auto">
          <a:xfrm>
            <a:off x="4953000" y="5715000"/>
            <a:ext cx="1600200" cy="838200"/>
            <a:chOff x="3120" y="3600"/>
            <a:chExt cx="1008" cy="528"/>
          </a:xfrm>
        </p:grpSpPr>
        <p:sp>
          <p:nvSpPr>
            <p:cNvPr id="74991" name="Oval 35"/>
            <p:cNvSpPr>
              <a:spLocks noChangeArrowheads="1"/>
            </p:cNvSpPr>
            <p:nvPr/>
          </p:nvSpPr>
          <p:spPr bwMode="auto">
            <a:xfrm>
              <a:off x="3600" y="3696"/>
              <a:ext cx="528" cy="432"/>
            </a:xfrm>
            <a:prstGeom prst="ellipse">
              <a:avLst/>
            </a:prstGeom>
            <a:solidFill>
              <a:srgbClr val="FFCC00"/>
            </a:solidFill>
            <a:ln w="9525">
              <a:solidFill>
                <a:schemeClr val="tx1"/>
              </a:solidFill>
              <a:round/>
              <a:headEnd/>
              <a:tailEnd/>
            </a:ln>
          </p:spPr>
          <p:txBody>
            <a:bodyPr wrap="none" anchor="ctr"/>
            <a:lstStyle/>
            <a:p>
              <a:pPr algn="ctr"/>
              <a:r>
                <a:rPr lang="es-ES_tradnl">
                  <a:solidFill>
                    <a:schemeClr val="accent1"/>
                  </a:solidFill>
                  <a:latin typeface="Comic Sans MS" pitchFamily="66" charset="0"/>
                </a:rPr>
                <a:t>59UP</a:t>
              </a:r>
              <a:endParaRPr lang="es-ES">
                <a:solidFill>
                  <a:schemeClr val="accent1"/>
                </a:solidFill>
                <a:latin typeface="Comic Sans MS" pitchFamily="66" charset="0"/>
              </a:endParaRPr>
            </a:p>
          </p:txBody>
        </p:sp>
        <p:sp>
          <p:nvSpPr>
            <p:cNvPr id="74992" name="Freeform 249"/>
            <p:cNvSpPr>
              <a:spLocks/>
            </p:cNvSpPr>
            <p:nvPr/>
          </p:nvSpPr>
          <p:spPr bwMode="auto">
            <a:xfrm>
              <a:off x="3120" y="3600"/>
              <a:ext cx="186" cy="445"/>
            </a:xfrm>
            <a:custGeom>
              <a:avLst/>
              <a:gdLst>
                <a:gd name="T0" fmla="*/ 68 w 186"/>
                <a:gd name="T1" fmla="*/ 0 h 445"/>
                <a:gd name="T2" fmla="*/ 113 w 186"/>
                <a:gd name="T3" fmla="*/ 46 h 445"/>
                <a:gd name="T4" fmla="*/ 46 w 186"/>
                <a:gd name="T5" fmla="*/ 68 h 445"/>
                <a:gd name="T6" fmla="*/ 12 w 186"/>
                <a:gd name="T7" fmla="*/ 80 h 445"/>
                <a:gd name="T8" fmla="*/ 125 w 186"/>
                <a:gd name="T9" fmla="*/ 170 h 445"/>
                <a:gd name="T10" fmla="*/ 91 w 186"/>
                <a:gd name="T11" fmla="*/ 226 h 445"/>
                <a:gd name="T12" fmla="*/ 113 w 186"/>
                <a:gd name="T13" fmla="*/ 328 h 445"/>
                <a:gd name="T14" fmla="*/ 46 w 186"/>
                <a:gd name="T15" fmla="*/ 339 h 445"/>
                <a:gd name="T16" fmla="*/ 102 w 186"/>
                <a:gd name="T17" fmla="*/ 430 h 445"/>
                <a:gd name="T18" fmla="*/ 0 w 186"/>
                <a:gd name="T19" fmla="*/ 430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6"/>
                <a:gd name="T31" fmla="*/ 0 h 445"/>
                <a:gd name="T32" fmla="*/ 186 w 186"/>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6" h="445">
                  <a:moveTo>
                    <a:pt x="68" y="0"/>
                  </a:moveTo>
                  <a:cubicBezTo>
                    <a:pt x="68" y="0"/>
                    <a:pt x="143" y="16"/>
                    <a:pt x="113" y="46"/>
                  </a:cubicBezTo>
                  <a:cubicBezTo>
                    <a:pt x="96" y="63"/>
                    <a:pt x="68" y="61"/>
                    <a:pt x="46" y="68"/>
                  </a:cubicBezTo>
                  <a:cubicBezTo>
                    <a:pt x="35" y="72"/>
                    <a:pt x="12" y="80"/>
                    <a:pt x="12" y="80"/>
                  </a:cubicBezTo>
                  <a:cubicBezTo>
                    <a:pt x="87" y="98"/>
                    <a:pt x="98" y="94"/>
                    <a:pt x="125" y="170"/>
                  </a:cubicBezTo>
                  <a:cubicBezTo>
                    <a:pt x="47" y="222"/>
                    <a:pt x="31" y="207"/>
                    <a:pt x="91" y="226"/>
                  </a:cubicBezTo>
                  <a:cubicBezTo>
                    <a:pt x="102" y="244"/>
                    <a:pt x="151" y="306"/>
                    <a:pt x="113" y="328"/>
                  </a:cubicBezTo>
                  <a:cubicBezTo>
                    <a:pt x="93" y="339"/>
                    <a:pt x="68" y="335"/>
                    <a:pt x="46" y="339"/>
                  </a:cubicBezTo>
                  <a:cubicBezTo>
                    <a:pt x="60" y="344"/>
                    <a:pt x="186" y="388"/>
                    <a:pt x="102" y="430"/>
                  </a:cubicBezTo>
                  <a:cubicBezTo>
                    <a:pt x="72" y="445"/>
                    <a:pt x="34" y="430"/>
                    <a:pt x="0" y="430"/>
                  </a:cubicBezTo>
                </a:path>
              </a:pathLst>
            </a:custGeom>
            <a:noFill/>
            <a:ln w="9525">
              <a:solidFill>
                <a:schemeClr val="tx1"/>
              </a:solidFill>
              <a:round/>
              <a:headEnd/>
              <a:tailEnd/>
            </a:ln>
          </p:spPr>
          <p:txBody>
            <a:bodyPr wrap="none"/>
            <a:lstStyle/>
            <a:p>
              <a:endParaRPr lang="en-US"/>
            </a:p>
          </p:txBody>
        </p:sp>
        <p:sp>
          <p:nvSpPr>
            <p:cNvPr id="74993" name="Line 255"/>
            <p:cNvSpPr>
              <a:spLocks noChangeShapeType="1"/>
            </p:cNvSpPr>
            <p:nvPr/>
          </p:nvSpPr>
          <p:spPr bwMode="auto">
            <a:xfrm>
              <a:off x="3168" y="4032"/>
              <a:ext cx="0" cy="96"/>
            </a:xfrm>
            <a:prstGeom prst="line">
              <a:avLst/>
            </a:prstGeom>
            <a:noFill/>
            <a:ln w="9525">
              <a:solidFill>
                <a:schemeClr val="tx1"/>
              </a:solidFill>
              <a:round/>
              <a:headEnd/>
              <a:tailEnd/>
            </a:ln>
          </p:spPr>
          <p:txBody>
            <a:bodyPr wrap="none"/>
            <a:lstStyle/>
            <a:p>
              <a:endParaRPr lang="en-US"/>
            </a:p>
          </p:txBody>
        </p:sp>
        <p:sp>
          <p:nvSpPr>
            <p:cNvPr id="74994" name="WordArt 256"/>
            <p:cNvSpPr>
              <a:spLocks noChangeArrowheads="1" noChangeShapeType="1" noTextEdit="1"/>
            </p:cNvSpPr>
            <p:nvPr/>
          </p:nvSpPr>
          <p:spPr bwMode="auto">
            <a:xfrm rot="5312161">
              <a:off x="3222" y="3834"/>
              <a:ext cx="288" cy="204"/>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W</a:t>
              </a:r>
            </a:p>
          </p:txBody>
        </p:sp>
        <p:sp>
          <p:nvSpPr>
            <p:cNvPr id="74995" name="Line 257"/>
            <p:cNvSpPr>
              <a:spLocks noChangeShapeType="1"/>
            </p:cNvSpPr>
            <p:nvPr/>
          </p:nvSpPr>
          <p:spPr bwMode="auto">
            <a:xfrm>
              <a:off x="3456" y="3936"/>
              <a:ext cx="144" cy="0"/>
            </a:xfrm>
            <a:prstGeom prst="line">
              <a:avLst/>
            </a:prstGeom>
            <a:noFill/>
            <a:ln w="9525">
              <a:solidFill>
                <a:schemeClr val="tx1"/>
              </a:solidFill>
              <a:round/>
              <a:headEnd/>
              <a:tailEnd/>
            </a:ln>
          </p:spPr>
          <p:txBody>
            <a:bodyPr wrap="none"/>
            <a:lstStyle/>
            <a:p>
              <a:endParaRPr lang="en-US"/>
            </a:p>
          </p:txBody>
        </p:sp>
      </p:grpSp>
      <p:sp>
        <p:nvSpPr>
          <p:cNvPr id="32005" name="Line 261"/>
          <p:cNvSpPr>
            <a:spLocks noChangeShapeType="1"/>
          </p:cNvSpPr>
          <p:nvPr/>
        </p:nvSpPr>
        <p:spPr bwMode="auto">
          <a:xfrm flipV="1">
            <a:off x="8077200" y="3048000"/>
            <a:ext cx="0" cy="609600"/>
          </a:xfrm>
          <a:prstGeom prst="line">
            <a:avLst/>
          </a:prstGeom>
          <a:noFill/>
          <a:ln w="9525">
            <a:solidFill>
              <a:srgbClr val="FF00FF"/>
            </a:solidFill>
            <a:round/>
            <a:headEnd/>
            <a:tailEnd type="triangle" w="med" len="med"/>
          </a:ln>
        </p:spPr>
        <p:txBody>
          <a:bodyPr wrap="none"/>
          <a:lstStyle/>
          <a:p>
            <a:endParaRPr lang="en-US"/>
          </a:p>
        </p:txBody>
      </p:sp>
      <p:sp>
        <p:nvSpPr>
          <p:cNvPr id="32006" name="Text Box 262"/>
          <p:cNvSpPr txBox="1">
            <a:spLocks noChangeArrowheads="1"/>
          </p:cNvSpPr>
          <p:nvPr/>
        </p:nvSpPr>
        <p:spPr bwMode="auto">
          <a:xfrm>
            <a:off x="8213725" y="3087688"/>
            <a:ext cx="573088" cy="457200"/>
          </a:xfrm>
          <a:prstGeom prst="rect">
            <a:avLst/>
          </a:prstGeom>
          <a:noFill/>
          <a:ln w="9525">
            <a:noFill/>
            <a:miter lim="800000"/>
            <a:headEnd/>
            <a:tailEnd/>
          </a:ln>
        </p:spPr>
        <p:txBody>
          <a:bodyPr wrap="none">
            <a:spAutoFit/>
          </a:bodyPr>
          <a:lstStyle/>
          <a:p>
            <a:r>
              <a:rPr lang="es-ES_tradnl" b="1"/>
              <a:t>Eg</a:t>
            </a:r>
            <a:endParaRPr lang="es-ES" b="1"/>
          </a:p>
        </p:txBody>
      </p:sp>
      <p:sp>
        <p:nvSpPr>
          <p:cNvPr id="32007" name="Line 263"/>
          <p:cNvSpPr>
            <a:spLocks noChangeShapeType="1"/>
          </p:cNvSpPr>
          <p:nvPr/>
        </p:nvSpPr>
        <p:spPr bwMode="auto">
          <a:xfrm flipV="1">
            <a:off x="4648200" y="5791200"/>
            <a:ext cx="0" cy="685800"/>
          </a:xfrm>
          <a:prstGeom prst="line">
            <a:avLst/>
          </a:prstGeom>
          <a:noFill/>
          <a:ln w="9525">
            <a:solidFill>
              <a:srgbClr val="009900"/>
            </a:solidFill>
            <a:round/>
            <a:headEnd/>
            <a:tailEnd type="triangle" w="med" len="med"/>
          </a:ln>
        </p:spPr>
        <p:txBody>
          <a:bodyPr wrap="none"/>
          <a:lstStyle/>
          <a:p>
            <a:endParaRPr lang="en-US"/>
          </a:p>
        </p:txBody>
      </p:sp>
      <p:sp>
        <p:nvSpPr>
          <p:cNvPr id="32008" name="Text Box 264"/>
          <p:cNvSpPr txBox="1">
            <a:spLocks noChangeArrowheads="1"/>
          </p:cNvSpPr>
          <p:nvPr/>
        </p:nvSpPr>
        <p:spPr bwMode="auto">
          <a:xfrm>
            <a:off x="3962400" y="5867400"/>
            <a:ext cx="574675" cy="457200"/>
          </a:xfrm>
          <a:prstGeom prst="rect">
            <a:avLst/>
          </a:prstGeom>
          <a:noFill/>
          <a:ln w="9525">
            <a:noFill/>
            <a:miter lim="800000"/>
            <a:headEnd/>
            <a:tailEnd/>
          </a:ln>
        </p:spPr>
        <p:txBody>
          <a:bodyPr wrap="none">
            <a:spAutoFit/>
          </a:bodyPr>
          <a:lstStyle/>
          <a:p>
            <a:r>
              <a:rPr lang="es-ES_tradnl" b="1"/>
              <a:t>Vn</a:t>
            </a:r>
            <a:endParaRPr lang="es-ES" b="1"/>
          </a:p>
        </p:txBody>
      </p:sp>
      <p:grpSp>
        <p:nvGrpSpPr>
          <p:cNvPr id="7" name="Group 433"/>
          <p:cNvGrpSpPr>
            <a:grpSpLocks/>
          </p:cNvGrpSpPr>
          <p:nvPr/>
        </p:nvGrpSpPr>
        <p:grpSpPr bwMode="auto">
          <a:xfrm>
            <a:off x="152400" y="1905000"/>
            <a:ext cx="2133600" cy="2895600"/>
            <a:chOff x="96" y="1200"/>
            <a:chExt cx="1344" cy="1824"/>
          </a:xfrm>
        </p:grpSpPr>
        <p:sp>
          <p:nvSpPr>
            <p:cNvPr id="74969" name="Line 6"/>
            <p:cNvSpPr>
              <a:spLocks noChangeShapeType="1"/>
            </p:cNvSpPr>
            <p:nvPr/>
          </p:nvSpPr>
          <p:spPr bwMode="auto">
            <a:xfrm>
              <a:off x="96" y="1200"/>
              <a:ext cx="624" cy="0"/>
            </a:xfrm>
            <a:prstGeom prst="line">
              <a:avLst/>
            </a:prstGeom>
            <a:noFill/>
            <a:ln w="38100">
              <a:solidFill>
                <a:schemeClr val="tx1"/>
              </a:solidFill>
              <a:round/>
              <a:headEnd/>
              <a:tailEnd/>
            </a:ln>
          </p:spPr>
          <p:txBody>
            <a:bodyPr wrap="none"/>
            <a:lstStyle/>
            <a:p>
              <a:endParaRPr lang="en-US"/>
            </a:p>
          </p:txBody>
        </p:sp>
        <p:sp>
          <p:nvSpPr>
            <p:cNvPr id="74970" name="Line 7"/>
            <p:cNvSpPr>
              <a:spLocks noChangeShapeType="1"/>
            </p:cNvSpPr>
            <p:nvPr/>
          </p:nvSpPr>
          <p:spPr bwMode="auto">
            <a:xfrm>
              <a:off x="432" y="1200"/>
              <a:ext cx="0" cy="240"/>
            </a:xfrm>
            <a:prstGeom prst="line">
              <a:avLst/>
            </a:prstGeom>
            <a:noFill/>
            <a:ln w="9525">
              <a:solidFill>
                <a:schemeClr val="tx1"/>
              </a:solidFill>
              <a:round/>
              <a:headEnd/>
              <a:tailEnd/>
            </a:ln>
          </p:spPr>
          <p:txBody>
            <a:bodyPr wrap="none"/>
            <a:lstStyle/>
            <a:p>
              <a:endParaRPr lang="en-US"/>
            </a:p>
          </p:txBody>
        </p:sp>
        <p:sp>
          <p:nvSpPr>
            <p:cNvPr id="74971" name="Rectangle 8"/>
            <p:cNvSpPr>
              <a:spLocks noChangeArrowheads="1"/>
            </p:cNvSpPr>
            <p:nvPr/>
          </p:nvSpPr>
          <p:spPr bwMode="auto">
            <a:xfrm>
              <a:off x="336" y="1440"/>
              <a:ext cx="192" cy="144"/>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74972" name="Line 9"/>
            <p:cNvSpPr>
              <a:spLocks noChangeShapeType="1"/>
            </p:cNvSpPr>
            <p:nvPr/>
          </p:nvSpPr>
          <p:spPr bwMode="auto">
            <a:xfrm>
              <a:off x="432" y="1584"/>
              <a:ext cx="0" cy="432"/>
            </a:xfrm>
            <a:prstGeom prst="line">
              <a:avLst/>
            </a:prstGeom>
            <a:noFill/>
            <a:ln w="9525">
              <a:solidFill>
                <a:schemeClr val="tx1"/>
              </a:solidFill>
              <a:round/>
              <a:headEnd/>
              <a:tailEnd/>
            </a:ln>
          </p:spPr>
          <p:txBody>
            <a:bodyPr wrap="none"/>
            <a:lstStyle/>
            <a:p>
              <a:endParaRPr lang="en-US"/>
            </a:p>
          </p:txBody>
        </p:sp>
        <p:sp>
          <p:nvSpPr>
            <p:cNvPr id="74973" name="Freeform 21"/>
            <p:cNvSpPr>
              <a:spLocks/>
            </p:cNvSpPr>
            <p:nvPr/>
          </p:nvSpPr>
          <p:spPr bwMode="auto">
            <a:xfrm>
              <a:off x="384" y="2352"/>
              <a:ext cx="186" cy="445"/>
            </a:xfrm>
            <a:custGeom>
              <a:avLst/>
              <a:gdLst>
                <a:gd name="T0" fmla="*/ 68 w 186"/>
                <a:gd name="T1" fmla="*/ 0 h 445"/>
                <a:gd name="T2" fmla="*/ 113 w 186"/>
                <a:gd name="T3" fmla="*/ 46 h 445"/>
                <a:gd name="T4" fmla="*/ 46 w 186"/>
                <a:gd name="T5" fmla="*/ 68 h 445"/>
                <a:gd name="T6" fmla="*/ 12 w 186"/>
                <a:gd name="T7" fmla="*/ 80 h 445"/>
                <a:gd name="T8" fmla="*/ 125 w 186"/>
                <a:gd name="T9" fmla="*/ 170 h 445"/>
                <a:gd name="T10" fmla="*/ 91 w 186"/>
                <a:gd name="T11" fmla="*/ 226 h 445"/>
                <a:gd name="T12" fmla="*/ 113 w 186"/>
                <a:gd name="T13" fmla="*/ 328 h 445"/>
                <a:gd name="T14" fmla="*/ 46 w 186"/>
                <a:gd name="T15" fmla="*/ 339 h 445"/>
                <a:gd name="T16" fmla="*/ 102 w 186"/>
                <a:gd name="T17" fmla="*/ 430 h 445"/>
                <a:gd name="T18" fmla="*/ 0 w 186"/>
                <a:gd name="T19" fmla="*/ 430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6"/>
                <a:gd name="T31" fmla="*/ 0 h 445"/>
                <a:gd name="T32" fmla="*/ 186 w 186"/>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6" h="445">
                  <a:moveTo>
                    <a:pt x="68" y="0"/>
                  </a:moveTo>
                  <a:cubicBezTo>
                    <a:pt x="68" y="0"/>
                    <a:pt x="143" y="16"/>
                    <a:pt x="113" y="46"/>
                  </a:cubicBezTo>
                  <a:cubicBezTo>
                    <a:pt x="96" y="63"/>
                    <a:pt x="68" y="61"/>
                    <a:pt x="46" y="68"/>
                  </a:cubicBezTo>
                  <a:cubicBezTo>
                    <a:pt x="35" y="72"/>
                    <a:pt x="12" y="80"/>
                    <a:pt x="12" y="80"/>
                  </a:cubicBezTo>
                  <a:cubicBezTo>
                    <a:pt x="87" y="98"/>
                    <a:pt x="98" y="94"/>
                    <a:pt x="125" y="170"/>
                  </a:cubicBezTo>
                  <a:cubicBezTo>
                    <a:pt x="47" y="222"/>
                    <a:pt x="31" y="207"/>
                    <a:pt x="91" y="226"/>
                  </a:cubicBezTo>
                  <a:cubicBezTo>
                    <a:pt x="102" y="244"/>
                    <a:pt x="151" y="306"/>
                    <a:pt x="113" y="328"/>
                  </a:cubicBezTo>
                  <a:cubicBezTo>
                    <a:pt x="93" y="339"/>
                    <a:pt x="68" y="335"/>
                    <a:pt x="46" y="339"/>
                  </a:cubicBezTo>
                  <a:cubicBezTo>
                    <a:pt x="60" y="344"/>
                    <a:pt x="186" y="388"/>
                    <a:pt x="102" y="430"/>
                  </a:cubicBezTo>
                  <a:cubicBezTo>
                    <a:pt x="72" y="445"/>
                    <a:pt x="34" y="430"/>
                    <a:pt x="0" y="430"/>
                  </a:cubicBezTo>
                </a:path>
              </a:pathLst>
            </a:custGeom>
            <a:noFill/>
            <a:ln w="9525">
              <a:solidFill>
                <a:schemeClr val="tx1"/>
              </a:solidFill>
              <a:round/>
              <a:headEnd/>
              <a:tailEnd/>
            </a:ln>
          </p:spPr>
          <p:txBody>
            <a:bodyPr wrap="none"/>
            <a:lstStyle/>
            <a:p>
              <a:endParaRPr lang="en-US"/>
            </a:p>
          </p:txBody>
        </p:sp>
        <p:sp>
          <p:nvSpPr>
            <p:cNvPr id="74974" name="Line 27"/>
            <p:cNvSpPr>
              <a:spLocks noChangeShapeType="1"/>
            </p:cNvSpPr>
            <p:nvPr/>
          </p:nvSpPr>
          <p:spPr bwMode="auto">
            <a:xfrm>
              <a:off x="432" y="2064"/>
              <a:ext cx="0" cy="288"/>
            </a:xfrm>
            <a:prstGeom prst="line">
              <a:avLst/>
            </a:prstGeom>
            <a:noFill/>
            <a:ln w="9525">
              <a:solidFill>
                <a:schemeClr val="tx1"/>
              </a:solidFill>
              <a:round/>
              <a:headEnd/>
              <a:tailEnd/>
            </a:ln>
          </p:spPr>
          <p:txBody>
            <a:bodyPr wrap="none"/>
            <a:lstStyle/>
            <a:p>
              <a:endParaRPr lang="en-US"/>
            </a:p>
          </p:txBody>
        </p:sp>
        <p:sp>
          <p:nvSpPr>
            <p:cNvPr id="74975" name="Line 28"/>
            <p:cNvSpPr>
              <a:spLocks noChangeShapeType="1"/>
            </p:cNvSpPr>
            <p:nvPr/>
          </p:nvSpPr>
          <p:spPr bwMode="auto">
            <a:xfrm>
              <a:off x="384" y="2784"/>
              <a:ext cx="0" cy="144"/>
            </a:xfrm>
            <a:prstGeom prst="line">
              <a:avLst/>
            </a:prstGeom>
            <a:noFill/>
            <a:ln w="9525">
              <a:solidFill>
                <a:schemeClr val="tx1"/>
              </a:solidFill>
              <a:round/>
              <a:headEnd/>
              <a:tailEnd/>
            </a:ln>
          </p:spPr>
          <p:txBody>
            <a:bodyPr wrap="none"/>
            <a:lstStyle/>
            <a:p>
              <a:endParaRPr lang="en-US"/>
            </a:p>
          </p:txBody>
        </p:sp>
        <p:grpSp>
          <p:nvGrpSpPr>
            <p:cNvPr id="74976" name="Group 250"/>
            <p:cNvGrpSpPr>
              <a:grpSpLocks/>
            </p:cNvGrpSpPr>
            <p:nvPr/>
          </p:nvGrpSpPr>
          <p:grpSpPr bwMode="auto">
            <a:xfrm>
              <a:off x="240" y="2928"/>
              <a:ext cx="288" cy="96"/>
              <a:chOff x="240" y="2928"/>
              <a:chExt cx="288" cy="96"/>
            </a:xfrm>
          </p:grpSpPr>
          <p:sp>
            <p:nvSpPr>
              <p:cNvPr id="74988" name="Line 29"/>
              <p:cNvSpPr>
                <a:spLocks noChangeShapeType="1"/>
              </p:cNvSpPr>
              <p:nvPr/>
            </p:nvSpPr>
            <p:spPr bwMode="auto">
              <a:xfrm>
                <a:off x="240" y="2928"/>
                <a:ext cx="288" cy="0"/>
              </a:xfrm>
              <a:prstGeom prst="line">
                <a:avLst/>
              </a:prstGeom>
              <a:noFill/>
              <a:ln w="38100">
                <a:solidFill>
                  <a:schemeClr val="tx1"/>
                </a:solidFill>
                <a:round/>
                <a:headEnd/>
                <a:tailEnd/>
              </a:ln>
            </p:spPr>
            <p:txBody>
              <a:bodyPr wrap="none"/>
              <a:lstStyle/>
              <a:p>
                <a:endParaRPr lang="en-US"/>
              </a:p>
            </p:txBody>
          </p:sp>
          <p:sp>
            <p:nvSpPr>
              <p:cNvPr id="74989" name="Line 30"/>
              <p:cNvSpPr>
                <a:spLocks noChangeShapeType="1"/>
              </p:cNvSpPr>
              <p:nvPr/>
            </p:nvSpPr>
            <p:spPr bwMode="auto">
              <a:xfrm>
                <a:off x="288" y="2976"/>
                <a:ext cx="192" cy="0"/>
              </a:xfrm>
              <a:prstGeom prst="line">
                <a:avLst/>
              </a:prstGeom>
              <a:noFill/>
              <a:ln w="28575">
                <a:solidFill>
                  <a:schemeClr val="tx1"/>
                </a:solidFill>
                <a:round/>
                <a:headEnd/>
                <a:tailEnd/>
              </a:ln>
            </p:spPr>
            <p:txBody>
              <a:bodyPr wrap="none"/>
              <a:lstStyle/>
              <a:p>
                <a:endParaRPr lang="en-US"/>
              </a:p>
            </p:txBody>
          </p:sp>
          <p:sp>
            <p:nvSpPr>
              <p:cNvPr id="74990" name="Line 32"/>
              <p:cNvSpPr>
                <a:spLocks noChangeShapeType="1"/>
              </p:cNvSpPr>
              <p:nvPr/>
            </p:nvSpPr>
            <p:spPr bwMode="auto">
              <a:xfrm>
                <a:off x="336" y="3024"/>
                <a:ext cx="96" cy="0"/>
              </a:xfrm>
              <a:prstGeom prst="line">
                <a:avLst/>
              </a:prstGeom>
              <a:noFill/>
              <a:ln w="28575">
                <a:solidFill>
                  <a:schemeClr val="tx1"/>
                </a:solidFill>
                <a:round/>
                <a:headEnd/>
                <a:tailEnd/>
              </a:ln>
            </p:spPr>
            <p:txBody>
              <a:bodyPr wrap="none"/>
              <a:lstStyle/>
              <a:p>
                <a:endParaRPr lang="en-US"/>
              </a:p>
            </p:txBody>
          </p:sp>
        </p:grpSp>
        <p:sp>
          <p:nvSpPr>
            <p:cNvPr id="74977" name="WordArt 33"/>
            <p:cNvSpPr>
              <a:spLocks noChangeArrowheads="1" noChangeShapeType="1" noTextEdit="1"/>
            </p:cNvSpPr>
            <p:nvPr/>
          </p:nvSpPr>
          <p:spPr bwMode="auto">
            <a:xfrm rot="5312161">
              <a:off x="486" y="2538"/>
              <a:ext cx="288" cy="204"/>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W</a:t>
              </a:r>
            </a:p>
          </p:txBody>
        </p:sp>
        <p:sp>
          <p:nvSpPr>
            <p:cNvPr id="74978" name="Line 34"/>
            <p:cNvSpPr>
              <a:spLocks noChangeShapeType="1"/>
            </p:cNvSpPr>
            <p:nvPr/>
          </p:nvSpPr>
          <p:spPr bwMode="auto">
            <a:xfrm>
              <a:off x="720" y="2640"/>
              <a:ext cx="144" cy="0"/>
            </a:xfrm>
            <a:prstGeom prst="line">
              <a:avLst/>
            </a:prstGeom>
            <a:noFill/>
            <a:ln w="9525">
              <a:solidFill>
                <a:schemeClr val="tx1"/>
              </a:solidFill>
              <a:round/>
              <a:headEnd/>
              <a:tailEnd/>
            </a:ln>
          </p:spPr>
          <p:txBody>
            <a:bodyPr wrap="none"/>
            <a:lstStyle/>
            <a:p>
              <a:endParaRPr lang="en-US"/>
            </a:p>
          </p:txBody>
        </p:sp>
        <p:sp>
          <p:nvSpPr>
            <p:cNvPr id="74979" name="WordArt 36"/>
            <p:cNvSpPr>
              <a:spLocks noChangeArrowheads="1" noChangeShapeType="1" noTextEdit="1"/>
            </p:cNvSpPr>
            <p:nvPr/>
          </p:nvSpPr>
          <p:spPr bwMode="auto">
            <a:xfrm rot="5312161">
              <a:off x="313" y="1607"/>
              <a:ext cx="240" cy="289"/>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FF00FF"/>
                  </a:solidFill>
                  <a:latin typeface="Arial"/>
                  <a:cs typeface="Arial"/>
                </a:rPr>
                <a:t>W</a:t>
              </a:r>
            </a:p>
          </p:txBody>
        </p:sp>
        <p:sp>
          <p:nvSpPr>
            <p:cNvPr id="74980" name="Line 37"/>
            <p:cNvSpPr>
              <a:spLocks noChangeShapeType="1"/>
            </p:cNvSpPr>
            <p:nvPr/>
          </p:nvSpPr>
          <p:spPr bwMode="auto">
            <a:xfrm>
              <a:off x="528" y="1728"/>
              <a:ext cx="192" cy="0"/>
            </a:xfrm>
            <a:prstGeom prst="line">
              <a:avLst/>
            </a:prstGeom>
            <a:noFill/>
            <a:ln w="9525">
              <a:solidFill>
                <a:schemeClr val="tx1"/>
              </a:solidFill>
              <a:round/>
              <a:headEnd/>
              <a:tailEnd/>
            </a:ln>
          </p:spPr>
          <p:txBody>
            <a:bodyPr wrap="none"/>
            <a:lstStyle/>
            <a:p>
              <a:endParaRPr lang="en-US"/>
            </a:p>
          </p:txBody>
        </p:sp>
        <p:sp>
          <p:nvSpPr>
            <p:cNvPr id="74981" name="Oval 38"/>
            <p:cNvSpPr>
              <a:spLocks noChangeArrowheads="1"/>
            </p:cNvSpPr>
            <p:nvPr/>
          </p:nvSpPr>
          <p:spPr bwMode="auto">
            <a:xfrm>
              <a:off x="720" y="1488"/>
              <a:ext cx="432" cy="432"/>
            </a:xfrm>
            <a:prstGeom prst="ellipse">
              <a:avLst/>
            </a:prstGeom>
            <a:solidFill>
              <a:srgbClr val="FFCC00"/>
            </a:solidFill>
            <a:ln w="9525">
              <a:solidFill>
                <a:schemeClr val="tx1"/>
              </a:solidFill>
              <a:round/>
              <a:headEnd/>
              <a:tailEnd/>
            </a:ln>
          </p:spPr>
          <p:txBody>
            <a:bodyPr wrap="none" anchor="ctr"/>
            <a:lstStyle/>
            <a:p>
              <a:pPr algn="ctr"/>
              <a:r>
                <a:rPr lang="es-ES_tradnl">
                  <a:solidFill>
                    <a:schemeClr val="accent1"/>
                  </a:solidFill>
                  <a:latin typeface="Comic Sans MS" pitchFamily="66" charset="0"/>
                </a:rPr>
                <a:t>51</a:t>
              </a:r>
              <a:endParaRPr lang="es-ES">
                <a:solidFill>
                  <a:schemeClr val="accent1"/>
                </a:solidFill>
                <a:latin typeface="Comic Sans MS" pitchFamily="66" charset="0"/>
              </a:endParaRPr>
            </a:p>
          </p:txBody>
        </p:sp>
        <p:sp>
          <p:nvSpPr>
            <p:cNvPr id="74982" name="Line 53"/>
            <p:cNvSpPr>
              <a:spLocks noChangeShapeType="1"/>
            </p:cNvSpPr>
            <p:nvPr/>
          </p:nvSpPr>
          <p:spPr bwMode="auto">
            <a:xfrm flipH="1">
              <a:off x="432" y="2208"/>
              <a:ext cx="240" cy="0"/>
            </a:xfrm>
            <a:prstGeom prst="line">
              <a:avLst/>
            </a:prstGeom>
            <a:noFill/>
            <a:ln w="9525">
              <a:solidFill>
                <a:schemeClr val="tx1"/>
              </a:solidFill>
              <a:round/>
              <a:headEnd/>
              <a:tailEnd type="triangle" w="med" len="med"/>
            </a:ln>
          </p:spPr>
          <p:txBody>
            <a:bodyPr wrap="none"/>
            <a:lstStyle/>
            <a:p>
              <a:endParaRPr lang="en-US"/>
            </a:p>
          </p:txBody>
        </p:sp>
        <p:sp>
          <p:nvSpPr>
            <p:cNvPr id="74983" name="Text Box 54"/>
            <p:cNvSpPr txBox="1">
              <a:spLocks noChangeArrowheads="1"/>
            </p:cNvSpPr>
            <p:nvPr/>
          </p:nvSpPr>
          <p:spPr bwMode="auto">
            <a:xfrm>
              <a:off x="624" y="2016"/>
              <a:ext cx="783" cy="366"/>
            </a:xfrm>
            <a:prstGeom prst="rect">
              <a:avLst/>
            </a:prstGeom>
            <a:noFill/>
            <a:ln w="9525">
              <a:noFill/>
              <a:miter lim="800000"/>
              <a:headEnd/>
              <a:tailEnd/>
            </a:ln>
          </p:spPr>
          <p:txBody>
            <a:bodyPr wrap="none">
              <a:spAutoFit/>
            </a:bodyPr>
            <a:lstStyle/>
            <a:p>
              <a:r>
                <a:rPr lang="es-ES_tradnl" sz="1600"/>
                <a:t>NEUTRO </a:t>
              </a:r>
            </a:p>
            <a:p>
              <a:r>
                <a:rPr lang="es-ES_tradnl" sz="1600"/>
                <a:t>FLOTANTE</a:t>
              </a:r>
              <a:endParaRPr lang="es-ES" sz="1600"/>
            </a:p>
          </p:txBody>
        </p:sp>
        <p:sp>
          <p:nvSpPr>
            <p:cNvPr id="74984" name="Oval 259"/>
            <p:cNvSpPr>
              <a:spLocks noChangeArrowheads="1"/>
            </p:cNvSpPr>
            <p:nvPr/>
          </p:nvSpPr>
          <p:spPr bwMode="auto">
            <a:xfrm>
              <a:off x="864" y="2448"/>
              <a:ext cx="576" cy="432"/>
            </a:xfrm>
            <a:prstGeom prst="ellipse">
              <a:avLst/>
            </a:prstGeom>
            <a:solidFill>
              <a:srgbClr val="FFCC00"/>
            </a:solidFill>
            <a:ln w="9525">
              <a:solidFill>
                <a:schemeClr val="tx1"/>
              </a:solidFill>
              <a:round/>
              <a:headEnd/>
              <a:tailEnd/>
            </a:ln>
          </p:spPr>
          <p:txBody>
            <a:bodyPr wrap="none" anchor="ctr"/>
            <a:lstStyle/>
            <a:p>
              <a:pPr algn="ctr"/>
              <a:r>
                <a:rPr lang="es-ES_tradnl">
                  <a:solidFill>
                    <a:schemeClr val="accent1"/>
                  </a:solidFill>
                  <a:latin typeface="Comic Sans MS" pitchFamily="66" charset="0"/>
                </a:rPr>
                <a:t>59UP</a:t>
              </a:r>
              <a:endParaRPr lang="es-ES">
                <a:solidFill>
                  <a:schemeClr val="accent1"/>
                </a:solidFill>
                <a:latin typeface="Comic Sans MS" pitchFamily="66" charset="0"/>
              </a:endParaRPr>
            </a:p>
          </p:txBody>
        </p:sp>
        <p:grpSp>
          <p:nvGrpSpPr>
            <p:cNvPr id="74985" name="Group 268"/>
            <p:cNvGrpSpPr>
              <a:grpSpLocks/>
            </p:cNvGrpSpPr>
            <p:nvPr/>
          </p:nvGrpSpPr>
          <p:grpSpPr bwMode="auto">
            <a:xfrm>
              <a:off x="336" y="2024"/>
              <a:ext cx="211" cy="88"/>
              <a:chOff x="336" y="2024"/>
              <a:chExt cx="211" cy="88"/>
            </a:xfrm>
          </p:grpSpPr>
          <p:sp>
            <p:nvSpPr>
              <p:cNvPr id="74986" name="Line 16"/>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87" name="AutoShape 266"/>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grpSp>
        <p:nvGrpSpPr>
          <p:cNvPr id="10" name="Group 300"/>
          <p:cNvGrpSpPr>
            <a:grpSpLocks/>
          </p:cNvGrpSpPr>
          <p:nvPr/>
        </p:nvGrpSpPr>
        <p:grpSpPr bwMode="auto">
          <a:xfrm>
            <a:off x="2971800" y="2057400"/>
            <a:ext cx="1295400" cy="3657600"/>
            <a:chOff x="1872" y="1296"/>
            <a:chExt cx="816" cy="2304"/>
          </a:xfrm>
        </p:grpSpPr>
        <p:sp>
          <p:nvSpPr>
            <p:cNvPr id="74904" name="Line 56"/>
            <p:cNvSpPr>
              <a:spLocks noChangeShapeType="1"/>
            </p:cNvSpPr>
            <p:nvPr/>
          </p:nvSpPr>
          <p:spPr bwMode="auto">
            <a:xfrm>
              <a:off x="1872" y="1344"/>
              <a:ext cx="816" cy="0"/>
            </a:xfrm>
            <a:prstGeom prst="line">
              <a:avLst/>
            </a:prstGeom>
            <a:noFill/>
            <a:ln w="9525">
              <a:solidFill>
                <a:schemeClr val="tx1"/>
              </a:solidFill>
              <a:round/>
              <a:headEnd/>
              <a:tailEnd/>
            </a:ln>
          </p:spPr>
          <p:txBody>
            <a:bodyPr wrap="none"/>
            <a:lstStyle/>
            <a:p>
              <a:endParaRPr lang="en-US"/>
            </a:p>
          </p:txBody>
        </p:sp>
        <p:sp>
          <p:nvSpPr>
            <p:cNvPr id="74905" name="Text Box 57"/>
            <p:cNvSpPr txBox="1">
              <a:spLocks noChangeArrowheads="1"/>
            </p:cNvSpPr>
            <p:nvPr/>
          </p:nvSpPr>
          <p:spPr bwMode="auto">
            <a:xfrm>
              <a:off x="2112" y="1488"/>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sp>
          <p:nvSpPr>
            <p:cNvPr id="74906" name="Line 61"/>
            <p:cNvSpPr>
              <a:spLocks noChangeShapeType="1"/>
            </p:cNvSpPr>
            <p:nvPr/>
          </p:nvSpPr>
          <p:spPr bwMode="auto">
            <a:xfrm>
              <a:off x="2016" y="1344"/>
              <a:ext cx="0" cy="240"/>
            </a:xfrm>
            <a:prstGeom prst="line">
              <a:avLst/>
            </a:prstGeom>
            <a:noFill/>
            <a:ln w="9525">
              <a:solidFill>
                <a:schemeClr val="tx1"/>
              </a:solidFill>
              <a:round/>
              <a:headEnd/>
              <a:tailEnd/>
            </a:ln>
          </p:spPr>
          <p:txBody>
            <a:bodyPr wrap="none"/>
            <a:lstStyle/>
            <a:p>
              <a:endParaRPr lang="en-US"/>
            </a:p>
          </p:txBody>
        </p:sp>
        <p:sp>
          <p:nvSpPr>
            <p:cNvPr id="74907" name="Line 62"/>
            <p:cNvSpPr>
              <a:spLocks noChangeShapeType="1"/>
            </p:cNvSpPr>
            <p:nvPr/>
          </p:nvSpPr>
          <p:spPr bwMode="auto">
            <a:xfrm>
              <a:off x="2544" y="1344"/>
              <a:ext cx="0" cy="240"/>
            </a:xfrm>
            <a:prstGeom prst="line">
              <a:avLst/>
            </a:prstGeom>
            <a:noFill/>
            <a:ln w="9525">
              <a:solidFill>
                <a:schemeClr val="tx1"/>
              </a:solidFill>
              <a:round/>
              <a:headEnd/>
              <a:tailEnd/>
            </a:ln>
          </p:spPr>
          <p:txBody>
            <a:bodyPr wrap="none"/>
            <a:lstStyle/>
            <a:p>
              <a:endParaRPr lang="en-US"/>
            </a:p>
          </p:txBody>
        </p:sp>
        <p:sp>
          <p:nvSpPr>
            <p:cNvPr id="74908" name="Line 80"/>
            <p:cNvSpPr>
              <a:spLocks noChangeShapeType="1"/>
            </p:cNvSpPr>
            <p:nvPr/>
          </p:nvSpPr>
          <p:spPr bwMode="auto">
            <a:xfrm>
              <a:off x="2016" y="2640"/>
              <a:ext cx="0" cy="336"/>
            </a:xfrm>
            <a:prstGeom prst="line">
              <a:avLst/>
            </a:prstGeom>
            <a:noFill/>
            <a:ln w="9525">
              <a:solidFill>
                <a:schemeClr val="tx1"/>
              </a:solidFill>
              <a:prstDash val="dash"/>
              <a:round/>
              <a:headEnd/>
              <a:tailEnd/>
            </a:ln>
          </p:spPr>
          <p:txBody>
            <a:bodyPr wrap="none"/>
            <a:lstStyle/>
            <a:p>
              <a:endParaRPr lang="en-US"/>
            </a:p>
          </p:txBody>
        </p:sp>
        <p:sp>
          <p:nvSpPr>
            <p:cNvPr id="74909" name="Line 81"/>
            <p:cNvSpPr>
              <a:spLocks noChangeShapeType="1"/>
            </p:cNvSpPr>
            <p:nvPr/>
          </p:nvSpPr>
          <p:spPr bwMode="auto">
            <a:xfrm>
              <a:off x="2544" y="2640"/>
              <a:ext cx="0" cy="336"/>
            </a:xfrm>
            <a:prstGeom prst="line">
              <a:avLst/>
            </a:prstGeom>
            <a:noFill/>
            <a:ln w="9525">
              <a:solidFill>
                <a:schemeClr val="tx1"/>
              </a:solidFill>
              <a:prstDash val="dash"/>
              <a:round/>
              <a:headEnd/>
              <a:tailEnd/>
            </a:ln>
          </p:spPr>
          <p:txBody>
            <a:bodyPr wrap="none"/>
            <a:lstStyle/>
            <a:p>
              <a:endParaRPr lang="en-US"/>
            </a:p>
          </p:txBody>
        </p:sp>
        <p:sp>
          <p:nvSpPr>
            <p:cNvPr id="74910" name="Line 95"/>
            <p:cNvSpPr>
              <a:spLocks noChangeShapeType="1"/>
            </p:cNvSpPr>
            <p:nvPr/>
          </p:nvSpPr>
          <p:spPr bwMode="auto">
            <a:xfrm>
              <a:off x="2016" y="3360"/>
              <a:ext cx="0" cy="240"/>
            </a:xfrm>
            <a:prstGeom prst="line">
              <a:avLst/>
            </a:prstGeom>
            <a:noFill/>
            <a:ln w="9525">
              <a:solidFill>
                <a:schemeClr val="tx1"/>
              </a:solidFill>
              <a:round/>
              <a:headEnd/>
              <a:tailEnd/>
            </a:ln>
          </p:spPr>
          <p:txBody>
            <a:bodyPr wrap="none"/>
            <a:lstStyle/>
            <a:p>
              <a:endParaRPr lang="en-US"/>
            </a:p>
          </p:txBody>
        </p:sp>
        <p:sp>
          <p:nvSpPr>
            <p:cNvPr id="74911" name="Line 96"/>
            <p:cNvSpPr>
              <a:spLocks noChangeShapeType="1"/>
            </p:cNvSpPr>
            <p:nvPr/>
          </p:nvSpPr>
          <p:spPr bwMode="auto">
            <a:xfrm>
              <a:off x="2544" y="3360"/>
              <a:ext cx="0" cy="240"/>
            </a:xfrm>
            <a:prstGeom prst="line">
              <a:avLst/>
            </a:prstGeom>
            <a:noFill/>
            <a:ln w="9525">
              <a:solidFill>
                <a:schemeClr val="tx1"/>
              </a:solidFill>
              <a:round/>
              <a:headEnd/>
              <a:tailEnd/>
            </a:ln>
          </p:spPr>
          <p:txBody>
            <a:bodyPr wrap="none"/>
            <a:lstStyle/>
            <a:p>
              <a:endParaRPr lang="en-US"/>
            </a:p>
          </p:txBody>
        </p:sp>
        <p:sp>
          <p:nvSpPr>
            <p:cNvPr id="74912" name="Line 97"/>
            <p:cNvSpPr>
              <a:spLocks noChangeShapeType="1"/>
            </p:cNvSpPr>
            <p:nvPr/>
          </p:nvSpPr>
          <p:spPr bwMode="auto">
            <a:xfrm>
              <a:off x="2016" y="3600"/>
              <a:ext cx="528" cy="0"/>
            </a:xfrm>
            <a:prstGeom prst="line">
              <a:avLst/>
            </a:prstGeom>
            <a:noFill/>
            <a:ln w="9525">
              <a:solidFill>
                <a:schemeClr val="tx1"/>
              </a:solidFill>
              <a:round/>
              <a:headEnd/>
              <a:tailEnd/>
            </a:ln>
          </p:spPr>
          <p:txBody>
            <a:bodyPr wrap="none"/>
            <a:lstStyle/>
            <a:p>
              <a:endParaRPr lang="en-US"/>
            </a:p>
          </p:txBody>
        </p:sp>
        <p:sp>
          <p:nvSpPr>
            <p:cNvPr id="74913" name="Text Box 100"/>
            <p:cNvSpPr txBox="1">
              <a:spLocks noChangeArrowheads="1"/>
            </p:cNvSpPr>
            <p:nvPr/>
          </p:nvSpPr>
          <p:spPr bwMode="auto">
            <a:xfrm>
              <a:off x="1920" y="1296"/>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914" name="Text Box 101"/>
            <p:cNvSpPr txBox="1">
              <a:spLocks noChangeArrowheads="1"/>
            </p:cNvSpPr>
            <p:nvPr/>
          </p:nvSpPr>
          <p:spPr bwMode="auto">
            <a:xfrm>
              <a:off x="2448" y="18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915" name="Text Box 102"/>
            <p:cNvSpPr txBox="1">
              <a:spLocks noChangeArrowheads="1"/>
            </p:cNvSpPr>
            <p:nvPr/>
          </p:nvSpPr>
          <p:spPr bwMode="auto">
            <a:xfrm>
              <a:off x="1920" y="230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916" name="Text Box 103"/>
            <p:cNvSpPr txBox="1">
              <a:spLocks noChangeArrowheads="1"/>
            </p:cNvSpPr>
            <p:nvPr/>
          </p:nvSpPr>
          <p:spPr bwMode="auto">
            <a:xfrm>
              <a:off x="1920" y="18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917" name="Text Box 104"/>
            <p:cNvSpPr txBox="1">
              <a:spLocks noChangeArrowheads="1"/>
            </p:cNvSpPr>
            <p:nvPr/>
          </p:nvSpPr>
          <p:spPr bwMode="auto">
            <a:xfrm>
              <a:off x="2448" y="1296"/>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918" name="Text Box 105"/>
            <p:cNvSpPr txBox="1">
              <a:spLocks noChangeArrowheads="1"/>
            </p:cNvSpPr>
            <p:nvPr/>
          </p:nvSpPr>
          <p:spPr bwMode="auto">
            <a:xfrm>
              <a:off x="2448" y="230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919" name="Text Box 106"/>
            <p:cNvSpPr txBox="1">
              <a:spLocks noChangeArrowheads="1"/>
            </p:cNvSpPr>
            <p:nvPr/>
          </p:nvSpPr>
          <p:spPr bwMode="auto">
            <a:xfrm>
              <a:off x="1920" y="30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920" name="Text Box 107"/>
            <p:cNvSpPr txBox="1">
              <a:spLocks noChangeArrowheads="1"/>
            </p:cNvSpPr>
            <p:nvPr/>
          </p:nvSpPr>
          <p:spPr bwMode="auto">
            <a:xfrm>
              <a:off x="2448" y="30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grpSp>
          <p:nvGrpSpPr>
            <p:cNvPr id="74921" name="Group 270"/>
            <p:cNvGrpSpPr>
              <a:grpSpLocks/>
            </p:cNvGrpSpPr>
            <p:nvPr/>
          </p:nvGrpSpPr>
          <p:grpSpPr bwMode="auto">
            <a:xfrm>
              <a:off x="2448" y="1584"/>
              <a:ext cx="211" cy="88"/>
              <a:chOff x="336" y="2024"/>
              <a:chExt cx="211" cy="88"/>
            </a:xfrm>
          </p:grpSpPr>
          <p:sp>
            <p:nvSpPr>
              <p:cNvPr id="74967" name="Line 271"/>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68" name="AutoShape 272"/>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922" name="Group 273"/>
            <p:cNvGrpSpPr>
              <a:grpSpLocks/>
            </p:cNvGrpSpPr>
            <p:nvPr/>
          </p:nvGrpSpPr>
          <p:grpSpPr bwMode="auto">
            <a:xfrm>
              <a:off x="1920" y="1584"/>
              <a:ext cx="211" cy="88"/>
              <a:chOff x="336" y="2024"/>
              <a:chExt cx="211" cy="88"/>
            </a:xfrm>
          </p:grpSpPr>
          <p:sp>
            <p:nvSpPr>
              <p:cNvPr id="74965" name="Line 274"/>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66" name="AutoShape 275"/>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923" name="Group 282"/>
            <p:cNvGrpSpPr>
              <a:grpSpLocks/>
            </p:cNvGrpSpPr>
            <p:nvPr/>
          </p:nvGrpSpPr>
          <p:grpSpPr bwMode="auto">
            <a:xfrm>
              <a:off x="1872" y="2208"/>
              <a:ext cx="816" cy="528"/>
              <a:chOff x="672" y="3264"/>
              <a:chExt cx="816" cy="528"/>
            </a:xfrm>
          </p:grpSpPr>
          <p:sp>
            <p:nvSpPr>
              <p:cNvPr id="74953" name="Line 74"/>
              <p:cNvSpPr>
                <a:spLocks noChangeShapeType="1"/>
              </p:cNvSpPr>
              <p:nvPr/>
            </p:nvSpPr>
            <p:spPr bwMode="auto">
              <a:xfrm>
                <a:off x="816" y="3264"/>
                <a:ext cx="0" cy="144"/>
              </a:xfrm>
              <a:prstGeom prst="line">
                <a:avLst/>
              </a:prstGeom>
              <a:noFill/>
              <a:ln w="9525">
                <a:solidFill>
                  <a:schemeClr val="tx1"/>
                </a:solidFill>
                <a:round/>
                <a:headEnd/>
                <a:tailEnd/>
              </a:ln>
            </p:spPr>
            <p:txBody>
              <a:bodyPr wrap="none"/>
              <a:lstStyle/>
              <a:p>
                <a:endParaRPr lang="en-US"/>
              </a:p>
            </p:txBody>
          </p:sp>
          <p:sp>
            <p:nvSpPr>
              <p:cNvPr id="74954" name="Line 75"/>
              <p:cNvSpPr>
                <a:spLocks noChangeShapeType="1"/>
              </p:cNvSpPr>
              <p:nvPr/>
            </p:nvSpPr>
            <p:spPr bwMode="auto">
              <a:xfrm>
                <a:off x="1344" y="3264"/>
                <a:ext cx="0" cy="144"/>
              </a:xfrm>
              <a:prstGeom prst="line">
                <a:avLst/>
              </a:prstGeom>
              <a:noFill/>
              <a:ln w="9525">
                <a:solidFill>
                  <a:schemeClr val="tx1"/>
                </a:solidFill>
                <a:round/>
                <a:headEnd/>
                <a:tailEnd/>
              </a:ln>
            </p:spPr>
            <p:txBody>
              <a:bodyPr wrap="none"/>
              <a:lstStyle/>
              <a:p>
                <a:endParaRPr lang="en-US"/>
              </a:p>
            </p:txBody>
          </p:sp>
          <p:sp>
            <p:nvSpPr>
              <p:cNvPr id="74955" name="Line 76"/>
              <p:cNvSpPr>
                <a:spLocks noChangeShapeType="1"/>
              </p:cNvSpPr>
              <p:nvPr/>
            </p:nvSpPr>
            <p:spPr bwMode="auto">
              <a:xfrm>
                <a:off x="672" y="3408"/>
                <a:ext cx="816" cy="0"/>
              </a:xfrm>
              <a:prstGeom prst="line">
                <a:avLst/>
              </a:prstGeom>
              <a:noFill/>
              <a:ln w="9525">
                <a:solidFill>
                  <a:schemeClr val="tx1"/>
                </a:solidFill>
                <a:round/>
                <a:headEnd/>
                <a:tailEnd/>
              </a:ln>
            </p:spPr>
            <p:txBody>
              <a:bodyPr wrap="none"/>
              <a:lstStyle/>
              <a:p>
                <a:endParaRPr lang="en-US"/>
              </a:p>
            </p:txBody>
          </p:sp>
          <p:sp>
            <p:nvSpPr>
              <p:cNvPr id="74956" name="Line 77"/>
              <p:cNvSpPr>
                <a:spLocks noChangeShapeType="1"/>
              </p:cNvSpPr>
              <p:nvPr/>
            </p:nvSpPr>
            <p:spPr bwMode="auto">
              <a:xfrm>
                <a:off x="816" y="3408"/>
                <a:ext cx="0" cy="240"/>
              </a:xfrm>
              <a:prstGeom prst="line">
                <a:avLst/>
              </a:prstGeom>
              <a:noFill/>
              <a:ln w="9525">
                <a:solidFill>
                  <a:schemeClr val="tx1"/>
                </a:solidFill>
                <a:round/>
                <a:headEnd/>
                <a:tailEnd/>
              </a:ln>
            </p:spPr>
            <p:txBody>
              <a:bodyPr wrap="none"/>
              <a:lstStyle/>
              <a:p>
                <a:endParaRPr lang="en-US"/>
              </a:p>
            </p:txBody>
          </p:sp>
          <p:sp>
            <p:nvSpPr>
              <p:cNvPr id="74957" name="Line 78"/>
              <p:cNvSpPr>
                <a:spLocks noChangeShapeType="1"/>
              </p:cNvSpPr>
              <p:nvPr/>
            </p:nvSpPr>
            <p:spPr bwMode="auto">
              <a:xfrm>
                <a:off x="1344" y="3408"/>
                <a:ext cx="0" cy="240"/>
              </a:xfrm>
              <a:prstGeom prst="line">
                <a:avLst/>
              </a:prstGeom>
              <a:noFill/>
              <a:ln w="9525">
                <a:solidFill>
                  <a:schemeClr val="tx1"/>
                </a:solidFill>
                <a:round/>
                <a:headEnd/>
                <a:tailEnd/>
              </a:ln>
            </p:spPr>
            <p:txBody>
              <a:bodyPr wrap="none"/>
              <a:lstStyle/>
              <a:p>
                <a:endParaRPr lang="en-US"/>
              </a:p>
            </p:txBody>
          </p:sp>
          <p:sp>
            <p:nvSpPr>
              <p:cNvPr id="74958" name="Text Box 79"/>
              <p:cNvSpPr txBox="1">
                <a:spLocks noChangeArrowheads="1"/>
              </p:cNvSpPr>
              <p:nvPr/>
            </p:nvSpPr>
            <p:spPr bwMode="auto">
              <a:xfrm>
                <a:off x="912" y="3504"/>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959" name="Group 276"/>
              <p:cNvGrpSpPr>
                <a:grpSpLocks/>
              </p:cNvGrpSpPr>
              <p:nvPr/>
            </p:nvGrpSpPr>
            <p:grpSpPr bwMode="auto">
              <a:xfrm>
                <a:off x="720" y="3648"/>
                <a:ext cx="211" cy="88"/>
                <a:chOff x="336" y="2024"/>
                <a:chExt cx="211" cy="88"/>
              </a:xfrm>
            </p:grpSpPr>
            <p:sp>
              <p:nvSpPr>
                <p:cNvPr id="74963" name="Line 277"/>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64" name="AutoShape 278"/>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960" name="Group 279"/>
              <p:cNvGrpSpPr>
                <a:grpSpLocks/>
              </p:cNvGrpSpPr>
              <p:nvPr/>
            </p:nvGrpSpPr>
            <p:grpSpPr bwMode="auto">
              <a:xfrm>
                <a:off x="1248" y="3648"/>
                <a:ext cx="211" cy="88"/>
                <a:chOff x="336" y="2024"/>
                <a:chExt cx="211" cy="88"/>
              </a:xfrm>
            </p:grpSpPr>
            <p:sp>
              <p:nvSpPr>
                <p:cNvPr id="74961" name="Line 280"/>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62" name="AutoShape 281"/>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grpSp>
          <p:nvGrpSpPr>
            <p:cNvPr id="74924" name="Group 289"/>
            <p:cNvGrpSpPr>
              <a:grpSpLocks/>
            </p:cNvGrpSpPr>
            <p:nvPr/>
          </p:nvGrpSpPr>
          <p:grpSpPr bwMode="auto">
            <a:xfrm>
              <a:off x="1872" y="1728"/>
              <a:ext cx="816" cy="528"/>
              <a:chOff x="624" y="3216"/>
              <a:chExt cx="816" cy="528"/>
            </a:xfrm>
          </p:grpSpPr>
          <p:sp>
            <p:nvSpPr>
              <p:cNvPr id="74941" name="Line 58"/>
              <p:cNvSpPr>
                <a:spLocks noChangeShapeType="1"/>
              </p:cNvSpPr>
              <p:nvPr/>
            </p:nvSpPr>
            <p:spPr bwMode="auto">
              <a:xfrm>
                <a:off x="768" y="3216"/>
                <a:ext cx="0" cy="144"/>
              </a:xfrm>
              <a:prstGeom prst="line">
                <a:avLst/>
              </a:prstGeom>
              <a:noFill/>
              <a:ln w="9525">
                <a:solidFill>
                  <a:schemeClr val="tx1"/>
                </a:solidFill>
                <a:round/>
                <a:headEnd/>
                <a:tailEnd/>
              </a:ln>
            </p:spPr>
            <p:txBody>
              <a:bodyPr wrap="none"/>
              <a:lstStyle/>
              <a:p>
                <a:endParaRPr lang="en-US"/>
              </a:p>
            </p:txBody>
          </p:sp>
          <p:sp>
            <p:nvSpPr>
              <p:cNvPr id="74942" name="Line 59"/>
              <p:cNvSpPr>
                <a:spLocks noChangeShapeType="1"/>
              </p:cNvSpPr>
              <p:nvPr/>
            </p:nvSpPr>
            <p:spPr bwMode="auto">
              <a:xfrm>
                <a:off x="1296" y="3216"/>
                <a:ext cx="0" cy="144"/>
              </a:xfrm>
              <a:prstGeom prst="line">
                <a:avLst/>
              </a:prstGeom>
              <a:noFill/>
              <a:ln w="9525">
                <a:solidFill>
                  <a:schemeClr val="tx1"/>
                </a:solidFill>
                <a:round/>
                <a:headEnd/>
                <a:tailEnd/>
              </a:ln>
            </p:spPr>
            <p:txBody>
              <a:bodyPr wrap="none"/>
              <a:lstStyle/>
              <a:p>
                <a:endParaRPr lang="en-US"/>
              </a:p>
            </p:txBody>
          </p:sp>
          <p:sp>
            <p:nvSpPr>
              <p:cNvPr id="74943" name="Line 60"/>
              <p:cNvSpPr>
                <a:spLocks noChangeShapeType="1"/>
              </p:cNvSpPr>
              <p:nvPr/>
            </p:nvSpPr>
            <p:spPr bwMode="auto">
              <a:xfrm>
                <a:off x="624" y="3360"/>
                <a:ext cx="816" cy="0"/>
              </a:xfrm>
              <a:prstGeom prst="line">
                <a:avLst/>
              </a:prstGeom>
              <a:noFill/>
              <a:ln w="9525">
                <a:solidFill>
                  <a:schemeClr val="tx1"/>
                </a:solidFill>
                <a:round/>
                <a:headEnd/>
                <a:tailEnd/>
              </a:ln>
            </p:spPr>
            <p:txBody>
              <a:bodyPr wrap="none"/>
              <a:lstStyle/>
              <a:p>
                <a:endParaRPr lang="en-US"/>
              </a:p>
            </p:txBody>
          </p:sp>
          <p:sp>
            <p:nvSpPr>
              <p:cNvPr id="74944" name="Line 63"/>
              <p:cNvSpPr>
                <a:spLocks noChangeShapeType="1"/>
              </p:cNvSpPr>
              <p:nvPr/>
            </p:nvSpPr>
            <p:spPr bwMode="auto">
              <a:xfrm>
                <a:off x="768" y="3360"/>
                <a:ext cx="0" cy="240"/>
              </a:xfrm>
              <a:prstGeom prst="line">
                <a:avLst/>
              </a:prstGeom>
              <a:noFill/>
              <a:ln w="9525">
                <a:solidFill>
                  <a:schemeClr val="tx1"/>
                </a:solidFill>
                <a:round/>
                <a:headEnd/>
                <a:tailEnd/>
              </a:ln>
            </p:spPr>
            <p:txBody>
              <a:bodyPr wrap="none"/>
              <a:lstStyle/>
              <a:p>
                <a:endParaRPr lang="en-US"/>
              </a:p>
            </p:txBody>
          </p:sp>
          <p:sp>
            <p:nvSpPr>
              <p:cNvPr id="74945" name="Line 64"/>
              <p:cNvSpPr>
                <a:spLocks noChangeShapeType="1"/>
              </p:cNvSpPr>
              <p:nvPr/>
            </p:nvSpPr>
            <p:spPr bwMode="auto">
              <a:xfrm>
                <a:off x="1296" y="3360"/>
                <a:ext cx="0" cy="240"/>
              </a:xfrm>
              <a:prstGeom prst="line">
                <a:avLst/>
              </a:prstGeom>
              <a:noFill/>
              <a:ln w="9525">
                <a:solidFill>
                  <a:schemeClr val="tx1"/>
                </a:solidFill>
                <a:round/>
                <a:headEnd/>
                <a:tailEnd/>
              </a:ln>
            </p:spPr>
            <p:txBody>
              <a:bodyPr wrap="none"/>
              <a:lstStyle/>
              <a:p>
                <a:endParaRPr lang="en-US"/>
              </a:p>
            </p:txBody>
          </p:sp>
          <p:sp>
            <p:nvSpPr>
              <p:cNvPr id="74946" name="Text Box 65"/>
              <p:cNvSpPr txBox="1">
                <a:spLocks noChangeArrowheads="1"/>
              </p:cNvSpPr>
              <p:nvPr/>
            </p:nvSpPr>
            <p:spPr bwMode="auto">
              <a:xfrm>
                <a:off x="864" y="3456"/>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947" name="Group 283"/>
              <p:cNvGrpSpPr>
                <a:grpSpLocks/>
              </p:cNvGrpSpPr>
              <p:nvPr/>
            </p:nvGrpSpPr>
            <p:grpSpPr bwMode="auto">
              <a:xfrm>
                <a:off x="672" y="3600"/>
                <a:ext cx="211" cy="88"/>
                <a:chOff x="336" y="2024"/>
                <a:chExt cx="211" cy="88"/>
              </a:xfrm>
            </p:grpSpPr>
            <p:sp>
              <p:nvSpPr>
                <p:cNvPr id="74951" name="Line 284"/>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52" name="AutoShape 285"/>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948" name="Group 286"/>
              <p:cNvGrpSpPr>
                <a:grpSpLocks/>
              </p:cNvGrpSpPr>
              <p:nvPr/>
            </p:nvGrpSpPr>
            <p:grpSpPr bwMode="auto">
              <a:xfrm>
                <a:off x="1200" y="3600"/>
                <a:ext cx="211" cy="88"/>
                <a:chOff x="336" y="2024"/>
                <a:chExt cx="211" cy="88"/>
              </a:xfrm>
            </p:grpSpPr>
            <p:sp>
              <p:nvSpPr>
                <p:cNvPr id="74949" name="Line 287"/>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50" name="AutoShape 288"/>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sp>
          <p:nvSpPr>
            <p:cNvPr id="74925" name="Line 290"/>
            <p:cNvSpPr>
              <a:spLocks noChangeShapeType="1"/>
            </p:cNvSpPr>
            <p:nvPr/>
          </p:nvSpPr>
          <p:spPr bwMode="auto">
            <a:xfrm flipV="1">
              <a:off x="2016" y="1632"/>
              <a:ext cx="0" cy="240"/>
            </a:xfrm>
            <a:prstGeom prst="line">
              <a:avLst/>
            </a:prstGeom>
            <a:noFill/>
            <a:ln w="9525">
              <a:solidFill>
                <a:schemeClr val="tx1"/>
              </a:solidFill>
              <a:round/>
              <a:headEnd/>
              <a:tailEnd/>
            </a:ln>
          </p:spPr>
          <p:txBody>
            <a:bodyPr wrap="none"/>
            <a:lstStyle/>
            <a:p>
              <a:endParaRPr lang="en-US"/>
            </a:p>
          </p:txBody>
        </p:sp>
        <p:sp>
          <p:nvSpPr>
            <p:cNvPr id="74926" name="Line 291"/>
            <p:cNvSpPr>
              <a:spLocks noChangeShapeType="1"/>
            </p:cNvSpPr>
            <p:nvPr/>
          </p:nvSpPr>
          <p:spPr bwMode="auto">
            <a:xfrm flipV="1">
              <a:off x="2544" y="1632"/>
              <a:ext cx="0" cy="240"/>
            </a:xfrm>
            <a:prstGeom prst="line">
              <a:avLst/>
            </a:prstGeom>
            <a:noFill/>
            <a:ln w="9525">
              <a:solidFill>
                <a:schemeClr val="tx1"/>
              </a:solidFill>
              <a:round/>
              <a:headEnd/>
              <a:tailEnd/>
            </a:ln>
          </p:spPr>
          <p:txBody>
            <a:bodyPr wrap="none"/>
            <a:lstStyle/>
            <a:p>
              <a:endParaRPr lang="en-US"/>
            </a:p>
          </p:txBody>
        </p:sp>
        <p:grpSp>
          <p:nvGrpSpPr>
            <p:cNvPr id="74927" name="Group 299"/>
            <p:cNvGrpSpPr>
              <a:grpSpLocks/>
            </p:cNvGrpSpPr>
            <p:nvPr/>
          </p:nvGrpSpPr>
          <p:grpSpPr bwMode="auto">
            <a:xfrm>
              <a:off x="1872" y="2928"/>
              <a:ext cx="816" cy="528"/>
              <a:chOff x="768" y="3072"/>
              <a:chExt cx="816" cy="528"/>
            </a:xfrm>
          </p:grpSpPr>
          <p:sp>
            <p:nvSpPr>
              <p:cNvPr id="74928" name="Line 91"/>
              <p:cNvSpPr>
                <a:spLocks noChangeShapeType="1"/>
              </p:cNvSpPr>
              <p:nvPr/>
            </p:nvSpPr>
            <p:spPr bwMode="auto">
              <a:xfrm>
                <a:off x="768" y="3216"/>
                <a:ext cx="816" cy="0"/>
              </a:xfrm>
              <a:prstGeom prst="line">
                <a:avLst/>
              </a:prstGeom>
              <a:noFill/>
              <a:ln w="9525">
                <a:solidFill>
                  <a:schemeClr val="tx1"/>
                </a:solidFill>
                <a:round/>
                <a:headEnd/>
                <a:tailEnd/>
              </a:ln>
            </p:spPr>
            <p:txBody>
              <a:bodyPr wrap="none"/>
              <a:lstStyle/>
              <a:p>
                <a:endParaRPr lang="en-US"/>
              </a:p>
            </p:txBody>
          </p:sp>
          <p:grpSp>
            <p:nvGrpSpPr>
              <p:cNvPr id="74929" name="Group 298"/>
              <p:cNvGrpSpPr>
                <a:grpSpLocks/>
              </p:cNvGrpSpPr>
              <p:nvPr/>
            </p:nvGrpSpPr>
            <p:grpSpPr bwMode="auto">
              <a:xfrm>
                <a:off x="816" y="3072"/>
                <a:ext cx="739" cy="528"/>
                <a:chOff x="816" y="3072"/>
                <a:chExt cx="739" cy="528"/>
              </a:xfrm>
            </p:grpSpPr>
            <p:sp>
              <p:nvSpPr>
                <p:cNvPr id="74930" name="Line 89"/>
                <p:cNvSpPr>
                  <a:spLocks noChangeShapeType="1"/>
                </p:cNvSpPr>
                <p:nvPr/>
              </p:nvSpPr>
              <p:spPr bwMode="auto">
                <a:xfrm>
                  <a:off x="912" y="3072"/>
                  <a:ext cx="0" cy="144"/>
                </a:xfrm>
                <a:prstGeom prst="line">
                  <a:avLst/>
                </a:prstGeom>
                <a:noFill/>
                <a:ln w="9525">
                  <a:solidFill>
                    <a:schemeClr val="tx1"/>
                  </a:solidFill>
                  <a:round/>
                  <a:headEnd/>
                  <a:tailEnd/>
                </a:ln>
              </p:spPr>
              <p:txBody>
                <a:bodyPr wrap="none"/>
                <a:lstStyle/>
                <a:p>
                  <a:endParaRPr lang="en-US"/>
                </a:p>
              </p:txBody>
            </p:sp>
            <p:sp>
              <p:nvSpPr>
                <p:cNvPr id="74931" name="Line 90"/>
                <p:cNvSpPr>
                  <a:spLocks noChangeShapeType="1"/>
                </p:cNvSpPr>
                <p:nvPr/>
              </p:nvSpPr>
              <p:spPr bwMode="auto">
                <a:xfrm>
                  <a:off x="1440" y="3072"/>
                  <a:ext cx="0" cy="144"/>
                </a:xfrm>
                <a:prstGeom prst="line">
                  <a:avLst/>
                </a:prstGeom>
                <a:noFill/>
                <a:ln w="9525">
                  <a:solidFill>
                    <a:schemeClr val="tx1"/>
                  </a:solidFill>
                  <a:round/>
                  <a:headEnd/>
                  <a:tailEnd/>
                </a:ln>
              </p:spPr>
              <p:txBody>
                <a:bodyPr wrap="none"/>
                <a:lstStyle/>
                <a:p>
                  <a:endParaRPr lang="en-US"/>
                </a:p>
              </p:txBody>
            </p:sp>
            <p:sp>
              <p:nvSpPr>
                <p:cNvPr id="74932" name="Line 92"/>
                <p:cNvSpPr>
                  <a:spLocks noChangeShapeType="1"/>
                </p:cNvSpPr>
                <p:nvPr/>
              </p:nvSpPr>
              <p:spPr bwMode="auto">
                <a:xfrm>
                  <a:off x="912" y="3216"/>
                  <a:ext cx="0" cy="240"/>
                </a:xfrm>
                <a:prstGeom prst="line">
                  <a:avLst/>
                </a:prstGeom>
                <a:noFill/>
                <a:ln w="9525">
                  <a:solidFill>
                    <a:schemeClr val="tx1"/>
                  </a:solidFill>
                  <a:round/>
                  <a:headEnd/>
                  <a:tailEnd/>
                </a:ln>
              </p:spPr>
              <p:txBody>
                <a:bodyPr wrap="none"/>
                <a:lstStyle/>
                <a:p>
                  <a:endParaRPr lang="en-US"/>
                </a:p>
              </p:txBody>
            </p:sp>
            <p:sp>
              <p:nvSpPr>
                <p:cNvPr id="74933" name="Line 93"/>
                <p:cNvSpPr>
                  <a:spLocks noChangeShapeType="1"/>
                </p:cNvSpPr>
                <p:nvPr/>
              </p:nvSpPr>
              <p:spPr bwMode="auto">
                <a:xfrm>
                  <a:off x="1440" y="3216"/>
                  <a:ext cx="0" cy="240"/>
                </a:xfrm>
                <a:prstGeom prst="line">
                  <a:avLst/>
                </a:prstGeom>
                <a:noFill/>
                <a:ln w="9525">
                  <a:solidFill>
                    <a:schemeClr val="tx1"/>
                  </a:solidFill>
                  <a:round/>
                  <a:headEnd/>
                  <a:tailEnd/>
                </a:ln>
              </p:spPr>
              <p:txBody>
                <a:bodyPr wrap="none"/>
                <a:lstStyle/>
                <a:p>
                  <a:endParaRPr lang="en-US"/>
                </a:p>
              </p:txBody>
            </p:sp>
            <p:sp>
              <p:nvSpPr>
                <p:cNvPr id="74934" name="Text Box 94"/>
                <p:cNvSpPr txBox="1">
                  <a:spLocks noChangeArrowheads="1"/>
                </p:cNvSpPr>
                <p:nvPr/>
              </p:nvSpPr>
              <p:spPr bwMode="auto">
                <a:xfrm>
                  <a:off x="1008" y="3312"/>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935" name="Group 292"/>
                <p:cNvGrpSpPr>
                  <a:grpSpLocks/>
                </p:cNvGrpSpPr>
                <p:nvPr/>
              </p:nvGrpSpPr>
              <p:grpSpPr bwMode="auto">
                <a:xfrm>
                  <a:off x="816" y="3456"/>
                  <a:ext cx="211" cy="88"/>
                  <a:chOff x="336" y="2024"/>
                  <a:chExt cx="211" cy="88"/>
                </a:xfrm>
              </p:grpSpPr>
              <p:sp>
                <p:nvSpPr>
                  <p:cNvPr id="74939" name="Line 293"/>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40" name="AutoShape 294"/>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936" name="Group 295"/>
                <p:cNvGrpSpPr>
                  <a:grpSpLocks/>
                </p:cNvGrpSpPr>
                <p:nvPr/>
              </p:nvGrpSpPr>
              <p:grpSpPr bwMode="auto">
                <a:xfrm>
                  <a:off x="1344" y="3456"/>
                  <a:ext cx="211" cy="88"/>
                  <a:chOff x="336" y="2024"/>
                  <a:chExt cx="211" cy="88"/>
                </a:xfrm>
              </p:grpSpPr>
              <p:sp>
                <p:nvSpPr>
                  <p:cNvPr id="74937" name="Line 296"/>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38" name="AutoShape 297"/>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grpSp>
      </p:grpSp>
      <p:grpSp>
        <p:nvGrpSpPr>
          <p:cNvPr id="23" name="Group 301"/>
          <p:cNvGrpSpPr>
            <a:grpSpLocks/>
          </p:cNvGrpSpPr>
          <p:nvPr/>
        </p:nvGrpSpPr>
        <p:grpSpPr bwMode="auto">
          <a:xfrm>
            <a:off x="4572000" y="2057400"/>
            <a:ext cx="1295400" cy="3657600"/>
            <a:chOff x="1872" y="1296"/>
            <a:chExt cx="816" cy="2304"/>
          </a:xfrm>
        </p:grpSpPr>
        <p:sp>
          <p:nvSpPr>
            <p:cNvPr id="74839" name="Line 302"/>
            <p:cNvSpPr>
              <a:spLocks noChangeShapeType="1"/>
            </p:cNvSpPr>
            <p:nvPr/>
          </p:nvSpPr>
          <p:spPr bwMode="auto">
            <a:xfrm>
              <a:off x="1872" y="1344"/>
              <a:ext cx="816" cy="0"/>
            </a:xfrm>
            <a:prstGeom prst="line">
              <a:avLst/>
            </a:prstGeom>
            <a:noFill/>
            <a:ln w="9525">
              <a:solidFill>
                <a:schemeClr val="tx1"/>
              </a:solidFill>
              <a:round/>
              <a:headEnd/>
              <a:tailEnd/>
            </a:ln>
          </p:spPr>
          <p:txBody>
            <a:bodyPr wrap="none"/>
            <a:lstStyle/>
            <a:p>
              <a:endParaRPr lang="en-US"/>
            </a:p>
          </p:txBody>
        </p:sp>
        <p:sp>
          <p:nvSpPr>
            <p:cNvPr id="74840" name="Text Box 303"/>
            <p:cNvSpPr txBox="1">
              <a:spLocks noChangeArrowheads="1"/>
            </p:cNvSpPr>
            <p:nvPr/>
          </p:nvSpPr>
          <p:spPr bwMode="auto">
            <a:xfrm>
              <a:off x="2112" y="1488"/>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sp>
          <p:nvSpPr>
            <p:cNvPr id="74841" name="Line 304"/>
            <p:cNvSpPr>
              <a:spLocks noChangeShapeType="1"/>
            </p:cNvSpPr>
            <p:nvPr/>
          </p:nvSpPr>
          <p:spPr bwMode="auto">
            <a:xfrm>
              <a:off x="2016" y="1344"/>
              <a:ext cx="0" cy="240"/>
            </a:xfrm>
            <a:prstGeom prst="line">
              <a:avLst/>
            </a:prstGeom>
            <a:noFill/>
            <a:ln w="9525">
              <a:solidFill>
                <a:schemeClr val="tx1"/>
              </a:solidFill>
              <a:round/>
              <a:headEnd/>
              <a:tailEnd/>
            </a:ln>
          </p:spPr>
          <p:txBody>
            <a:bodyPr wrap="none"/>
            <a:lstStyle/>
            <a:p>
              <a:endParaRPr lang="en-US"/>
            </a:p>
          </p:txBody>
        </p:sp>
        <p:sp>
          <p:nvSpPr>
            <p:cNvPr id="74842" name="Line 305"/>
            <p:cNvSpPr>
              <a:spLocks noChangeShapeType="1"/>
            </p:cNvSpPr>
            <p:nvPr/>
          </p:nvSpPr>
          <p:spPr bwMode="auto">
            <a:xfrm>
              <a:off x="2544" y="1344"/>
              <a:ext cx="0" cy="240"/>
            </a:xfrm>
            <a:prstGeom prst="line">
              <a:avLst/>
            </a:prstGeom>
            <a:noFill/>
            <a:ln w="9525">
              <a:solidFill>
                <a:schemeClr val="tx1"/>
              </a:solidFill>
              <a:round/>
              <a:headEnd/>
              <a:tailEnd/>
            </a:ln>
          </p:spPr>
          <p:txBody>
            <a:bodyPr wrap="none"/>
            <a:lstStyle/>
            <a:p>
              <a:endParaRPr lang="en-US"/>
            </a:p>
          </p:txBody>
        </p:sp>
        <p:sp>
          <p:nvSpPr>
            <p:cNvPr id="74843" name="Line 306"/>
            <p:cNvSpPr>
              <a:spLocks noChangeShapeType="1"/>
            </p:cNvSpPr>
            <p:nvPr/>
          </p:nvSpPr>
          <p:spPr bwMode="auto">
            <a:xfrm>
              <a:off x="2016" y="2640"/>
              <a:ext cx="0" cy="336"/>
            </a:xfrm>
            <a:prstGeom prst="line">
              <a:avLst/>
            </a:prstGeom>
            <a:noFill/>
            <a:ln w="9525">
              <a:solidFill>
                <a:schemeClr val="tx1"/>
              </a:solidFill>
              <a:prstDash val="dash"/>
              <a:round/>
              <a:headEnd/>
              <a:tailEnd/>
            </a:ln>
          </p:spPr>
          <p:txBody>
            <a:bodyPr wrap="none"/>
            <a:lstStyle/>
            <a:p>
              <a:endParaRPr lang="en-US"/>
            </a:p>
          </p:txBody>
        </p:sp>
        <p:sp>
          <p:nvSpPr>
            <p:cNvPr id="74844" name="Line 307"/>
            <p:cNvSpPr>
              <a:spLocks noChangeShapeType="1"/>
            </p:cNvSpPr>
            <p:nvPr/>
          </p:nvSpPr>
          <p:spPr bwMode="auto">
            <a:xfrm>
              <a:off x="2544" y="2640"/>
              <a:ext cx="0" cy="336"/>
            </a:xfrm>
            <a:prstGeom prst="line">
              <a:avLst/>
            </a:prstGeom>
            <a:noFill/>
            <a:ln w="9525">
              <a:solidFill>
                <a:schemeClr val="tx1"/>
              </a:solidFill>
              <a:prstDash val="dash"/>
              <a:round/>
              <a:headEnd/>
              <a:tailEnd/>
            </a:ln>
          </p:spPr>
          <p:txBody>
            <a:bodyPr wrap="none"/>
            <a:lstStyle/>
            <a:p>
              <a:endParaRPr lang="en-US"/>
            </a:p>
          </p:txBody>
        </p:sp>
        <p:sp>
          <p:nvSpPr>
            <p:cNvPr id="74845" name="Line 308"/>
            <p:cNvSpPr>
              <a:spLocks noChangeShapeType="1"/>
            </p:cNvSpPr>
            <p:nvPr/>
          </p:nvSpPr>
          <p:spPr bwMode="auto">
            <a:xfrm>
              <a:off x="2016" y="3360"/>
              <a:ext cx="0" cy="240"/>
            </a:xfrm>
            <a:prstGeom prst="line">
              <a:avLst/>
            </a:prstGeom>
            <a:noFill/>
            <a:ln w="9525">
              <a:solidFill>
                <a:schemeClr val="tx1"/>
              </a:solidFill>
              <a:round/>
              <a:headEnd/>
              <a:tailEnd/>
            </a:ln>
          </p:spPr>
          <p:txBody>
            <a:bodyPr wrap="none"/>
            <a:lstStyle/>
            <a:p>
              <a:endParaRPr lang="en-US"/>
            </a:p>
          </p:txBody>
        </p:sp>
        <p:sp>
          <p:nvSpPr>
            <p:cNvPr id="74846" name="Line 309"/>
            <p:cNvSpPr>
              <a:spLocks noChangeShapeType="1"/>
            </p:cNvSpPr>
            <p:nvPr/>
          </p:nvSpPr>
          <p:spPr bwMode="auto">
            <a:xfrm>
              <a:off x="2544" y="3360"/>
              <a:ext cx="0" cy="240"/>
            </a:xfrm>
            <a:prstGeom prst="line">
              <a:avLst/>
            </a:prstGeom>
            <a:noFill/>
            <a:ln w="9525">
              <a:solidFill>
                <a:schemeClr val="tx1"/>
              </a:solidFill>
              <a:round/>
              <a:headEnd/>
              <a:tailEnd/>
            </a:ln>
          </p:spPr>
          <p:txBody>
            <a:bodyPr wrap="none"/>
            <a:lstStyle/>
            <a:p>
              <a:endParaRPr lang="en-US"/>
            </a:p>
          </p:txBody>
        </p:sp>
        <p:sp>
          <p:nvSpPr>
            <p:cNvPr id="74847" name="Line 310"/>
            <p:cNvSpPr>
              <a:spLocks noChangeShapeType="1"/>
            </p:cNvSpPr>
            <p:nvPr/>
          </p:nvSpPr>
          <p:spPr bwMode="auto">
            <a:xfrm>
              <a:off x="2016" y="3600"/>
              <a:ext cx="528" cy="0"/>
            </a:xfrm>
            <a:prstGeom prst="line">
              <a:avLst/>
            </a:prstGeom>
            <a:noFill/>
            <a:ln w="9525">
              <a:solidFill>
                <a:schemeClr val="tx1"/>
              </a:solidFill>
              <a:round/>
              <a:headEnd/>
              <a:tailEnd/>
            </a:ln>
          </p:spPr>
          <p:txBody>
            <a:bodyPr wrap="none"/>
            <a:lstStyle/>
            <a:p>
              <a:endParaRPr lang="en-US"/>
            </a:p>
          </p:txBody>
        </p:sp>
        <p:sp>
          <p:nvSpPr>
            <p:cNvPr id="74848" name="Text Box 311"/>
            <p:cNvSpPr txBox="1">
              <a:spLocks noChangeArrowheads="1"/>
            </p:cNvSpPr>
            <p:nvPr/>
          </p:nvSpPr>
          <p:spPr bwMode="auto">
            <a:xfrm>
              <a:off x="1920" y="1296"/>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849" name="Text Box 312"/>
            <p:cNvSpPr txBox="1">
              <a:spLocks noChangeArrowheads="1"/>
            </p:cNvSpPr>
            <p:nvPr/>
          </p:nvSpPr>
          <p:spPr bwMode="auto">
            <a:xfrm>
              <a:off x="2448" y="18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850" name="Text Box 313"/>
            <p:cNvSpPr txBox="1">
              <a:spLocks noChangeArrowheads="1"/>
            </p:cNvSpPr>
            <p:nvPr/>
          </p:nvSpPr>
          <p:spPr bwMode="auto">
            <a:xfrm>
              <a:off x="1920" y="230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851" name="Text Box 314"/>
            <p:cNvSpPr txBox="1">
              <a:spLocks noChangeArrowheads="1"/>
            </p:cNvSpPr>
            <p:nvPr/>
          </p:nvSpPr>
          <p:spPr bwMode="auto">
            <a:xfrm>
              <a:off x="1920" y="18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852" name="Text Box 315"/>
            <p:cNvSpPr txBox="1">
              <a:spLocks noChangeArrowheads="1"/>
            </p:cNvSpPr>
            <p:nvPr/>
          </p:nvSpPr>
          <p:spPr bwMode="auto">
            <a:xfrm>
              <a:off x="2448" y="1296"/>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853" name="Text Box 316"/>
            <p:cNvSpPr txBox="1">
              <a:spLocks noChangeArrowheads="1"/>
            </p:cNvSpPr>
            <p:nvPr/>
          </p:nvSpPr>
          <p:spPr bwMode="auto">
            <a:xfrm>
              <a:off x="2448" y="230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854" name="Text Box 317"/>
            <p:cNvSpPr txBox="1">
              <a:spLocks noChangeArrowheads="1"/>
            </p:cNvSpPr>
            <p:nvPr/>
          </p:nvSpPr>
          <p:spPr bwMode="auto">
            <a:xfrm>
              <a:off x="1920" y="30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855" name="Text Box 318"/>
            <p:cNvSpPr txBox="1">
              <a:spLocks noChangeArrowheads="1"/>
            </p:cNvSpPr>
            <p:nvPr/>
          </p:nvSpPr>
          <p:spPr bwMode="auto">
            <a:xfrm>
              <a:off x="2448" y="30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grpSp>
          <p:nvGrpSpPr>
            <p:cNvPr id="74856" name="Group 319"/>
            <p:cNvGrpSpPr>
              <a:grpSpLocks/>
            </p:cNvGrpSpPr>
            <p:nvPr/>
          </p:nvGrpSpPr>
          <p:grpSpPr bwMode="auto">
            <a:xfrm>
              <a:off x="2448" y="1584"/>
              <a:ext cx="211" cy="88"/>
              <a:chOff x="336" y="2024"/>
              <a:chExt cx="211" cy="88"/>
            </a:xfrm>
          </p:grpSpPr>
          <p:sp>
            <p:nvSpPr>
              <p:cNvPr id="74902" name="Line 320"/>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03" name="AutoShape 321"/>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57" name="Group 322"/>
            <p:cNvGrpSpPr>
              <a:grpSpLocks/>
            </p:cNvGrpSpPr>
            <p:nvPr/>
          </p:nvGrpSpPr>
          <p:grpSpPr bwMode="auto">
            <a:xfrm>
              <a:off x="1920" y="1584"/>
              <a:ext cx="211" cy="88"/>
              <a:chOff x="336" y="2024"/>
              <a:chExt cx="211" cy="88"/>
            </a:xfrm>
          </p:grpSpPr>
          <p:sp>
            <p:nvSpPr>
              <p:cNvPr id="74900" name="Line 323"/>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901" name="AutoShape 324"/>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58" name="Group 325"/>
            <p:cNvGrpSpPr>
              <a:grpSpLocks/>
            </p:cNvGrpSpPr>
            <p:nvPr/>
          </p:nvGrpSpPr>
          <p:grpSpPr bwMode="auto">
            <a:xfrm>
              <a:off x="1872" y="2208"/>
              <a:ext cx="816" cy="528"/>
              <a:chOff x="672" y="3264"/>
              <a:chExt cx="816" cy="528"/>
            </a:xfrm>
          </p:grpSpPr>
          <p:sp>
            <p:nvSpPr>
              <p:cNvPr id="74888" name="Line 326"/>
              <p:cNvSpPr>
                <a:spLocks noChangeShapeType="1"/>
              </p:cNvSpPr>
              <p:nvPr/>
            </p:nvSpPr>
            <p:spPr bwMode="auto">
              <a:xfrm>
                <a:off x="816" y="3264"/>
                <a:ext cx="0" cy="144"/>
              </a:xfrm>
              <a:prstGeom prst="line">
                <a:avLst/>
              </a:prstGeom>
              <a:noFill/>
              <a:ln w="9525">
                <a:solidFill>
                  <a:schemeClr val="tx1"/>
                </a:solidFill>
                <a:round/>
                <a:headEnd/>
                <a:tailEnd/>
              </a:ln>
            </p:spPr>
            <p:txBody>
              <a:bodyPr wrap="none"/>
              <a:lstStyle/>
              <a:p>
                <a:endParaRPr lang="en-US"/>
              </a:p>
            </p:txBody>
          </p:sp>
          <p:sp>
            <p:nvSpPr>
              <p:cNvPr id="74889" name="Line 327"/>
              <p:cNvSpPr>
                <a:spLocks noChangeShapeType="1"/>
              </p:cNvSpPr>
              <p:nvPr/>
            </p:nvSpPr>
            <p:spPr bwMode="auto">
              <a:xfrm>
                <a:off x="1344" y="3264"/>
                <a:ext cx="0" cy="144"/>
              </a:xfrm>
              <a:prstGeom prst="line">
                <a:avLst/>
              </a:prstGeom>
              <a:noFill/>
              <a:ln w="9525">
                <a:solidFill>
                  <a:schemeClr val="tx1"/>
                </a:solidFill>
                <a:round/>
                <a:headEnd/>
                <a:tailEnd/>
              </a:ln>
            </p:spPr>
            <p:txBody>
              <a:bodyPr wrap="none"/>
              <a:lstStyle/>
              <a:p>
                <a:endParaRPr lang="en-US"/>
              </a:p>
            </p:txBody>
          </p:sp>
          <p:sp>
            <p:nvSpPr>
              <p:cNvPr id="74890" name="Line 328"/>
              <p:cNvSpPr>
                <a:spLocks noChangeShapeType="1"/>
              </p:cNvSpPr>
              <p:nvPr/>
            </p:nvSpPr>
            <p:spPr bwMode="auto">
              <a:xfrm>
                <a:off x="672" y="3408"/>
                <a:ext cx="816" cy="0"/>
              </a:xfrm>
              <a:prstGeom prst="line">
                <a:avLst/>
              </a:prstGeom>
              <a:noFill/>
              <a:ln w="9525">
                <a:solidFill>
                  <a:schemeClr val="tx1"/>
                </a:solidFill>
                <a:round/>
                <a:headEnd/>
                <a:tailEnd/>
              </a:ln>
            </p:spPr>
            <p:txBody>
              <a:bodyPr wrap="none"/>
              <a:lstStyle/>
              <a:p>
                <a:endParaRPr lang="en-US"/>
              </a:p>
            </p:txBody>
          </p:sp>
          <p:sp>
            <p:nvSpPr>
              <p:cNvPr id="74891" name="Line 329"/>
              <p:cNvSpPr>
                <a:spLocks noChangeShapeType="1"/>
              </p:cNvSpPr>
              <p:nvPr/>
            </p:nvSpPr>
            <p:spPr bwMode="auto">
              <a:xfrm>
                <a:off x="816" y="3408"/>
                <a:ext cx="0" cy="240"/>
              </a:xfrm>
              <a:prstGeom prst="line">
                <a:avLst/>
              </a:prstGeom>
              <a:noFill/>
              <a:ln w="9525">
                <a:solidFill>
                  <a:schemeClr val="tx1"/>
                </a:solidFill>
                <a:round/>
                <a:headEnd/>
                <a:tailEnd/>
              </a:ln>
            </p:spPr>
            <p:txBody>
              <a:bodyPr wrap="none"/>
              <a:lstStyle/>
              <a:p>
                <a:endParaRPr lang="en-US"/>
              </a:p>
            </p:txBody>
          </p:sp>
          <p:sp>
            <p:nvSpPr>
              <p:cNvPr id="74892" name="Line 330"/>
              <p:cNvSpPr>
                <a:spLocks noChangeShapeType="1"/>
              </p:cNvSpPr>
              <p:nvPr/>
            </p:nvSpPr>
            <p:spPr bwMode="auto">
              <a:xfrm>
                <a:off x="1344" y="3408"/>
                <a:ext cx="0" cy="240"/>
              </a:xfrm>
              <a:prstGeom prst="line">
                <a:avLst/>
              </a:prstGeom>
              <a:noFill/>
              <a:ln w="9525">
                <a:solidFill>
                  <a:schemeClr val="tx1"/>
                </a:solidFill>
                <a:round/>
                <a:headEnd/>
                <a:tailEnd/>
              </a:ln>
            </p:spPr>
            <p:txBody>
              <a:bodyPr wrap="none"/>
              <a:lstStyle/>
              <a:p>
                <a:endParaRPr lang="en-US"/>
              </a:p>
            </p:txBody>
          </p:sp>
          <p:sp>
            <p:nvSpPr>
              <p:cNvPr id="74893" name="Text Box 331"/>
              <p:cNvSpPr txBox="1">
                <a:spLocks noChangeArrowheads="1"/>
              </p:cNvSpPr>
              <p:nvPr/>
            </p:nvSpPr>
            <p:spPr bwMode="auto">
              <a:xfrm>
                <a:off x="912" y="3504"/>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894" name="Group 332"/>
              <p:cNvGrpSpPr>
                <a:grpSpLocks/>
              </p:cNvGrpSpPr>
              <p:nvPr/>
            </p:nvGrpSpPr>
            <p:grpSpPr bwMode="auto">
              <a:xfrm>
                <a:off x="720" y="3648"/>
                <a:ext cx="211" cy="88"/>
                <a:chOff x="336" y="2024"/>
                <a:chExt cx="211" cy="88"/>
              </a:xfrm>
            </p:grpSpPr>
            <p:sp>
              <p:nvSpPr>
                <p:cNvPr id="74898" name="Line 333"/>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99" name="AutoShape 334"/>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95" name="Group 335"/>
              <p:cNvGrpSpPr>
                <a:grpSpLocks/>
              </p:cNvGrpSpPr>
              <p:nvPr/>
            </p:nvGrpSpPr>
            <p:grpSpPr bwMode="auto">
              <a:xfrm>
                <a:off x="1248" y="3648"/>
                <a:ext cx="211" cy="88"/>
                <a:chOff x="336" y="2024"/>
                <a:chExt cx="211" cy="88"/>
              </a:xfrm>
            </p:grpSpPr>
            <p:sp>
              <p:nvSpPr>
                <p:cNvPr id="74896" name="Line 336"/>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97" name="AutoShape 337"/>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grpSp>
          <p:nvGrpSpPr>
            <p:cNvPr id="74859" name="Group 338"/>
            <p:cNvGrpSpPr>
              <a:grpSpLocks/>
            </p:cNvGrpSpPr>
            <p:nvPr/>
          </p:nvGrpSpPr>
          <p:grpSpPr bwMode="auto">
            <a:xfrm>
              <a:off x="1872" y="1728"/>
              <a:ext cx="816" cy="528"/>
              <a:chOff x="624" y="3216"/>
              <a:chExt cx="816" cy="528"/>
            </a:xfrm>
          </p:grpSpPr>
          <p:sp>
            <p:nvSpPr>
              <p:cNvPr id="74876" name="Line 339"/>
              <p:cNvSpPr>
                <a:spLocks noChangeShapeType="1"/>
              </p:cNvSpPr>
              <p:nvPr/>
            </p:nvSpPr>
            <p:spPr bwMode="auto">
              <a:xfrm>
                <a:off x="768" y="3216"/>
                <a:ext cx="0" cy="144"/>
              </a:xfrm>
              <a:prstGeom prst="line">
                <a:avLst/>
              </a:prstGeom>
              <a:noFill/>
              <a:ln w="9525">
                <a:solidFill>
                  <a:schemeClr val="tx1"/>
                </a:solidFill>
                <a:round/>
                <a:headEnd/>
                <a:tailEnd/>
              </a:ln>
            </p:spPr>
            <p:txBody>
              <a:bodyPr wrap="none"/>
              <a:lstStyle/>
              <a:p>
                <a:endParaRPr lang="en-US"/>
              </a:p>
            </p:txBody>
          </p:sp>
          <p:sp>
            <p:nvSpPr>
              <p:cNvPr id="74877" name="Line 340"/>
              <p:cNvSpPr>
                <a:spLocks noChangeShapeType="1"/>
              </p:cNvSpPr>
              <p:nvPr/>
            </p:nvSpPr>
            <p:spPr bwMode="auto">
              <a:xfrm>
                <a:off x="1296" y="3216"/>
                <a:ext cx="0" cy="144"/>
              </a:xfrm>
              <a:prstGeom prst="line">
                <a:avLst/>
              </a:prstGeom>
              <a:noFill/>
              <a:ln w="9525">
                <a:solidFill>
                  <a:schemeClr val="tx1"/>
                </a:solidFill>
                <a:round/>
                <a:headEnd/>
                <a:tailEnd/>
              </a:ln>
            </p:spPr>
            <p:txBody>
              <a:bodyPr wrap="none"/>
              <a:lstStyle/>
              <a:p>
                <a:endParaRPr lang="en-US"/>
              </a:p>
            </p:txBody>
          </p:sp>
          <p:sp>
            <p:nvSpPr>
              <p:cNvPr id="74878" name="Line 341"/>
              <p:cNvSpPr>
                <a:spLocks noChangeShapeType="1"/>
              </p:cNvSpPr>
              <p:nvPr/>
            </p:nvSpPr>
            <p:spPr bwMode="auto">
              <a:xfrm>
                <a:off x="624" y="3360"/>
                <a:ext cx="816" cy="0"/>
              </a:xfrm>
              <a:prstGeom prst="line">
                <a:avLst/>
              </a:prstGeom>
              <a:noFill/>
              <a:ln w="9525">
                <a:solidFill>
                  <a:schemeClr val="tx1"/>
                </a:solidFill>
                <a:round/>
                <a:headEnd/>
                <a:tailEnd/>
              </a:ln>
            </p:spPr>
            <p:txBody>
              <a:bodyPr wrap="none"/>
              <a:lstStyle/>
              <a:p>
                <a:endParaRPr lang="en-US"/>
              </a:p>
            </p:txBody>
          </p:sp>
          <p:sp>
            <p:nvSpPr>
              <p:cNvPr id="74879" name="Line 342"/>
              <p:cNvSpPr>
                <a:spLocks noChangeShapeType="1"/>
              </p:cNvSpPr>
              <p:nvPr/>
            </p:nvSpPr>
            <p:spPr bwMode="auto">
              <a:xfrm>
                <a:off x="768" y="3360"/>
                <a:ext cx="0" cy="240"/>
              </a:xfrm>
              <a:prstGeom prst="line">
                <a:avLst/>
              </a:prstGeom>
              <a:noFill/>
              <a:ln w="9525">
                <a:solidFill>
                  <a:schemeClr val="tx1"/>
                </a:solidFill>
                <a:round/>
                <a:headEnd/>
                <a:tailEnd/>
              </a:ln>
            </p:spPr>
            <p:txBody>
              <a:bodyPr wrap="none"/>
              <a:lstStyle/>
              <a:p>
                <a:endParaRPr lang="en-US"/>
              </a:p>
            </p:txBody>
          </p:sp>
          <p:sp>
            <p:nvSpPr>
              <p:cNvPr id="74880" name="Line 343"/>
              <p:cNvSpPr>
                <a:spLocks noChangeShapeType="1"/>
              </p:cNvSpPr>
              <p:nvPr/>
            </p:nvSpPr>
            <p:spPr bwMode="auto">
              <a:xfrm>
                <a:off x="1296" y="3360"/>
                <a:ext cx="0" cy="240"/>
              </a:xfrm>
              <a:prstGeom prst="line">
                <a:avLst/>
              </a:prstGeom>
              <a:noFill/>
              <a:ln w="9525">
                <a:solidFill>
                  <a:schemeClr val="tx1"/>
                </a:solidFill>
                <a:round/>
                <a:headEnd/>
                <a:tailEnd/>
              </a:ln>
            </p:spPr>
            <p:txBody>
              <a:bodyPr wrap="none"/>
              <a:lstStyle/>
              <a:p>
                <a:endParaRPr lang="en-US"/>
              </a:p>
            </p:txBody>
          </p:sp>
          <p:sp>
            <p:nvSpPr>
              <p:cNvPr id="74881" name="Text Box 344"/>
              <p:cNvSpPr txBox="1">
                <a:spLocks noChangeArrowheads="1"/>
              </p:cNvSpPr>
              <p:nvPr/>
            </p:nvSpPr>
            <p:spPr bwMode="auto">
              <a:xfrm>
                <a:off x="864" y="3456"/>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882" name="Group 345"/>
              <p:cNvGrpSpPr>
                <a:grpSpLocks/>
              </p:cNvGrpSpPr>
              <p:nvPr/>
            </p:nvGrpSpPr>
            <p:grpSpPr bwMode="auto">
              <a:xfrm>
                <a:off x="672" y="3600"/>
                <a:ext cx="211" cy="88"/>
                <a:chOff x="336" y="2024"/>
                <a:chExt cx="211" cy="88"/>
              </a:xfrm>
            </p:grpSpPr>
            <p:sp>
              <p:nvSpPr>
                <p:cNvPr id="74886" name="Line 346"/>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87" name="AutoShape 347"/>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83" name="Group 348"/>
              <p:cNvGrpSpPr>
                <a:grpSpLocks/>
              </p:cNvGrpSpPr>
              <p:nvPr/>
            </p:nvGrpSpPr>
            <p:grpSpPr bwMode="auto">
              <a:xfrm>
                <a:off x="1200" y="3600"/>
                <a:ext cx="211" cy="88"/>
                <a:chOff x="336" y="2024"/>
                <a:chExt cx="211" cy="88"/>
              </a:xfrm>
            </p:grpSpPr>
            <p:sp>
              <p:nvSpPr>
                <p:cNvPr id="74884" name="Line 349"/>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85" name="AutoShape 350"/>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sp>
          <p:nvSpPr>
            <p:cNvPr id="74860" name="Line 351"/>
            <p:cNvSpPr>
              <a:spLocks noChangeShapeType="1"/>
            </p:cNvSpPr>
            <p:nvPr/>
          </p:nvSpPr>
          <p:spPr bwMode="auto">
            <a:xfrm flipV="1">
              <a:off x="2016" y="1632"/>
              <a:ext cx="0" cy="240"/>
            </a:xfrm>
            <a:prstGeom prst="line">
              <a:avLst/>
            </a:prstGeom>
            <a:noFill/>
            <a:ln w="9525">
              <a:solidFill>
                <a:schemeClr val="tx1"/>
              </a:solidFill>
              <a:round/>
              <a:headEnd/>
              <a:tailEnd/>
            </a:ln>
          </p:spPr>
          <p:txBody>
            <a:bodyPr wrap="none"/>
            <a:lstStyle/>
            <a:p>
              <a:endParaRPr lang="en-US"/>
            </a:p>
          </p:txBody>
        </p:sp>
        <p:sp>
          <p:nvSpPr>
            <p:cNvPr id="74861" name="Line 352"/>
            <p:cNvSpPr>
              <a:spLocks noChangeShapeType="1"/>
            </p:cNvSpPr>
            <p:nvPr/>
          </p:nvSpPr>
          <p:spPr bwMode="auto">
            <a:xfrm flipV="1">
              <a:off x="2544" y="1632"/>
              <a:ext cx="0" cy="240"/>
            </a:xfrm>
            <a:prstGeom prst="line">
              <a:avLst/>
            </a:prstGeom>
            <a:noFill/>
            <a:ln w="9525">
              <a:solidFill>
                <a:schemeClr val="tx1"/>
              </a:solidFill>
              <a:round/>
              <a:headEnd/>
              <a:tailEnd/>
            </a:ln>
          </p:spPr>
          <p:txBody>
            <a:bodyPr wrap="none"/>
            <a:lstStyle/>
            <a:p>
              <a:endParaRPr lang="en-US"/>
            </a:p>
          </p:txBody>
        </p:sp>
        <p:grpSp>
          <p:nvGrpSpPr>
            <p:cNvPr id="74862" name="Group 353"/>
            <p:cNvGrpSpPr>
              <a:grpSpLocks/>
            </p:cNvGrpSpPr>
            <p:nvPr/>
          </p:nvGrpSpPr>
          <p:grpSpPr bwMode="auto">
            <a:xfrm>
              <a:off x="1872" y="2928"/>
              <a:ext cx="816" cy="528"/>
              <a:chOff x="768" y="3072"/>
              <a:chExt cx="816" cy="528"/>
            </a:xfrm>
          </p:grpSpPr>
          <p:sp>
            <p:nvSpPr>
              <p:cNvPr id="74863" name="Line 354"/>
              <p:cNvSpPr>
                <a:spLocks noChangeShapeType="1"/>
              </p:cNvSpPr>
              <p:nvPr/>
            </p:nvSpPr>
            <p:spPr bwMode="auto">
              <a:xfrm>
                <a:off x="768" y="3216"/>
                <a:ext cx="816" cy="0"/>
              </a:xfrm>
              <a:prstGeom prst="line">
                <a:avLst/>
              </a:prstGeom>
              <a:noFill/>
              <a:ln w="9525">
                <a:solidFill>
                  <a:schemeClr val="tx1"/>
                </a:solidFill>
                <a:round/>
                <a:headEnd/>
                <a:tailEnd/>
              </a:ln>
            </p:spPr>
            <p:txBody>
              <a:bodyPr wrap="none"/>
              <a:lstStyle/>
              <a:p>
                <a:endParaRPr lang="en-US"/>
              </a:p>
            </p:txBody>
          </p:sp>
          <p:grpSp>
            <p:nvGrpSpPr>
              <p:cNvPr id="74864" name="Group 355"/>
              <p:cNvGrpSpPr>
                <a:grpSpLocks/>
              </p:cNvGrpSpPr>
              <p:nvPr/>
            </p:nvGrpSpPr>
            <p:grpSpPr bwMode="auto">
              <a:xfrm>
                <a:off x="816" y="3072"/>
                <a:ext cx="739" cy="528"/>
                <a:chOff x="816" y="3072"/>
                <a:chExt cx="739" cy="528"/>
              </a:xfrm>
            </p:grpSpPr>
            <p:sp>
              <p:nvSpPr>
                <p:cNvPr id="74865" name="Line 356"/>
                <p:cNvSpPr>
                  <a:spLocks noChangeShapeType="1"/>
                </p:cNvSpPr>
                <p:nvPr/>
              </p:nvSpPr>
              <p:spPr bwMode="auto">
                <a:xfrm>
                  <a:off x="912" y="3072"/>
                  <a:ext cx="0" cy="144"/>
                </a:xfrm>
                <a:prstGeom prst="line">
                  <a:avLst/>
                </a:prstGeom>
                <a:noFill/>
                <a:ln w="9525">
                  <a:solidFill>
                    <a:schemeClr val="tx1"/>
                  </a:solidFill>
                  <a:round/>
                  <a:headEnd/>
                  <a:tailEnd/>
                </a:ln>
              </p:spPr>
              <p:txBody>
                <a:bodyPr wrap="none"/>
                <a:lstStyle/>
                <a:p>
                  <a:endParaRPr lang="en-US"/>
                </a:p>
              </p:txBody>
            </p:sp>
            <p:sp>
              <p:nvSpPr>
                <p:cNvPr id="74866" name="Line 357"/>
                <p:cNvSpPr>
                  <a:spLocks noChangeShapeType="1"/>
                </p:cNvSpPr>
                <p:nvPr/>
              </p:nvSpPr>
              <p:spPr bwMode="auto">
                <a:xfrm>
                  <a:off x="1440" y="3072"/>
                  <a:ext cx="0" cy="144"/>
                </a:xfrm>
                <a:prstGeom prst="line">
                  <a:avLst/>
                </a:prstGeom>
                <a:noFill/>
                <a:ln w="9525">
                  <a:solidFill>
                    <a:schemeClr val="tx1"/>
                  </a:solidFill>
                  <a:round/>
                  <a:headEnd/>
                  <a:tailEnd/>
                </a:ln>
              </p:spPr>
              <p:txBody>
                <a:bodyPr wrap="none"/>
                <a:lstStyle/>
                <a:p>
                  <a:endParaRPr lang="en-US"/>
                </a:p>
              </p:txBody>
            </p:sp>
            <p:sp>
              <p:nvSpPr>
                <p:cNvPr id="74867" name="Line 358"/>
                <p:cNvSpPr>
                  <a:spLocks noChangeShapeType="1"/>
                </p:cNvSpPr>
                <p:nvPr/>
              </p:nvSpPr>
              <p:spPr bwMode="auto">
                <a:xfrm>
                  <a:off x="912" y="3216"/>
                  <a:ext cx="0" cy="240"/>
                </a:xfrm>
                <a:prstGeom prst="line">
                  <a:avLst/>
                </a:prstGeom>
                <a:noFill/>
                <a:ln w="9525">
                  <a:solidFill>
                    <a:schemeClr val="tx1"/>
                  </a:solidFill>
                  <a:round/>
                  <a:headEnd/>
                  <a:tailEnd/>
                </a:ln>
              </p:spPr>
              <p:txBody>
                <a:bodyPr wrap="none"/>
                <a:lstStyle/>
                <a:p>
                  <a:endParaRPr lang="en-US"/>
                </a:p>
              </p:txBody>
            </p:sp>
            <p:sp>
              <p:nvSpPr>
                <p:cNvPr id="74868" name="Line 359"/>
                <p:cNvSpPr>
                  <a:spLocks noChangeShapeType="1"/>
                </p:cNvSpPr>
                <p:nvPr/>
              </p:nvSpPr>
              <p:spPr bwMode="auto">
                <a:xfrm>
                  <a:off x="1440" y="3216"/>
                  <a:ext cx="0" cy="240"/>
                </a:xfrm>
                <a:prstGeom prst="line">
                  <a:avLst/>
                </a:prstGeom>
                <a:noFill/>
                <a:ln w="9525">
                  <a:solidFill>
                    <a:schemeClr val="tx1"/>
                  </a:solidFill>
                  <a:round/>
                  <a:headEnd/>
                  <a:tailEnd/>
                </a:ln>
              </p:spPr>
              <p:txBody>
                <a:bodyPr wrap="none"/>
                <a:lstStyle/>
                <a:p>
                  <a:endParaRPr lang="en-US"/>
                </a:p>
              </p:txBody>
            </p:sp>
            <p:sp>
              <p:nvSpPr>
                <p:cNvPr id="74869" name="Text Box 360"/>
                <p:cNvSpPr txBox="1">
                  <a:spLocks noChangeArrowheads="1"/>
                </p:cNvSpPr>
                <p:nvPr/>
              </p:nvSpPr>
              <p:spPr bwMode="auto">
                <a:xfrm>
                  <a:off x="1008" y="3312"/>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870" name="Group 361"/>
                <p:cNvGrpSpPr>
                  <a:grpSpLocks/>
                </p:cNvGrpSpPr>
                <p:nvPr/>
              </p:nvGrpSpPr>
              <p:grpSpPr bwMode="auto">
                <a:xfrm>
                  <a:off x="816" y="3456"/>
                  <a:ext cx="211" cy="88"/>
                  <a:chOff x="336" y="2024"/>
                  <a:chExt cx="211" cy="88"/>
                </a:xfrm>
              </p:grpSpPr>
              <p:sp>
                <p:nvSpPr>
                  <p:cNvPr id="74874" name="Line 362"/>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75" name="AutoShape 363"/>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71" name="Group 364"/>
                <p:cNvGrpSpPr>
                  <a:grpSpLocks/>
                </p:cNvGrpSpPr>
                <p:nvPr/>
              </p:nvGrpSpPr>
              <p:grpSpPr bwMode="auto">
                <a:xfrm>
                  <a:off x="1344" y="3456"/>
                  <a:ext cx="211" cy="88"/>
                  <a:chOff x="336" y="2024"/>
                  <a:chExt cx="211" cy="88"/>
                </a:xfrm>
              </p:grpSpPr>
              <p:sp>
                <p:nvSpPr>
                  <p:cNvPr id="74872" name="Line 365"/>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73" name="AutoShape 366"/>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grpSp>
      </p:grpSp>
      <p:grpSp>
        <p:nvGrpSpPr>
          <p:cNvPr id="31754" name="Group 367"/>
          <p:cNvGrpSpPr>
            <a:grpSpLocks/>
          </p:cNvGrpSpPr>
          <p:nvPr/>
        </p:nvGrpSpPr>
        <p:grpSpPr bwMode="auto">
          <a:xfrm>
            <a:off x="6553200" y="2057400"/>
            <a:ext cx="1295400" cy="3657600"/>
            <a:chOff x="1872" y="1296"/>
            <a:chExt cx="816" cy="2304"/>
          </a:xfrm>
        </p:grpSpPr>
        <p:sp>
          <p:nvSpPr>
            <p:cNvPr id="74774" name="Line 368"/>
            <p:cNvSpPr>
              <a:spLocks noChangeShapeType="1"/>
            </p:cNvSpPr>
            <p:nvPr/>
          </p:nvSpPr>
          <p:spPr bwMode="auto">
            <a:xfrm>
              <a:off x="1872" y="1344"/>
              <a:ext cx="816" cy="0"/>
            </a:xfrm>
            <a:prstGeom prst="line">
              <a:avLst/>
            </a:prstGeom>
            <a:noFill/>
            <a:ln w="9525">
              <a:solidFill>
                <a:schemeClr val="tx1"/>
              </a:solidFill>
              <a:round/>
              <a:headEnd/>
              <a:tailEnd/>
            </a:ln>
          </p:spPr>
          <p:txBody>
            <a:bodyPr wrap="none"/>
            <a:lstStyle/>
            <a:p>
              <a:endParaRPr lang="en-US"/>
            </a:p>
          </p:txBody>
        </p:sp>
        <p:sp>
          <p:nvSpPr>
            <p:cNvPr id="74775" name="Text Box 369"/>
            <p:cNvSpPr txBox="1">
              <a:spLocks noChangeArrowheads="1"/>
            </p:cNvSpPr>
            <p:nvPr/>
          </p:nvSpPr>
          <p:spPr bwMode="auto">
            <a:xfrm>
              <a:off x="2112" y="1488"/>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sp>
          <p:nvSpPr>
            <p:cNvPr id="74776" name="Line 370"/>
            <p:cNvSpPr>
              <a:spLocks noChangeShapeType="1"/>
            </p:cNvSpPr>
            <p:nvPr/>
          </p:nvSpPr>
          <p:spPr bwMode="auto">
            <a:xfrm>
              <a:off x="2016" y="1344"/>
              <a:ext cx="0" cy="240"/>
            </a:xfrm>
            <a:prstGeom prst="line">
              <a:avLst/>
            </a:prstGeom>
            <a:noFill/>
            <a:ln w="9525">
              <a:solidFill>
                <a:schemeClr val="tx1"/>
              </a:solidFill>
              <a:round/>
              <a:headEnd/>
              <a:tailEnd/>
            </a:ln>
          </p:spPr>
          <p:txBody>
            <a:bodyPr wrap="none"/>
            <a:lstStyle/>
            <a:p>
              <a:endParaRPr lang="en-US"/>
            </a:p>
          </p:txBody>
        </p:sp>
        <p:sp>
          <p:nvSpPr>
            <p:cNvPr id="74777" name="Line 371"/>
            <p:cNvSpPr>
              <a:spLocks noChangeShapeType="1"/>
            </p:cNvSpPr>
            <p:nvPr/>
          </p:nvSpPr>
          <p:spPr bwMode="auto">
            <a:xfrm>
              <a:off x="2544" y="1344"/>
              <a:ext cx="0" cy="240"/>
            </a:xfrm>
            <a:prstGeom prst="line">
              <a:avLst/>
            </a:prstGeom>
            <a:noFill/>
            <a:ln w="9525">
              <a:solidFill>
                <a:schemeClr val="tx1"/>
              </a:solidFill>
              <a:round/>
              <a:headEnd/>
              <a:tailEnd/>
            </a:ln>
          </p:spPr>
          <p:txBody>
            <a:bodyPr wrap="none"/>
            <a:lstStyle/>
            <a:p>
              <a:endParaRPr lang="en-US"/>
            </a:p>
          </p:txBody>
        </p:sp>
        <p:sp>
          <p:nvSpPr>
            <p:cNvPr id="74778" name="Line 372"/>
            <p:cNvSpPr>
              <a:spLocks noChangeShapeType="1"/>
            </p:cNvSpPr>
            <p:nvPr/>
          </p:nvSpPr>
          <p:spPr bwMode="auto">
            <a:xfrm>
              <a:off x="2016" y="2640"/>
              <a:ext cx="0" cy="336"/>
            </a:xfrm>
            <a:prstGeom prst="line">
              <a:avLst/>
            </a:prstGeom>
            <a:noFill/>
            <a:ln w="9525">
              <a:solidFill>
                <a:schemeClr val="tx1"/>
              </a:solidFill>
              <a:prstDash val="dash"/>
              <a:round/>
              <a:headEnd/>
              <a:tailEnd/>
            </a:ln>
          </p:spPr>
          <p:txBody>
            <a:bodyPr wrap="none"/>
            <a:lstStyle/>
            <a:p>
              <a:endParaRPr lang="en-US"/>
            </a:p>
          </p:txBody>
        </p:sp>
        <p:sp>
          <p:nvSpPr>
            <p:cNvPr id="74779" name="Line 373"/>
            <p:cNvSpPr>
              <a:spLocks noChangeShapeType="1"/>
            </p:cNvSpPr>
            <p:nvPr/>
          </p:nvSpPr>
          <p:spPr bwMode="auto">
            <a:xfrm>
              <a:off x="2544" y="2640"/>
              <a:ext cx="0" cy="336"/>
            </a:xfrm>
            <a:prstGeom prst="line">
              <a:avLst/>
            </a:prstGeom>
            <a:noFill/>
            <a:ln w="9525">
              <a:solidFill>
                <a:schemeClr val="tx1"/>
              </a:solidFill>
              <a:prstDash val="dash"/>
              <a:round/>
              <a:headEnd/>
              <a:tailEnd/>
            </a:ln>
          </p:spPr>
          <p:txBody>
            <a:bodyPr wrap="none"/>
            <a:lstStyle/>
            <a:p>
              <a:endParaRPr lang="en-US"/>
            </a:p>
          </p:txBody>
        </p:sp>
        <p:sp>
          <p:nvSpPr>
            <p:cNvPr id="74780" name="Line 374"/>
            <p:cNvSpPr>
              <a:spLocks noChangeShapeType="1"/>
            </p:cNvSpPr>
            <p:nvPr/>
          </p:nvSpPr>
          <p:spPr bwMode="auto">
            <a:xfrm>
              <a:off x="2016" y="3360"/>
              <a:ext cx="0" cy="240"/>
            </a:xfrm>
            <a:prstGeom prst="line">
              <a:avLst/>
            </a:prstGeom>
            <a:noFill/>
            <a:ln w="9525">
              <a:solidFill>
                <a:schemeClr val="tx1"/>
              </a:solidFill>
              <a:round/>
              <a:headEnd/>
              <a:tailEnd/>
            </a:ln>
          </p:spPr>
          <p:txBody>
            <a:bodyPr wrap="none"/>
            <a:lstStyle/>
            <a:p>
              <a:endParaRPr lang="en-US"/>
            </a:p>
          </p:txBody>
        </p:sp>
        <p:sp>
          <p:nvSpPr>
            <p:cNvPr id="74781" name="Line 375"/>
            <p:cNvSpPr>
              <a:spLocks noChangeShapeType="1"/>
            </p:cNvSpPr>
            <p:nvPr/>
          </p:nvSpPr>
          <p:spPr bwMode="auto">
            <a:xfrm>
              <a:off x="2544" y="3360"/>
              <a:ext cx="0" cy="240"/>
            </a:xfrm>
            <a:prstGeom prst="line">
              <a:avLst/>
            </a:prstGeom>
            <a:noFill/>
            <a:ln w="9525">
              <a:solidFill>
                <a:schemeClr val="tx1"/>
              </a:solidFill>
              <a:round/>
              <a:headEnd/>
              <a:tailEnd/>
            </a:ln>
          </p:spPr>
          <p:txBody>
            <a:bodyPr wrap="none"/>
            <a:lstStyle/>
            <a:p>
              <a:endParaRPr lang="en-US"/>
            </a:p>
          </p:txBody>
        </p:sp>
        <p:sp>
          <p:nvSpPr>
            <p:cNvPr id="74782" name="Line 376"/>
            <p:cNvSpPr>
              <a:spLocks noChangeShapeType="1"/>
            </p:cNvSpPr>
            <p:nvPr/>
          </p:nvSpPr>
          <p:spPr bwMode="auto">
            <a:xfrm>
              <a:off x="2016" y="3600"/>
              <a:ext cx="528" cy="0"/>
            </a:xfrm>
            <a:prstGeom prst="line">
              <a:avLst/>
            </a:prstGeom>
            <a:noFill/>
            <a:ln w="9525">
              <a:solidFill>
                <a:schemeClr val="tx1"/>
              </a:solidFill>
              <a:round/>
              <a:headEnd/>
              <a:tailEnd/>
            </a:ln>
          </p:spPr>
          <p:txBody>
            <a:bodyPr wrap="none"/>
            <a:lstStyle/>
            <a:p>
              <a:endParaRPr lang="en-US"/>
            </a:p>
          </p:txBody>
        </p:sp>
        <p:sp>
          <p:nvSpPr>
            <p:cNvPr id="74783" name="Text Box 377"/>
            <p:cNvSpPr txBox="1">
              <a:spLocks noChangeArrowheads="1"/>
            </p:cNvSpPr>
            <p:nvPr/>
          </p:nvSpPr>
          <p:spPr bwMode="auto">
            <a:xfrm>
              <a:off x="1920" y="1296"/>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784" name="Text Box 378"/>
            <p:cNvSpPr txBox="1">
              <a:spLocks noChangeArrowheads="1"/>
            </p:cNvSpPr>
            <p:nvPr/>
          </p:nvSpPr>
          <p:spPr bwMode="auto">
            <a:xfrm>
              <a:off x="2448" y="18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785" name="Text Box 379"/>
            <p:cNvSpPr txBox="1">
              <a:spLocks noChangeArrowheads="1"/>
            </p:cNvSpPr>
            <p:nvPr/>
          </p:nvSpPr>
          <p:spPr bwMode="auto">
            <a:xfrm>
              <a:off x="1920" y="230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786" name="Text Box 380"/>
            <p:cNvSpPr txBox="1">
              <a:spLocks noChangeArrowheads="1"/>
            </p:cNvSpPr>
            <p:nvPr/>
          </p:nvSpPr>
          <p:spPr bwMode="auto">
            <a:xfrm>
              <a:off x="1920" y="18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787" name="Text Box 381"/>
            <p:cNvSpPr txBox="1">
              <a:spLocks noChangeArrowheads="1"/>
            </p:cNvSpPr>
            <p:nvPr/>
          </p:nvSpPr>
          <p:spPr bwMode="auto">
            <a:xfrm>
              <a:off x="2448" y="1296"/>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788" name="Text Box 382"/>
            <p:cNvSpPr txBox="1">
              <a:spLocks noChangeArrowheads="1"/>
            </p:cNvSpPr>
            <p:nvPr/>
          </p:nvSpPr>
          <p:spPr bwMode="auto">
            <a:xfrm>
              <a:off x="2448" y="230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789" name="Text Box 383"/>
            <p:cNvSpPr txBox="1">
              <a:spLocks noChangeArrowheads="1"/>
            </p:cNvSpPr>
            <p:nvPr/>
          </p:nvSpPr>
          <p:spPr bwMode="auto">
            <a:xfrm>
              <a:off x="1920" y="30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sp>
          <p:nvSpPr>
            <p:cNvPr id="74790" name="Text Box 384"/>
            <p:cNvSpPr txBox="1">
              <a:spLocks noChangeArrowheads="1"/>
            </p:cNvSpPr>
            <p:nvPr/>
          </p:nvSpPr>
          <p:spPr bwMode="auto">
            <a:xfrm>
              <a:off x="2448" y="3024"/>
              <a:ext cx="192" cy="288"/>
            </a:xfrm>
            <a:prstGeom prst="rect">
              <a:avLst/>
            </a:prstGeom>
            <a:noFill/>
            <a:ln w="9525">
              <a:noFill/>
              <a:miter lim="800000"/>
              <a:headEnd/>
              <a:tailEnd/>
            </a:ln>
          </p:spPr>
          <p:txBody>
            <a:bodyPr>
              <a:spAutoFit/>
            </a:bodyPr>
            <a:lstStyle/>
            <a:p>
              <a:r>
                <a:rPr lang="es-ES">
                  <a:cs typeface="Tahoma" pitchFamily="34" charset="0"/>
                  <a:sym typeface="Times New Roman Special G1" pitchFamily="18" charset="2"/>
                </a:rPr>
                <a:t>§</a:t>
              </a:r>
              <a:endParaRPr lang="es-ES"/>
            </a:p>
          </p:txBody>
        </p:sp>
        <p:grpSp>
          <p:nvGrpSpPr>
            <p:cNvPr id="74791" name="Group 385"/>
            <p:cNvGrpSpPr>
              <a:grpSpLocks/>
            </p:cNvGrpSpPr>
            <p:nvPr/>
          </p:nvGrpSpPr>
          <p:grpSpPr bwMode="auto">
            <a:xfrm>
              <a:off x="2448" y="1584"/>
              <a:ext cx="211" cy="88"/>
              <a:chOff x="336" y="2024"/>
              <a:chExt cx="211" cy="88"/>
            </a:xfrm>
          </p:grpSpPr>
          <p:sp>
            <p:nvSpPr>
              <p:cNvPr id="74837" name="Line 386"/>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38" name="AutoShape 387"/>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792" name="Group 388"/>
            <p:cNvGrpSpPr>
              <a:grpSpLocks/>
            </p:cNvGrpSpPr>
            <p:nvPr/>
          </p:nvGrpSpPr>
          <p:grpSpPr bwMode="auto">
            <a:xfrm>
              <a:off x="1920" y="1584"/>
              <a:ext cx="211" cy="88"/>
              <a:chOff x="336" y="2024"/>
              <a:chExt cx="211" cy="88"/>
            </a:xfrm>
          </p:grpSpPr>
          <p:sp>
            <p:nvSpPr>
              <p:cNvPr id="74835" name="Line 389"/>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36" name="AutoShape 390"/>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793" name="Group 391"/>
            <p:cNvGrpSpPr>
              <a:grpSpLocks/>
            </p:cNvGrpSpPr>
            <p:nvPr/>
          </p:nvGrpSpPr>
          <p:grpSpPr bwMode="auto">
            <a:xfrm>
              <a:off x="1872" y="2208"/>
              <a:ext cx="816" cy="528"/>
              <a:chOff x="672" y="3264"/>
              <a:chExt cx="816" cy="528"/>
            </a:xfrm>
          </p:grpSpPr>
          <p:sp>
            <p:nvSpPr>
              <p:cNvPr id="74823" name="Line 392"/>
              <p:cNvSpPr>
                <a:spLocks noChangeShapeType="1"/>
              </p:cNvSpPr>
              <p:nvPr/>
            </p:nvSpPr>
            <p:spPr bwMode="auto">
              <a:xfrm>
                <a:off x="816" y="3264"/>
                <a:ext cx="0" cy="144"/>
              </a:xfrm>
              <a:prstGeom prst="line">
                <a:avLst/>
              </a:prstGeom>
              <a:noFill/>
              <a:ln w="9525">
                <a:solidFill>
                  <a:schemeClr val="tx1"/>
                </a:solidFill>
                <a:round/>
                <a:headEnd/>
                <a:tailEnd/>
              </a:ln>
            </p:spPr>
            <p:txBody>
              <a:bodyPr wrap="none"/>
              <a:lstStyle/>
              <a:p>
                <a:endParaRPr lang="en-US"/>
              </a:p>
            </p:txBody>
          </p:sp>
          <p:sp>
            <p:nvSpPr>
              <p:cNvPr id="74824" name="Line 393"/>
              <p:cNvSpPr>
                <a:spLocks noChangeShapeType="1"/>
              </p:cNvSpPr>
              <p:nvPr/>
            </p:nvSpPr>
            <p:spPr bwMode="auto">
              <a:xfrm>
                <a:off x="1344" y="3264"/>
                <a:ext cx="0" cy="144"/>
              </a:xfrm>
              <a:prstGeom prst="line">
                <a:avLst/>
              </a:prstGeom>
              <a:noFill/>
              <a:ln w="9525">
                <a:solidFill>
                  <a:schemeClr val="tx1"/>
                </a:solidFill>
                <a:round/>
                <a:headEnd/>
                <a:tailEnd/>
              </a:ln>
            </p:spPr>
            <p:txBody>
              <a:bodyPr wrap="none"/>
              <a:lstStyle/>
              <a:p>
                <a:endParaRPr lang="en-US"/>
              </a:p>
            </p:txBody>
          </p:sp>
          <p:sp>
            <p:nvSpPr>
              <p:cNvPr id="74825" name="Line 394"/>
              <p:cNvSpPr>
                <a:spLocks noChangeShapeType="1"/>
              </p:cNvSpPr>
              <p:nvPr/>
            </p:nvSpPr>
            <p:spPr bwMode="auto">
              <a:xfrm>
                <a:off x="672" y="3408"/>
                <a:ext cx="816" cy="0"/>
              </a:xfrm>
              <a:prstGeom prst="line">
                <a:avLst/>
              </a:prstGeom>
              <a:noFill/>
              <a:ln w="9525">
                <a:solidFill>
                  <a:schemeClr val="tx1"/>
                </a:solidFill>
                <a:round/>
                <a:headEnd/>
                <a:tailEnd/>
              </a:ln>
            </p:spPr>
            <p:txBody>
              <a:bodyPr wrap="none"/>
              <a:lstStyle/>
              <a:p>
                <a:endParaRPr lang="en-US"/>
              </a:p>
            </p:txBody>
          </p:sp>
          <p:sp>
            <p:nvSpPr>
              <p:cNvPr id="74826" name="Line 395"/>
              <p:cNvSpPr>
                <a:spLocks noChangeShapeType="1"/>
              </p:cNvSpPr>
              <p:nvPr/>
            </p:nvSpPr>
            <p:spPr bwMode="auto">
              <a:xfrm>
                <a:off x="816" y="3408"/>
                <a:ext cx="0" cy="240"/>
              </a:xfrm>
              <a:prstGeom prst="line">
                <a:avLst/>
              </a:prstGeom>
              <a:noFill/>
              <a:ln w="9525">
                <a:solidFill>
                  <a:schemeClr val="tx1"/>
                </a:solidFill>
                <a:round/>
                <a:headEnd/>
                <a:tailEnd/>
              </a:ln>
            </p:spPr>
            <p:txBody>
              <a:bodyPr wrap="none"/>
              <a:lstStyle/>
              <a:p>
                <a:endParaRPr lang="en-US"/>
              </a:p>
            </p:txBody>
          </p:sp>
          <p:sp>
            <p:nvSpPr>
              <p:cNvPr id="74827" name="Line 396"/>
              <p:cNvSpPr>
                <a:spLocks noChangeShapeType="1"/>
              </p:cNvSpPr>
              <p:nvPr/>
            </p:nvSpPr>
            <p:spPr bwMode="auto">
              <a:xfrm>
                <a:off x="1344" y="3408"/>
                <a:ext cx="0" cy="240"/>
              </a:xfrm>
              <a:prstGeom prst="line">
                <a:avLst/>
              </a:prstGeom>
              <a:noFill/>
              <a:ln w="9525">
                <a:solidFill>
                  <a:schemeClr val="tx1"/>
                </a:solidFill>
                <a:round/>
                <a:headEnd/>
                <a:tailEnd/>
              </a:ln>
            </p:spPr>
            <p:txBody>
              <a:bodyPr wrap="none"/>
              <a:lstStyle/>
              <a:p>
                <a:endParaRPr lang="en-US"/>
              </a:p>
            </p:txBody>
          </p:sp>
          <p:sp>
            <p:nvSpPr>
              <p:cNvPr id="74828" name="Text Box 397"/>
              <p:cNvSpPr txBox="1">
                <a:spLocks noChangeArrowheads="1"/>
              </p:cNvSpPr>
              <p:nvPr/>
            </p:nvSpPr>
            <p:spPr bwMode="auto">
              <a:xfrm>
                <a:off x="912" y="3504"/>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829" name="Group 398"/>
              <p:cNvGrpSpPr>
                <a:grpSpLocks/>
              </p:cNvGrpSpPr>
              <p:nvPr/>
            </p:nvGrpSpPr>
            <p:grpSpPr bwMode="auto">
              <a:xfrm>
                <a:off x="720" y="3648"/>
                <a:ext cx="211" cy="88"/>
                <a:chOff x="336" y="2024"/>
                <a:chExt cx="211" cy="88"/>
              </a:xfrm>
            </p:grpSpPr>
            <p:sp>
              <p:nvSpPr>
                <p:cNvPr id="74833" name="Line 399"/>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34" name="AutoShape 400"/>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30" name="Group 401"/>
              <p:cNvGrpSpPr>
                <a:grpSpLocks/>
              </p:cNvGrpSpPr>
              <p:nvPr/>
            </p:nvGrpSpPr>
            <p:grpSpPr bwMode="auto">
              <a:xfrm>
                <a:off x="1248" y="3648"/>
                <a:ext cx="211" cy="88"/>
                <a:chOff x="336" y="2024"/>
                <a:chExt cx="211" cy="88"/>
              </a:xfrm>
            </p:grpSpPr>
            <p:sp>
              <p:nvSpPr>
                <p:cNvPr id="74831" name="Line 402"/>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32" name="AutoShape 403"/>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grpSp>
          <p:nvGrpSpPr>
            <p:cNvPr id="74794" name="Group 404"/>
            <p:cNvGrpSpPr>
              <a:grpSpLocks/>
            </p:cNvGrpSpPr>
            <p:nvPr/>
          </p:nvGrpSpPr>
          <p:grpSpPr bwMode="auto">
            <a:xfrm>
              <a:off x="1872" y="1728"/>
              <a:ext cx="816" cy="528"/>
              <a:chOff x="624" y="3216"/>
              <a:chExt cx="816" cy="528"/>
            </a:xfrm>
          </p:grpSpPr>
          <p:sp>
            <p:nvSpPr>
              <p:cNvPr id="74811" name="Line 405"/>
              <p:cNvSpPr>
                <a:spLocks noChangeShapeType="1"/>
              </p:cNvSpPr>
              <p:nvPr/>
            </p:nvSpPr>
            <p:spPr bwMode="auto">
              <a:xfrm>
                <a:off x="768" y="3216"/>
                <a:ext cx="0" cy="144"/>
              </a:xfrm>
              <a:prstGeom prst="line">
                <a:avLst/>
              </a:prstGeom>
              <a:noFill/>
              <a:ln w="9525">
                <a:solidFill>
                  <a:schemeClr val="tx1"/>
                </a:solidFill>
                <a:round/>
                <a:headEnd/>
                <a:tailEnd/>
              </a:ln>
            </p:spPr>
            <p:txBody>
              <a:bodyPr wrap="none"/>
              <a:lstStyle/>
              <a:p>
                <a:endParaRPr lang="en-US"/>
              </a:p>
            </p:txBody>
          </p:sp>
          <p:sp>
            <p:nvSpPr>
              <p:cNvPr id="74812" name="Line 406"/>
              <p:cNvSpPr>
                <a:spLocks noChangeShapeType="1"/>
              </p:cNvSpPr>
              <p:nvPr/>
            </p:nvSpPr>
            <p:spPr bwMode="auto">
              <a:xfrm>
                <a:off x="1296" y="3216"/>
                <a:ext cx="0" cy="144"/>
              </a:xfrm>
              <a:prstGeom prst="line">
                <a:avLst/>
              </a:prstGeom>
              <a:noFill/>
              <a:ln w="9525">
                <a:solidFill>
                  <a:schemeClr val="tx1"/>
                </a:solidFill>
                <a:round/>
                <a:headEnd/>
                <a:tailEnd/>
              </a:ln>
            </p:spPr>
            <p:txBody>
              <a:bodyPr wrap="none"/>
              <a:lstStyle/>
              <a:p>
                <a:endParaRPr lang="en-US"/>
              </a:p>
            </p:txBody>
          </p:sp>
          <p:sp>
            <p:nvSpPr>
              <p:cNvPr id="74813" name="Line 407"/>
              <p:cNvSpPr>
                <a:spLocks noChangeShapeType="1"/>
              </p:cNvSpPr>
              <p:nvPr/>
            </p:nvSpPr>
            <p:spPr bwMode="auto">
              <a:xfrm>
                <a:off x="624" y="3360"/>
                <a:ext cx="816" cy="0"/>
              </a:xfrm>
              <a:prstGeom prst="line">
                <a:avLst/>
              </a:prstGeom>
              <a:noFill/>
              <a:ln w="9525">
                <a:solidFill>
                  <a:schemeClr val="tx1"/>
                </a:solidFill>
                <a:round/>
                <a:headEnd/>
                <a:tailEnd/>
              </a:ln>
            </p:spPr>
            <p:txBody>
              <a:bodyPr wrap="none"/>
              <a:lstStyle/>
              <a:p>
                <a:endParaRPr lang="en-US"/>
              </a:p>
            </p:txBody>
          </p:sp>
          <p:sp>
            <p:nvSpPr>
              <p:cNvPr id="74814" name="Line 408"/>
              <p:cNvSpPr>
                <a:spLocks noChangeShapeType="1"/>
              </p:cNvSpPr>
              <p:nvPr/>
            </p:nvSpPr>
            <p:spPr bwMode="auto">
              <a:xfrm>
                <a:off x="768" y="3360"/>
                <a:ext cx="0" cy="240"/>
              </a:xfrm>
              <a:prstGeom prst="line">
                <a:avLst/>
              </a:prstGeom>
              <a:noFill/>
              <a:ln w="9525">
                <a:solidFill>
                  <a:schemeClr val="tx1"/>
                </a:solidFill>
                <a:round/>
                <a:headEnd/>
                <a:tailEnd/>
              </a:ln>
            </p:spPr>
            <p:txBody>
              <a:bodyPr wrap="none"/>
              <a:lstStyle/>
              <a:p>
                <a:endParaRPr lang="en-US"/>
              </a:p>
            </p:txBody>
          </p:sp>
          <p:sp>
            <p:nvSpPr>
              <p:cNvPr id="74815" name="Line 409"/>
              <p:cNvSpPr>
                <a:spLocks noChangeShapeType="1"/>
              </p:cNvSpPr>
              <p:nvPr/>
            </p:nvSpPr>
            <p:spPr bwMode="auto">
              <a:xfrm>
                <a:off x="1296" y="3360"/>
                <a:ext cx="0" cy="240"/>
              </a:xfrm>
              <a:prstGeom prst="line">
                <a:avLst/>
              </a:prstGeom>
              <a:noFill/>
              <a:ln w="9525">
                <a:solidFill>
                  <a:schemeClr val="tx1"/>
                </a:solidFill>
                <a:round/>
                <a:headEnd/>
                <a:tailEnd/>
              </a:ln>
            </p:spPr>
            <p:txBody>
              <a:bodyPr wrap="none"/>
              <a:lstStyle/>
              <a:p>
                <a:endParaRPr lang="en-US"/>
              </a:p>
            </p:txBody>
          </p:sp>
          <p:sp>
            <p:nvSpPr>
              <p:cNvPr id="74816" name="Text Box 410"/>
              <p:cNvSpPr txBox="1">
                <a:spLocks noChangeArrowheads="1"/>
              </p:cNvSpPr>
              <p:nvPr/>
            </p:nvSpPr>
            <p:spPr bwMode="auto">
              <a:xfrm>
                <a:off x="864" y="3456"/>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817" name="Group 411"/>
              <p:cNvGrpSpPr>
                <a:grpSpLocks/>
              </p:cNvGrpSpPr>
              <p:nvPr/>
            </p:nvGrpSpPr>
            <p:grpSpPr bwMode="auto">
              <a:xfrm>
                <a:off x="672" y="3600"/>
                <a:ext cx="211" cy="88"/>
                <a:chOff x="336" y="2024"/>
                <a:chExt cx="211" cy="88"/>
              </a:xfrm>
            </p:grpSpPr>
            <p:sp>
              <p:nvSpPr>
                <p:cNvPr id="74821" name="Line 412"/>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22" name="AutoShape 413"/>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18" name="Group 414"/>
              <p:cNvGrpSpPr>
                <a:grpSpLocks/>
              </p:cNvGrpSpPr>
              <p:nvPr/>
            </p:nvGrpSpPr>
            <p:grpSpPr bwMode="auto">
              <a:xfrm>
                <a:off x="1200" y="3600"/>
                <a:ext cx="211" cy="88"/>
                <a:chOff x="336" y="2024"/>
                <a:chExt cx="211" cy="88"/>
              </a:xfrm>
            </p:grpSpPr>
            <p:sp>
              <p:nvSpPr>
                <p:cNvPr id="74819" name="Line 415"/>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20" name="AutoShape 416"/>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sp>
          <p:nvSpPr>
            <p:cNvPr id="74795" name="Line 417"/>
            <p:cNvSpPr>
              <a:spLocks noChangeShapeType="1"/>
            </p:cNvSpPr>
            <p:nvPr/>
          </p:nvSpPr>
          <p:spPr bwMode="auto">
            <a:xfrm flipV="1">
              <a:off x="2016" y="1632"/>
              <a:ext cx="0" cy="240"/>
            </a:xfrm>
            <a:prstGeom prst="line">
              <a:avLst/>
            </a:prstGeom>
            <a:noFill/>
            <a:ln w="9525">
              <a:solidFill>
                <a:schemeClr val="tx1"/>
              </a:solidFill>
              <a:round/>
              <a:headEnd/>
              <a:tailEnd/>
            </a:ln>
          </p:spPr>
          <p:txBody>
            <a:bodyPr wrap="none"/>
            <a:lstStyle/>
            <a:p>
              <a:endParaRPr lang="en-US"/>
            </a:p>
          </p:txBody>
        </p:sp>
        <p:sp>
          <p:nvSpPr>
            <p:cNvPr id="74796" name="Line 418"/>
            <p:cNvSpPr>
              <a:spLocks noChangeShapeType="1"/>
            </p:cNvSpPr>
            <p:nvPr/>
          </p:nvSpPr>
          <p:spPr bwMode="auto">
            <a:xfrm flipV="1">
              <a:off x="2544" y="1632"/>
              <a:ext cx="0" cy="240"/>
            </a:xfrm>
            <a:prstGeom prst="line">
              <a:avLst/>
            </a:prstGeom>
            <a:noFill/>
            <a:ln w="9525">
              <a:solidFill>
                <a:schemeClr val="tx1"/>
              </a:solidFill>
              <a:round/>
              <a:headEnd/>
              <a:tailEnd/>
            </a:ln>
          </p:spPr>
          <p:txBody>
            <a:bodyPr wrap="none"/>
            <a:lstStyle/>
            <a:p>
              <a:endParaRPr lang="en-US"/>
            </a:p>
          </p:txBody>
        </p:sp>
        <p:grpSp>
          <p:nvGrpSpPr>
            <p:cNvPr id="74797" name="Group 419"/>
            <p:cNvGrpSpPr>
              <a:grpSpLocks/>
            </p:cNvGrpSpPr>
            <p:nvPr/>
          </p:nvGrpSpPr>
          <p:grpSpPr bwMode="auto">
            <a:xfrm>
              <a:off x="1872" y="2928"/>
              <a:ext cx="816" cy="528"/>
              <a:chOff x="768" y="3072"/>
              <a:chExt cx="816" cy="528"/>
            </a:xfrm>
          </p:grpSpPr>
          <p:sp>
            <p:nvSpPr>
              <p:cNvPr id="74798" name="Line 420"/>
              <p:cNvSpPr>
                <a:spLocks noChangeShapeType="1"/>
              </p:cNvSpPr>
              <p:nvPr/>
            </p:nvSpPr>
            <p:spPr bwMode="auto">
              <a:xfrm>
                <a:off x="768" y="3216"/>
                <a:ext cx="816" cy="0"/>
              </a:xfrm>
              <a:prstGeom prst="line">
                <a:avLst/>
              </a:prstGeom>
              <a:noFill/>
              <a:ln w="9525">
                <a:solidFill>
                  <a:schemeClr val="tx1"/>
                </a:solidFill>
                <a:round/>
                <a:headEnd/>
                <a:tailEnd/>
              </a:ln>
            </p:spPr>
            <p:txBody>
              <a:bodyPr wrap="none"/>
              <a:lstStyle/>
              <a:p>
                <a:endParaRPr lang="en-US"/>
              </a:p>
            </p:txBody>
          </p:sp>
          <p:grpSp>
            <p:nvGrpSpPr>
              <p:cNvPr id="74799" name="Group 421"/>
              <p:cNvGrpSpPr>
                <a:grpSpLocks/>
              </p:cNvGrpSpPr>
              <p:nvPr/>
            </p:nvGrpSpPr>
            <p:grpSpPr bwMode="auto">
              <a:xfrm>
                <a:off x="816" y="3072"/>
                <a:ext cx="739" cy="528"/>
                <a:chOff x="816" y="3072"/>
                <a:chExt cx="739" cy="528"/>
              </a:xfrm>
            </p:grpSpPr>
            <p:sp>
              <p:nvSpPr>
                <p:cNvPr id="74800" name="Line 422"/>
                <p:cNvSpPr>
                  <a:spLocks noChangeShapeType="1"/>
                </p:cNvSpPr>
                <p:nvPr/>
              </p:nvSpPr>
              <p:spPr bwMode="auto">
                <a:xfrm>
                  <a:off x="912" y="3072"/>
                  <a:ext cx="0" cy="144"/>
                </a:xfrm>
                <a:prstGeom prst="line">
                  <a:avLst/>
                </a:prstGeom>
                <a:noFill/>
                <a:ln w="9525">
                  <a:solidFill>
                    <a:schemeClr val="tx1"/>
                  </a:solidFill>
                  <a:round/>
                  <a:headEnd/>
                  <a:tailEnd/>
                </a:ln>
              </p:spPr>
              <p:txBody>
                <a:bodyPr wrap="none"/>
                <a:lstStyle/>
                <a:p>
                  <a:endParaRPr lang="en-US"/>
                </a:p>
              </p:txBody>
            </p:sp>
            <p:sp>
              <p:nvSpPr>
                <p:cNvPr id="74801" name="Line 423"/>
                <p:cNvSpPr>
                  <a:spLocks noChangeShapeType="1"/>
                </p:cNvSpPr>
                <p:nvPr/>
              </p:nvSpPr>
              <p:spPr bwMode="auto">
                <a:xfrm>
                  <a:off x="1440" y="3072"/>
                  <a:ext cx="0" cy="144"/>
                </a:xfrm>
                <a:prstGeom prst="line">
                  <a:avLst/>
                </a:prstGeom>
                <a:noFill/>
                <a:ln w="9525">
                  <a:solidFill>
                    <a:schemeClr val="tx1"/>
                  </a:solidFill>
                  <a:round/>
                  <a:headEnd/>
                  <a:tailEnd/>
                </a:ln>
              </p:spPr>
              <p:txBody>
                <a:bodyPr wrap="none"/>
                <a:lstStyle/>
                <a:p>
                  <a:endParaRPr lang="en-US"/>
                </a:p>
              </p:txBody>
            </p:sp>
            <p:sp>
              <p:nvSpPr>
                <p:cNvPr id="74802" name="Line 424"/>
                <p:cNvSpPr>
                  <a:spLocks noChangeShapeType="1"/>
                </p:cNvSpPr>
                <p:nvPr/>
              </p:nvSpPr>
              <p:spPr bwMode="auto">
                <a:xfrm>
                  <a:off x="912" y="3216"/>
                  <a:ext cx="0" cy="240"/>
                </a:xfrm>
                <a:prstGeom prst="line">
                  <a:avLst/>
                </a:prstGeom>
                <a:noFill/>
                <a:ln w="9525">
                  <a:solidFill>
                    <a:schemeClr val="tx1"/>
                  </a:solidFill>
                  <a:round/>
                  <a:headEnd/>
                  <a:tailEnd/>
                </a:ln>
              </p:spPr>
              <p:txBody>
                <a:bodyPr wrap="none"/>
                <a:lstStyle/>
                <a:p>
                  <a:endParaRPr lang="en-US"/>
                </a:p>
              </p:txBody>
            </p:sp>
            <p:sp>
              <p:nvSpPr>
                <p:cNvPr id="74803" name="Line 425"/>
                <p:cNvSpPr>
                  <a:spLocks noChangeShapeType="1"/>
                </p:cNvSpPr>
                <p:nvPr/>
              </p:nvSpPr>
              <p:spPr bwMode="auto">
                <a:xfrm>
                  <a:off x="1440" y="3216"/>
                  <a:ext cx="0" cy="240"/>
                </a:xfrm>
                <a:prstGeom prst="line">
                  <a:avLst/>
                </a:prstGeom>
                <a:noFill/>
                <a:ln w="9525">
                  <a:solidFill>
                    <a:schemeClr val="tx1"/>
                  </a:solidFill>
                  <a:round/>
                  <a:headEnd/>
                  <a:tailEnd/>
                </a:ln>
              </p:spPr>
              <p:txBody>
                <a:bodyPr wrap="none"/>
                <a:lstStyle/>
                <a:p>
                  <a:endParaRPr lang="en-US"/>
                </a:p>
              </p:txBody>
            </p:sp>
            <p:sp>
              <p:nvSpPr>
                <p:cNvPr id="74804" name="Text Box 426"/>
                <p:cNvSpPr txBox="1">
                  <a:spLocks noChangeArrowheads="1"/>
                </p:cNvSpPr>
                <p:nvPr/>
              </p:nvSpPr>
              <p:spPr bwMode="auto">
                <a:xfrm>
                  <a:off x="1008" y="3312"/>
                  <a:ext cx="308" cy="288"/>
                </a:xfrm>
                <a:prstGeom prst="rect">
                  <a:avLst/>
                </a:prstGeom>
                <a:noFill/>
                <a:ln w="9525">
                  <a:noFill/>
                  <a:miter lim="800000"/>
                  <a:headEnd/>
                  <a:tailEnd/>
                </a:ln>
              </p:spPr>
              <p:txBody>
                <a:bodyPr wrap="none">
                  <a:spAutoFit/>
                </a:bodyPr>
                <a:lstStyle/>
                <a:p>
                  <a:r>
                    <a:rPr lang="es-ES_tradnl">
                      <a:latin typeface="Times New Roman" pitchFamily="18" charset="0"/>
                    </a:rPr>
                    <a:t>---</a:t>
                  </a:r>
                  <a:endParaRPr lang="es-ES">
                    <a:latin typeface="Times New Roman" pitchFamily="18" charset="0"/>
                  </a:endParaRPr>
                </a:p>
              </p:txBody>
            </p:sp>
            <p:grpSp>
              <p:nvGrpSpPr>
                <p:cNvPr id="74805" name="Group 427"/>
                <p:cNvGrpSpPr>
                  <a:grpSpLocks/>
                </p:cNvGrpSpPr>
                <p:nvPr/>
              </p:nvGrpSpPr>
              <p:grpSpPr bwMode="auto">
                <a:xfrm>
                  <a:off x="816" y="3456"/>
                  <a:ext cx="211" cy="88"/>
                  <a:chOff x="336" y="2024"/>
                  <a:chExt cx="211" cy="88"/>
                </a:xfrm>
              </p:grpSpPr>
              <p:sp>
                <p:nvSpPr>
                  <p:cNvPr id="74809" name="Line 428"/>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10" name="AutoShape 429"/>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nvGrpSpPr>
                <p:cNvPr id="74806" name="Group 430"/>
                <p:cNvGrpSpPr>
                  <a:grpSpLocks/>
                </p:cNvGrpSpPr>
                <p:nvPr/>
              </p:nvGrpSpPr>
              <p:grpSpPr bwMode="auto">
                <a:xfrm>
                  <a:off x="1344" y="3456"/>
                  <a:ext cx="211" cy="88"/>
                  <a:chOff x="336" y="2024"/>
                  <a:chExt cx="211" cy="88"/>
                </a:xfrm>
              </p:grpSpPr>
              <p:sp>
                <p:nvSpPr>
                  <p:cNvPr id="74807" name="Line 431"/>
                  <p:cNvSpPr>
                    <a:spLocks noChangeShapeType="1"/>
                  </p:cNvSpPr>
                  <p:nvPr/>
                </p:nvSpPr>
                <p:spPr bwMode="auto">
                  <a:xfrm>
                    <a:off x="339" y="2024"/>
                    <a:ext cx="208" cy="0"/>
                  </a:xfrm>
                  <a:prstGeom prst="line">
                    <a:avLst/>
                  </a:prstGeom>
                  <a:noFill/>
                  <a:ln w="28575">
                    <a:solidFill>
                      <a:schemeClr val="tx1"/>
                    </a:solidFill>
                    <a:round/>
                    <a:headEnd/>
                    <a:tailEnd/>
                  </a:ln>
                </p:spPr>
                <p:txBody>
                  <a:bodyPr wrap="none"/>
                  <a:lstStyle/>
                  <a:p>
                    <a:endParaRPr lang="en-US"/>
                  </a:p>
                </p:txBody>
              </p:sp>
              <p:sp>
                <p:nvSpPr>
                  <p:cNvPr id="74808" name="AutoShape 432"/>
                  <p:cNvSpPr>
                    <a:spLocks noChangeArrowheads="1"/>
                  </p:cNvSpPr>
                  <p:nvPr/>
                </p:nvSpPr>
                <p:spPr bwMode="auto">
                  <a:xfrm>
                    <a:off x="336" y="2064"/>
                    <a:ext cx="192" cy="48"/>
                  </a:xfrm>
                  <a:custGeom>
                    <a:avLst/>
                    <a:gdLst>
                      <a:gd name="T0" fmla="*/ 96 w 21600"/>
                      <a:gd name="T1" fmla="*/ 0 h 21600"/>
                      <a:gd name="T2" fmla="*/ 24 w 21600"/>
                      <a:gd name="T3" fmla="*/ 24 h 21600"/>
                      <a:gd name="T4" fmla="*/ 96 w 21600"/>
                      <a:gd name="T5" fmla="*/ 12 h 21600"/>
                      <a:gd name="T6" fmla="*/ 168 w 21600"/>
                      <a:gd name="T7" fmla="*/ 24 h 21600"/>
                      <a:gd name="T8" fmla="*/ 0 60000 65536"/>
                      <a:gd name="T9" fmla="*/ 0 60000 65536"/>
                      <a:gd name="T10" fmla="*/ 0 60000 65536"/>
                      <a:gd name="T11" fmla="*/ 0 60000 65536"/>
                      <a:gd name="T12" fmla="*/ 0 w 21600"/>
                      <a:gd name="T13" fmla="*/ 0 h 21600"/>
                      <a:gd name="T14" fmla="*/ 21600 w 21600"/>
                      <a:gd name="T15" fmla="*/ 765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en-US"/>
                  </a:p>
                </p:txBody>
              </p:sp>
            </p:gr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additive="base">
                                        <p:cTn id="7" dur="500" fill="hold"/>
                                        <p:tgtEl>
                                          <p:spTgt spid="31747"/>
                                        </p:tgtEl>
                                        <p:attrNameLst>
                                          <p:attrName>ppt_x</p:attrName>
                                        </p:attrNameLst>
                                      </p:cBhvr>
                                      <p:tavLst>
                                        <p:tav tm="0">
                                          <p:val>
                                            <p:strVal val="0-#ppt_w/2"/>
                                          </p:val>
                                        </p:tav>
                                        <p:tav tm="100000">
                                          <p:val>
                                            <p:strVal val="#ppt_x"/>
                                          </p:val>
                                        </p:tav>
                                      </p:tavLst>
                                    </p:anim>
                                    <p:anim calcmode="lin" valueType="num">
                                      <p:cBhvr additive="base">
                                        <p:cTn id="8" dur="500" fill="hold"/>
                                        <p:tgtEl>
                                          <p:spTgt spid="317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56"/>
                                        </p:tgtEl>
                                        <p:attrNameLst>
                                          <p:attrName>style.visibility</p:attrName>
                                        </p:attrNameLst>
                                      </p:cBhvr>
                                      <p:to>
                                        <p:strVal val="visible"/>
                                      </p:to>
                                    </p:set>
                                    <p:anim calcmode="lin" valueType="num">
                                      <p:cBhvr additive="base">
                                        <p:cTn id="19" dur="500" fill="hold"/>
                                        <p:tgtEl>
                                          <p:spTgt spid="31756"/>
                                        </p:tgtEl>
                                        <p:attrNameLst>
                                          <p:attrName>ppt_x</p:attrName>
                                        </p:attrNameLst>
                                      </p:cBhvr>
                                      <p:tavLst>
                                        <p:tav tm="0">
                                          <p:val>
                                            <p:strVal val="0-#ppt_w/2"/>
                                          </p:val>
                                        </p:tav>
                                        <p:tav tm="100000">
                                          <p:val>
                                            <p:strVal val="#ppt_x"/>
                                          </p:val>
                                        </p:tav>
                                      </p:tavLst>
                                    </p:anim>
                                    <p:anim calcmode="lin" valueType="num">
                                      <p:cBhvr additive="base">
                                        <p:cTn id="20" dur="500" fill="hold"/>
                                        <p:tgtEl>
                                          <p:spTgt spid="3175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1981"/>
                                        </p:tgtEl>
                                        <p:attrNameLst>
                                          <p:attrName>style.visibility</p:attrName>
                                        </p:attrNameLst>
                                      </p:cBhvr>
                                      <p:to>
                                        <p:strVal val="visible"/>
                                      </p:to>
                                    </p:set>
                                    <p:anim calcmode="lin" valueType="num">
                                      <p:cBhvr additive="base">
                                        <p:cTn id="36" dur="500" fill="hold"/>
                                        <p:tgtEl>
                                          <p:spTgt spid="31981"/>
                                        </p:tgtEl>
                                        <p:attrNameLst>
                                          <p:attrName>ppt_x</p:attrName>
                                        </p:attrNameLst>
                                      </p:cBhvr>
                                      <p:tavLst>
                                        <p:tav tm="0">
                                          <p:val>
                                            <p:strVal val="0-#ppt_w/2"/>
                                          </p:val>
                                        </p:tav>
                                        <p:tav tm="100000">
                                          <p:val>
                                            <p:strVal val="#ppt_x"/>
                                          </p:val>
                                        </p:tav>
                                      </p:tavLst>
                                    </p:anim>
                                    <p:anim calcmode="lin" valueType="num">
                                      <p:cBhvr additive="base">
                                        <p:cTn id="37" dur="500" fill="hold"/>
                                        <p:tgtEl>
                                          <p:spTgt spid="31981"/>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0-#ppt_w/2"/>
                                          </p:val>
                                        </p:tav>
                                        <p:tav tm="100000">
                                          <p:val>
                                            <p:strVal val="#ppt_x"/>
                                          </p:val>
                                        </p:tav>
                                      </p:tavLst>
                                    </p:anim>
                                    <p:anim calcmode="lin" valueType="num">
                                      <p:cBhvr additive="base">
                                        <p:cTn id="4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0-#ppt_w/2"/>
                                          </p:val>
                                        </p:tav>
                                        <p:tav tm="100000">
                                          <p:val>
                                            <p:strVal val="#ppt_x"/>
                                          </p:val>
                                        </p:tav>
                                      </p:tavLst>
                                    </p:anim>
                                    <p:anim calcmode="lin" valueType="num">
                                      <p:cBhvr additive="base">
                                        <p:cTn id="4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31980"/>
                                        </p:tgtEl>
                                        <p:attrNameLst>
                                          <p:attrName>style.visibility</p:attrName>
                                        </p:attrNameLst>
                                      </p:cBhvr>
                                      <p:to>
                                        <p:strVal val="visible"/>
                                      </p:to>
                                    </p:set>
                                    <p:anim calcmode="lin" valueType="num">
                                      <p:cBhvr additive="base">
                                        <p:cTn id="53" dur="500" fill="hold"/>
                                        <p:tgtEl>
                                          <p:spTgt spid="31980"/>
                                        </p:tgtEl>
                                        <p:attrNameLst>
                                          <p:attrName>ppt_x</p:attrName>
                                        </p:attrNameLst>
                                      </p:cBhvr>
                                      <p:tavLst>
                                        <p:tav tm="0">
                                          <p:val>
                                            <p:strVal val="0-#ppt_w/2"/>
                                          </p:val>
                                        </p:tav>
                                        <p:tav tm="100000">
                                          <p:val>
                                            <p:strVal val="#ppt_x"/>
                                          </p:val>
                                        </p:tav>
                                      </p:tavLst>
                                    </p:anim>
                                    <p:anim calcmode="lin" valueType="num">
                                      <p:cBhvr additive="base">
                                        <p:cTn id="54" dur="500" fill="hold"/>
                                        <p:tgtEl>
                                          <p:spTgt spid="31980"/>
                                        </p:tgtEl>
                                        <p:attrNameLst>
                                          <p:attrName>ppt_y</p:attrName>
                                        </p:attrNameLst>
                                      </p:cBhvr>
                                      <p:tavLst>
                                        <p:tav tm="0">
                                          <p:val>
                                            <p:strVal val="#ppt_y"/>
                                          </p:val>
                                        </p:tav>
                                        <p:tav tm="100000">
                                          <p:val>
                                            <p:strVal val="#ppt_y"/>
                                          </p:val>
                                        </p:tav>
                                      </p:tavLst>
                                    </p:anim>
                                  </p:childTnLst>
                                </p:cTn>
                              </p:par>
                            </p:childTnLst>
                          </p:cTn>
                        </p:par>
                        <p:par>
                          <p:cTn id="55" fill="hold">
                            <p:stCondLst>
                              <p:cond delay="500"/>
                            </p:stCondLst>
                            <p:childTnLst>
                              <p:par>
                                <p:cTn id="56" presetID="2" presetClass="entr" presetSubtype="8"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500" fill="hold"/>
                                        <p:tgtEl>
                                          <p:spTgt spid="4"/>
                                        </p:tgtEl>
                                        <p:attrNameLst>
                                          <p:attrName>ppt_x</p:attrName>
                                        </p:attrNameLst>
                                      </p:cBhvr>
                                      <p:tavLst>
                                        <p:tav tm="0">
                                          <p:val>
                                            <p:strVal val="0-#ppt_w/2"/>
                                          </p:val>
                                        </p:tav>
                                        <p:tav tm="100000">
                                          <p:val>
                                            <p:strVal val="#ppt_x"/>
                                          </p:val>
                                        </p:tav>
                                      </p:tavLst>
                                    </p:anim>
                                    <p:anim calcmode="lin" valueType="num">
                                      <p:cBhvr additive="base">
                                        <p:cTn id="5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31754"/>
                                        </p:tgtEl>
                                        <p:attrNameLst>
                                          <p:attrName>style.visibility</p:attrName>
                                        </p:attrNameLst>
                                      </p:cBhvr>
                                      <p:to>
                                        <p:strVal val="visible"/>
                                      </p:to>
                                    </p:set>
                                    <p:anim calcmode="lin" valueType="num">
                                      <p:cBhvr additive="base">
                                        <p:cTn id="64" dur="500" fill="hold"/>
                                        <p:tgtEl>
                                          <p:spTgt spid="31754"/>
                                        </p:tgtEl>
                                        <p:attrNameLst>
                                          <p:attrName>ppt_x</p:attrName>
                                        </p:attrNameLst>
                                      </p:cBhvr>
                                      <p:tavLst>
                                        <p:tav tm="0">
                                          <p:val>
                                            <p:strVal val="0-#ppt_w/2"/>
                                          </p:val>
                                        </p:tav>
                                        <p:tav tm="100000">
                                          <p:val>
                                            <p:strVal val="#ppt_x"/>
                                          </p:val>
                                        </p:tav>
                                      </p:tavLst>
                                    </p:anim>
                                    <p:anim calcmode="lin" valueType="num">
                                      <p:cBhvr additive="base">
                                        <p:cTn id="65" dur="500" fill="hold"/>
                                        <p:tgtEl>
                                          <p:spTgt spid="31754"/>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31991"/>
                                        </p:tgtEl>
                                        <p:attrNameLst>
                                          <p:attrName>style.visibility</p:attrName>
                                        </p:attrNameLst>
                                      </p:cBhvr>
                                      <p:to>
                                        <p:strVal val="visible"/>
                                      </p:to>
                                    </p:set>
                                    <p:anim calcmode="lin" valueType="num">
                                      <p:cBhvr additive="base">
                                        <p:cTn id="70" dur="500" fill="hold"/>
                                        <p:tgtEl>
                                          <p:spTgt spid="31991"/>
                                        </p:tgtEl>
                                        <p:attrNameLst>
                                          <p:attrName>ppt_x</p:attrName>
                                        </p:attrNameLst>
                                      </p:cBhvr>
                                      <p:tavLst>
                                        <p:tav tm="0">
                                          <p:val>
                                            <p:strVal val="0-#ppt_w/2"/>
                                          </p:val>
                                        </p:tav>
                                        <p:tav tm="100000">
                                          <p:val>
                                            <p:strVal val="#ppt_x"/>
                                          </p:val>
                                        </p:tav>
                                      </p:tavLst>
                                    </p:anim>
                                    <p:anim calcmode="lin" valueType="num">
                                      <p:cBhvr additive="base">
                                        <p:cTn id="71" dur="500" fill="hold"/>
                                        <p:tgtEl>
                                          <p:spTgt spid="31991"/>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2" presetClass="entr" presetSubtype="8" fill="hold" grpId="0" nodeType="afterEffect">
                                  <p:stCondLst>
                                    <p:cond delay="0"/>
                                  </p:stCondLst>
                                  <p:childTnLst>
                                    <p:set>
                                      <p:cBhvr>
                                        <p:cTn id="74" dur="1" fill="hold">
                                          <p:stCondLst>
                                            <p:cond delay="0"/>
                                          </p:stCondLst>
                                        </p:cTn>
                                        <p:tgtEl>
                                          <p:spTgt spid="31992"/>
                                        </p:tgtEl>
                                        <p:attrNameLst>
                                          <p:attrName>style.visibility</p:attrName>
                                        </p:attrNameLst>
                                      </p:cBhvr>
                                      <p:to>
                                        <p:strVal val="visible"/>
                                      </p:to>
                                    </p:set>
                                    <p:anim calcmode="lin" valueType="num">
                                      <p:cBhvr additive="base">
                                        <p:cTn id="75" dur="500" fill="hold"/>
                                        <p:tgtEl>
                                          <p:spTgt spid="31992"/>
                                        </p:tgtEl>
                                        <p:attrNameLst>
                                          <p:attrName>ppt_x</p:attrName>
                                        </p:attrNameLst>
                                      </p:cBhvr>
                                      <p:tavLst>
                                        <p:tav tm="0">
                                          <p:val>
                                            <p:strVal val="0-#ppt_w/2"/>
                                          </p:val>
                                        </p:tav>
                                        <p:tav tm="100000">
                                          <p:val>
                                            <p:strVal val="#ppt_x"/>
                                          </p:val>
                                        </p:tav>
                                      </p:tavLst>
                                    </p:anim>
                                    <p:anim calcmode="lin" valueType="num">
                                      <p:cBhvr additive="base">
                                        <p:cTn id="76" dur="500" fill="hold"/>
                                        <p:tgtEl>
                                          <p:spTgt spid="31992"/>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nodeType="click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500" fill="hold"/>
                                        <p:tgtEl>
                                          <p:spTgt spid="6"/>
                                        </p:tgtEl>
                                        <p:attrNameLst>
                                          <p:attrName>ppt_x</p:attrName>
                                        </p:attrNameLst>
                                      </p:cBhvr>
                                      <p:tavLst>
                                        <p:tav tm="0">
                                          <p:val>
                                            <p:strVal val="0-#ppt_w/2"/>
                                          </p:val>
                                        </p:tav>
                                        <p:tav tm="100000">
                                          <p:val>
                                            <p:strVal val="#ppt_x"/>
                                          </p:val>
                                        </p:tav>
                                      </p:tavLst>
                                    </p:anim>
                                    <p:anim calcmode="lin" valueType="num">
                                      <p:cBhvr additive="base">
                                        <p:cTn id="82" dur="500" fill="hold"/>
                                        <p:tgtEl>
                                          <p:spTgt spid="6"/>
                                        </p:tgtEl>
                                        <p:attrNameLst>
                                          <p:attrName>ppt_y</p:attrName>
                                        </p:attrNameLst>
                                      </p:cBhvr>
                                      <p:tavLst>
                                        <p:tav tm="0">
                                          <p:val>
                                            <p:strVal val="#ppt_y"/>
                                          </p:val>
                                        </p:tav>
                                        <p:tav tm="100000">
                                          <p:val>
                                            <p:strVal val="#ppt_y"/>
                                          </p:val>
                                        </p:tav>
                                      </p:tavLst>
                                    </p:anim>
                                  </p:childTnLst>
                                </p:cTn>
                              </p:par>
                            </p:childTnLst>
                          </p:cTn>
                        </p:par>
                        <p:par>
                          <p:cTn id="83" fill="hold">
                            <p:stCondLst>
                              <p:cond delay="500"/>
                            </p:stCondLst>
                            <p:childTnLst>
                              <p:par>
                                <p:cTn id="84" presetID="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fill="hold"/>
                                        <p:tgtEl>
                                          <p:spTgt spid="5"/>
                                        </p:tgtEl>
                                        <p:attrNameLst>
                                          <p:attrName>ppt_x</p:attrName>
                                        </p:attrNameLst>
                                      </p:cBhvr>
                                      <p:tavLst>
                                        <p:tav tm="0">
                                          <p:val>
                                            <p:strVal val="0-#ppt_w/2"/>
                                          </p:val>
                                        </p:tav>
                                        <p:tav tm="100000">
                                          <p:val>
                                            <p:strVal val="#ppt_x"/>
                                          </p:val>
                                        </p:tav>
                                      </p:tavLst>
                                    </p:anim>
                                    <p:anim calcmode="lin" valueType="num">
                                      <p:cBhvr additive="base">
                                        <p:cTn id="8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grpId="0" nodeType="clickEffect">
                                  <p:stCondLst>
                                    <p:cond delay="0"/>
                                  </p:stCondLst>
                                  <p:childTnLst>
                                    <p:set>
                                      <p:cBhvr>
                                        <p:cTn id="91" dur="1" fill="hold">
                                          <p:stCondLst>
                                            <p:cond delay="0"/>
                                          </p:stCondLst>
                                        </p:cTn>
                                        <p:tgtEl>
                                          <p:spTgt spid="32007"/>
                                        </p:tgtEl>
                                        <p:attrNameLst>
                                          <p:attrName>style.visibility</p:attrName>
                                        </p:attrNameLst>
                                      </p:cBhvr>
                                      <p:to>
                                        <p:strVal val="visible"/>
                                      </p:to>
                                    </p:set>
                                    <p:anim calcmode="lin" valueType="num">
                                      <p:cBhvr additive="base">
                                        <p:cTn id="92" dur="500" fill="hold"/>
                                        <p:tgtEl>
                                          <p:spTgt spid="32007"/>
                                        </p:tgtEl>
                                        <p:attrNameLst>
                                          <p:attrName>ppt_x</p:attrName>
                                        </p:attrNameLst>
                                      </p:cBhvr>
                                      <p:tavLst>
                                        <p:tav tm="0">
                                          <p:val>
                                            <p:strVal val="0-#ppt_w/2"/>
                                          </p:val>
                                        </p:tav>
                                        <p:tav tm="100000">
                                          <p:val>
                                            <p:strVal val="#ppt_x"/>
                                          </p:val>
                                        </p:tav>
                                      </p:tavLst>
                                    </p:anim>
                                    <p:anim calcmode="lin" valueType="num">
                                      <p:cBhvr additive="base">
                                        <p:cTn id="93" dur="500" fill="hold"/>
                                        <p:tgtEl>
                                          <p:spTgt spid="32007"/>
                                        </p:tgtEl>
                                        <p:attrNameLst>
                                          <p:attrName>ppt_y</p:attrName>
                                        </p:attrNameLst>
                                      </p:cBhvr>
                                      <p:tavLst>
                                        <p:tav tm="0">
                                          <p:val>
                                            <p:strVal val="#ppt_y"/>
                                          </p:val>
                                        </p:tav>
                                        <p:tav tm="100000">
                                          <p:val>
                                            <p:strVal val="#ppt_y"/>
                                          </p:val>
                                        </p:tav>
                                      </p:tavLst>
                                    </p:anim>
                                  </p:childTnLst>
                                </p:cTn>
                              </p:par>
                            </p:childTnLst>
                          </p:cTn>
                        </p:par>
                        <p:par>
                          <p:cTn id="94" fill="hold">
                            <p:stCondLst>
                              <p:cond delay="500"/>
                            </p:stCondLst>
                            <p:childTnLst>
                              <p:par>
                                <p:cTn id="95" presetID="2" presetClass="entr" presetSubtype="8" fill="hold" grpId="0" nodeType="afterEffect">
                                  <p:stCondLst>
                                    <p:cond delay="0"/>
                                  </p:stCondLst>
                                  <p:childTnLst>
                                    <p:set>
                                      <p:cBhvr>
                                        <p:cTn id="96" dur="1" fill="hold">
                                          <p:stCondLst>
                                            <p:cond delay="0"/>
                                          </p:stCondLst>
                                        </p:cTn>
                                        <p:tgtEl>
                                          <p:spTgt spid="32008"/>
                                        </p:tgtEl>
                                        <p:attrNameLst>
                                          <p:attrName>style.visibility</p:attrName>
                                        </p:attrNameLst>
                                      </p:cBhvr>
                                      <p:to>
                                        <p:strVal val="visible"/>
                                      </p:to>
                                    </p:set>
                                    <p:anim calcmode="lin" valueType="num">
                                      <p:cBhvr additive="base">
                                        <p:cTn id="97" dur="500" fill="hold"/>
                                        <p:tgtEl>
                                          <p:spTgt spid="32008"/>
                                        </p:tgtEl>
                                        <p:attrNameLst>
                                          <p:attrName>ppt_x</p:attrName>
                                        </p:attrNameLst>
                                      </p:cBhvr>
                                      <p:tavLst>
                                        <p:tav tm="0">
                                          <p:val>
                                            <p:strVal val="0-#ppt_w/2"/>
                                          </p:val>
                                        </p:tav>
                                        <p:tav tm="100000">
                                          <p:val>
                                            <p:strVal val="#ppt_x"/>
                                          </p:val>
                                        </p:tav>
                                      </p:tavLst>
                                    </p:anim>
                                    <p:anim calcmode="lin" valueType="num">
                                      <p:cBhvr additive="base">
                                        <p:cTn id="98" dur="500" fill="hold"/>
                                        <p:tgtEl>
                                          <p:spTgt spid="32008"/>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32005"/>
                                        </p:tgtEl>
                                        <p:attrNameLst>
                                          <p:attrName>style.visibility</p:attrName>
                                        </p:attrNameLst>
                                      </p:cBhvr>
                                      <p:to>
                                        <p:strVal val="visible"/>
                                      </p:to>
                                    </p:set>
                                    <p:anim calcmode="lin" valueType="num">
                                      <p:cBhvr additive="base">
                                        <p:cTn id="103" dur="500" fill="hold"/>
                                        <p:tgtEl>
                                          <p:spTgt spid="32005"/>
                                        </p:tgtEl>
                                        <p:attrNameLst>
                                          <p:attrName>ppt_x</p:attrName>
                                        </p:attrNameLst>
                                      </p:cBhvr>
                                      <p:tavLst>
                                        <p:tav tm="0">
                                          <p:val>
                                            <p:strVal val="0-#ppt_w/2"/>
                                          </p:val>
                                        </p:tav>
                                        <p:tav tm="100000">
                                          <p:val>
                                            <p:strVal val="#ppt_x"/>
                                          </p:val>
                                        </p:tav>
                                      </p:tavLst>
                                    </p:anim>
                                    <p:anim calcmode="lin" valueType="num">
                                      <p:cBhvr additive="base">
                                        <p:cTn id="104" dur="500" fill="hold"/>
                                        <p:tgtEl>
                                          <p:spTgt spid="32005"/>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8" fill="hold" grpId="0" nodeType="afterEffect">
                                  <p:stCondLst>
                                    <p:cond delay="0"/>
                                  </p:stCondLst>
                                  <p:childTnLst>
                                    <p:set>
                                      <p:cBhvr>
                                        <p:cTn id="107" dur="1" fill="hold">
                                          <p:stCondLst>
                                            <p:cond delay="0"/>
                                          </p:stCondLst>
                                        </p:cTn>
                                        <p:tgtEl>
                                          <p:spTgt spid="32006"/>
                                        </p:tgtEl>
                                        <p:attrNameLst>
                                          <p:attrName>style.visibility</p:attrName>
                                        </p:attrNameLst>
                                      </p:cBhvr>
                                      <p:to>
                                        <p:strVal val="visible"/>
                                      </p:to>
                                    </p:set>
                                    <p:anim calcmode="lin" valueType="num">
                                      <p:cBhvr additive="base">
                                        <p:cTn id="108" dur="500" fill="hold"/>
                                        <p:tgtEl>
                                          <p:spTgt spid="32006"/>
                                        </p:tgtEl>
                                        <p:attrNameLst>
                                          <p:attrName>ppt_x</p:attrName>
                                        </p:attrNameLst>
                                      </p:cBhvr>
                                      <p:tavLst>
                                        <p:tav tm="0">
                                          <p:val>
                                            <p:strVal val="0-#ppt_w/2"/>
                                          </p:val>
                                        </p:tav>
                                        <p:tav tm="100000">
                                          <p:val>
                                            <p:strVal val="#ppt_x"/>
                                          </p:val>
                                        </p:tav>
                                      </p:tavLst>
                                    </p:anim>
                                    <p:anim calcmode="lin" valueType="num">
                                      <p:cBhvr additive="base">
                                        <p:cTn id="109" dur="500" fill="hold"/>
                                        <p:tgtEl>
                                          <p:spTgt spid="320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autoUpdateAnimBg="0"/>
      <p:bldP spid="31756" grpId="0" animBg="1"/>
      <p:bldP spid="31980" grpId="0" animBg="1"/>
      <p:bldP spid="31981" grpId="0" animBg="1"/>
      <p:bldP spid="31991" grpId="0" animBg="1"/>
      <p:bldP spid="31992" grpId="0" animBg="1"/>
      <p:bldP spid="32005" grpId="0" animBg="1"/>
      <p:bldP spid="32006" grpId="0" autoUpdateAnimBg="0"/>
      <p:bldP spid="32007" grpId="0" animBg="1"/>
      <p:bldP spid="32008" grpId="0"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grpSp>
        <p:nvGrpSpPr>
          <p:cNvPr id="77828" name="Group 137"/>
          <p:cNvGrpSpPr>
            <a:grpSpLocks/>
          </p:cNvGrpSpPr>
          <p:nvPr/>
        </p:nvGrpSpPr>
        <p:grpSpPr bwMode="auto">
          <a:xfrm>
            <a:off x="4791075" y="2547938"/>
            <a:ext cx="927100" cy="304800"/>
            <a:chOff x="2507" y="2666"/>
            <a:chExt cx="584" cy="192"/>
          </a:xfrm>
        </p:grpSpPr>
        <p:sp>
          <p:nvSpPr>
            <p:cNvPr id="77861" name="Line 138"/>
            <p:cNvSpPr>
              <a:spLocks noChangeShapeType="1"/>
            </p:cNvSpPr>
            <p:nvPr/>
          </p:nvSpPr>
          <p:spPr bwMode="auto">
            <a:xfrm>
              <a:off x="2507" y="2783"/>
              <a:ext cx="403" cy="0"/>
            </a:xfrm>
            <a:prstGeom prst="line">
              <a:avLst/>
            </a:prstGeom>
            <a:noFill/>
            <a:ln w="19050">
              <a:solidFill>
                <a:schemeClr val="tx1"/>
              </a:solidFill>
              <a:prstDash val="dash"/>
              <a:round/>
              <a:headEnd/>
              <a:tailEnd type="triangle" w="med" len="med"/>
            </a:ln>
          </p:spPr>
          <p:txBody>
            <a:bodyPr wrap="none" anchor="ctr"/>
            <a:lstStyle/>
            <a:p>
              <a:endParaRPr lang="en-US"/>
            </a:p>
          </p:txBody>
        </p:sp>
        <p:sp>
          <p:nvSpPr>
            <p:cNvPr id="77862" name="Text Box 139"/>
            <p:cNvSpPr txBox="1">
              <a:spLocks noChangeArrowheads="1"/>
            </p:cNvSpPr>
            <p:nvPr/>
          </p:nvSpPr>
          <p:spPr bwMode="auto">
            <a:xfrm>
              <a:off x="2904" y="2666"/>
              <a:ext cx="187" cy="192"/>
            </a:xfrm>
            <a:prstGeom prst="rect">
              <a:avLst/>
            </a:prstGeom>
            <a:noFill/>
            <a:ln w="9525">
              <a:noFill/>
              <a:miter lim="800000"/>
              <a:headEnd/>
              <a:tailEnd/>
            </a:ln>
          </p:spPr>
          <p:txBody>
            <a:bodyPr wrap="none">
              <a:spAutoFit/>
            </a:bodyPr>
            <a:lstStyle/>
            <a:p>
              <a:pPr eaLnBrk="0" hangingPunct="0"/>
              <a:r>
                <a:rPr lang="en-US" sz="1400"/>
                <a:t>I</a:t>
              </a:r>
              <a:r>
                <a:rPr lang="en-US" sz="1400" baseline="-25000"/>
                <a:t>b</a:t>
              </a:r>
              <a:endParaRPr lang="en-US" sz="1400"/>
            </a:p>
          </p:txBody>
        </p:sp>
      </p:grpSp>
      <p:sp>
        <p:nvSpPr>
          <p:cNvPr id="77829" name="Line 140"/>
          <p:cNvSpPr>
            <a:spLocks noChangeShapeType="1"/>
          </p:cNvSpPr>
          <p:nvPr/>
        </p:nvSpPr>
        <p:spPr bwMode="auto">
          <a:xfrm>
            <a:off x="4440238" y="2595563"/>
            <a:ext cx="1368425" cy="0"/>
          </a:xfrm>
          <a:prstGeom prst="line">
            <a:avLst/>
          </a:prstGeom>
          <a:noFill/>
          <a:ln w="28575">
            <a:solidFill>
              <a:schemeClr val="tx1"/>
            </a:solidFill>
            <a:round/>
            <a:headEnd/>
            <a:tailEnd/>
          </a:ln>
        </p:spPr>
        <p:txBody>
          <a:bodyPr wrap="none" anchor="ctr"/>
          <a:lstStyle/>
          <a:p>
            <a:endParaRPr lang="en-US"/>
          </a:p>
        </p:txBody>
      </p:sp>
      <p:sp>
        <p:nvSpPr>
          <p:cNvPr id="77830" name="Line 141"/>
          <p:cNvSpPr>
            <a:spLocks noChangeShapeType="1"/>
          </p:cNvSpPr>
          <p:nvPr/>
        </p:nvSpPr>
        <p:spPr bwMode="auto">
          <a:xfrm>
            <a:off x="4449763" y="2840038"/>
            <a:ext cx="1368425" cy="0"/>
          </a:xfrm>
          <a:prstGeom prst="line">
            <a:avLst/>
          </a:prstGeom>
          <a:noFill/>
          <a:ln w="28575">
            <a:solidFill>
              <a:schemeClr val="tx1"/>
            </a:solidFill>
            <a:round/>
            <a:headEnd/>
            <a:tailEnd/>
          </a:ln>
        </p:spPr>
        <p:txBody>
          <a:bodyPr wrap="none" anchor="ctr"/>
          <a:lstStyle/>
          <a:p>
            <a:endParaRPr lang="en-US"/>
          </a:p>
        </p:txBody>
      </p:sp>
      <p:sp>
        <p:nvSpPr>
          <p:cNvPr id="77831" name="Line 142"/>
          <p:cNvSpPr>
            <a:spLocks noChangeShapeType="1"/>
          </p:cNvSpPr>
          <p:nvPr/>
        </p:nvSpPr>
        <p:spPr bwMode="auto">
          <a:xfrm>
            <a:off x="4440238" y="3094038"/>
            <a:ext cx="1368425" cy="0"/>
          </a:xfrm>
          <a:prstGeom prst="line">
            <a:avLst/>
          </a:prstGeom>
          <a:noFill/>
          <a:ln w="28575">
            <a:solidFill>
              <a:schemeClr val="tx1"/>
            </a:solidFill>
            <a:round/>
            <a:headEnd/>
            <a:tailEnd/>
          </a:ln>
        </p:spPr>
        <p:txBody>
          <a:bodyPr wrap="none" anchor="ctr"/>
          <a:lstStyle/>
          <a:p>
            <a:endParaRPr lang="en-US"/>
          </a:p>
        </p:txBody>
      </p:sp>
      <p:sp>
        <p:nvSpPr>
          <p:cNvPr id="77832" name="AutoShape 143"/>
          <p:cNvSpPr>
            <a:spLocks noChangeArrowheads="1"/>
          </p:cNvSpPr>
          <p:nvPr/>
        </p:nvSpPr>
        <p:spPr bwMode="auto">
          <a:xfrm rot="-5400000">
            <a:off x="2781300" y="1516063"/>
            <a:ext cx="125413" cy="2732087"/>
          </a:xfrm>
          <a:prstGeom prst="can">
            <a:avLst>
              <a:gd name="adj" fmla="val 544618"/>
            </a:avLst>
          </a:prstGeom>
          <a:solidFill>
            <a:schemeClr val="accent2"/>
          </a:solidFill>
          <a:ln w="9525">
            <a:solidFill>
              <a:schemeClr val="tx1"/>
            </a:solidFill>
            <a:round/>
            <a:headEnd/>
            <a:tailEnd/>
          </a:ln>
        </p:spPr>
        <p:txBody>
          <a:bodyPr wrap="none" anchor="ctr"/>
          <a:lstStyle/>
          <a:p>
            <a:endParaRPr lang="en-US"/>
          </a:p>
        </p:txBody>
      </p:sp>
      <p:sp>
        <p:nvSpPr>
          <p:cNvPr id="77833" name="Oval 144"/>
          <p:cNvSpPr>
            <a:spLocks noChangeArrowheads="1"/>
          </p:cNvSpPr>
          <p:nvPr/>
        </p:nvSpPr>
        <p:spPr bwMode="auto">
          <a:xfrm>
            <a:off x="3924300" y="2565400"/>
            <a:ext cx="639763" cy="639763"/>
          </a:xfrm>
          <a:prstGeom prst="ellipse">
            <a:avLst/>
          </a:prstGeom>
          <a:solidFill>
            <a:srgbClr val="FF5050"/>
          </a:solidFill>
          <a:ln w="9525">
            <a:round/>
            <a:headEnd/>
            <a:tailEnd/>
          </a:ln>
          <a:scene3d>
            <a:camera prst="legacyPerspectiveTopRight"/>
            <a:lightRig rig="legacyFlat3" dir="b"/>
          </a:scene3d>
          <a:sp3d extrusionH="887400" prstMaterial="legacyMatte">
            <a:bevelT w="13500" h="13500" prst="angle"/>
            <a:bevelB w="13500" h="13500" prst="angle"/>
            <a:extrusionClr>
              <a:srgbClr val="FF5050"/>
            </a:extrusionClr>
          </a:sp3d>
        </p:spPr>
        <p:txBody>
          <a:bodyPr wrap="none" anchor="ctr">
            <a:flatTx/>
          </a:bodyPr>
          <a:lstStyle/>
          <a:p>
            <a:pPr algn="ctr" eaLnBrk="0" hangingPunct="0"/>
            <a:r>
              <a:rPr lang="en-US" sz="2000" b="1">
                <a:solidFill>
                  <a:schemeClr val="bg1"/>
                </a:solidFill>
              </a:rPr>
              <a:t>Gen</a:t>
            </a:r>
            <a:endParaRPr lang="en-US" sz="1800"/>
          </a:p>
        </p:txBody>
      </p:sp>
      <p:sp>
        <p:nvSpPr>
          <p:cNvPr id="77834" name="Rectangle 145"/>
          <p:cNvSpPr>
            <a:spLocks noChangeArrowheads="1"/>
          </p:cNvSpPr>
          <p:nvPr/>
        </p:nvSpPr>
        <p:spPr bwMode="auto">
          <a:xfrm>
            <a:off x="5808663" y="2327275"/>
            <a:ext cx="1128712" cy="1128713"/>
          </a:xfrm>
          <a:prstGeom prst="rect">
            <a:avLst/>
          </a:prstGeom>
          <a:solidFill>
            <a:srgbClr val="99CCFF"/>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99CCFF"/>
            </a:extrusionClr>
          </a:sp3d>
        </p:spPr>
        <p:txBody>
          <a:bodyPr wrap="none" anchor="ctr">
            <a:flatTx/>
          </a:bodyPr>
          <a:lstStyle/>
          <a:p>
            <a:pPr algn="ctr" eaLnBrk="0" hangingPunct="0"/>
            <a:r>
              <a:rPr lang="en-US" b="1">
                <a:solidFill>
                  <a:schemeClr val="bg1"/>
                </a:solidFill>
              </a:rPr>
              <a:t>3-Ø</a:t>
            </a:r>
          </a:p>
          <a:p>
            <a:pPr algn="ctr" eaLnBrk="0" hangingPunct="0"/>
            <a:r>
              <a:rPr lang="en-US" sz="1600" b="1">
                <a:solidFill>
                  <a:schemeClr val="bg1"/>
                </a:solidFill>
              </a:rPr>
              <a:t>Salida </a:t>
            </a:r>
          </a:p>
          <a:p>
            <a:pPr algn="ctr" eaLnBrk="0" hangingPunct="0"/>
            <a:r>
              <a:rPr lang="en-US" sz="1600" b="1">
                <a:solidFill>
                  <a:schemeClr val="bg1"/>
                </a:solidFill>
              </a:rPr>
              <a:t>Eléctrica</a:t>
            </a:r>
            <a:endParaRPr lang="en-US"/>
          </a:p>
        </p:txBody>
      </p:sp>
      <p:sp>
        <p:nvSpPr>
          <p:cNvPr id="77835" name="Rectangle 146"/>
          <p:cNvSpPr>
            <a:spLocks noChangeArrowheads="1"/>
          </p:cNvSpPr>
          <p:nvPr/>
        </p:nvSpPr>
        <p:spPr bwMode="auto">
          <a:xfrm>
            <a:off x="3011488" y="5222875"/>
            <a:ext cx="2338387" cy="833438"/>
          </a:xfrm>
          <a:prstGeom prst="rect">
            <a:avLst/>
          </a:prstGeom>
          <a:solidFill>
            <a:srgbClr val="FFFF99"/>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FFFF99"/>
            </a:extrusionClr>
          </a:sp3d>
        </p:spPr>
        <p:txBody>
          <a:bodyPr wrap="none" anchor="ctr">
            <a:flatTx/>
          </a:bodyPr>
          <a:lstStyle/>
          <a:p>
            <a:pPr algn="ctr" eaLnBrk="0" hangingPunct="0"/>
            <a:r>
              <a:rPr lang="en-US" sz="1800" b="1"/>
              <a:t>Fuente DC de campo</a:t>
            </a:r>
            <a:endParaRPr lang="en-US" sz="800"/>
          </a:p>
        </p:txBody>
      </p:sp>
      <p:sp>
        <p:nvSpPr>
          <p:cNvPr id="77836" name="Line 147"/>
          <p:cNvSpPr>
            <a:spLocks noChangeShapeType="1"/>
          </p:cNvSpPr>
          <p:nvPr/>
        </p:nvSpPr>
        <p:spPr bwMode="auto">
          <a:xfrm>
            <a:off x="4416425" y="3149600"/>
            <a:ext cx="0" cy="2262188"/>
          </a:xfrm>
          <a:prstGeom prst="line">
            <a:avLst/>
          </a:prstGeom>
          <a:noFill/>
          <a:ln w="28575">
            <a:solidFill>
              <a:schemeClr val="tx1"/>
            </a:solidFill>
            <a:round/>
            <a:headEnd/>
            <a:tailEnd/>
          </a:ln>
        </p:spPr>
        <p:txBody>
          <a:bodyPr wrap="none" anchor="ctr"/>
          <a:lstStyle/>
          <a:p>
            <a:endParaRPr lang="en-US"/>
          </a:p>
        </p:txBody>
      </p:sp>
      <p:sp>
        <p:nvSpPr>
          <p:cNvPr id="76948" name="Oval 148"/>
          <p:cNvSpPr>
            <a:spLocks noChangeArrowheads="1"/>
          </p:cNvSpPr>
          <p:nvPr/>
        </p:nvSpPr>
        <p:spPr bwMode="auto">
          <a:xfrm>
            <a:off x="4333875" y="5303838"/>
            <a:ext cx="163513" cy="163512"/>
          </a:xfrm>
          <a:prstGeom prst="ellipse">
            <a:avLst/>
          </a:prstGeom>
          <a:solidFill>
            <a:srgbClr val="EAEAEA"/>
          </a:solidFill>
          <a:ln w="9525">
            <a:solidFill>
              <a:schemeClr val="tx1"/>
            </a:solidFill>
            <a:round/>
            <a:headEnd/>
            <a:tailEnd/>
          </a:ln>
          <a:effectLst>
            <a:outerShdw dist="35921" dir="2700000" algn="ctr" rotWithShape="0">
              <a:schemeClr val="bg2"/>
            </a:outerShdw>
          </a:effectLst>
        </p:spPr>
        <p:txBody>
          <a:bodyPr wrap="none" anchor="ctr"/>
          <a:lstStyle/>
          <a:p>
            <a:pPr>
              <a:defRPr/>
            </a:pPr>
            <a:endParaRPr lang="en-US"/>
          </a:p>
        </p:txBody>
      </p:sp>
      <p:grpSp>
        <p:nvGrpSpPr>
          <p:cNvPr id="77838" name="Group 149"/>
          <p:cNvGrpSpPr>
            <a:grpSpLocks/>
          </p:cNvGrpSpPr>
          <p:nvPr/>
        </p:nvGrpSpPr>
        <p:grpSpPr bwMode="auto">
          <a:xfrm>
            <a:off x="3989388" y="3133725"/>
            <a:ext cx="220662" cy="2332038"/>
            <a:chOff x="2017" y="3035"/>
            <a:chExt cx="139" cy="1469"/>
          </a:xfrm>
        </p:grpSpPr>
        <p:sp>
          <p:nvSpPr>
            <p:cNvPr id="77848" name="Line 150"/>
            <p:cNvSpPr>
              <a:spLocks noChangeShapeType="1"/>
            </p:cNvSpPr>
            <p:nvPr/>
          </p:nvSpPr>
          <p:spPr bwMode="auto">
            <a:xfrm flipV="1">
              <a:off x="2086" y="3035"/>
              <a:ext cx="0" cy="307"/>
            </a:xfrm>
            <a:prstGeom prst="line">
              <a:avLst/>
            </a:prstGeom>
            <a:noFill/>
            <a:ln w="28575">
              <a:solidFill>
                <a:schemeClr val="tx1"/>
              </a:solidFill>
              <a:round/>
              <a:headEnd/>
              <a:tailEnd/>
            </a:ln>
          </p:spPr>
          <p:txBody>
            <a:bodyPr wrap="none" anchor="ctr"/>
            <a:lstStyle/>
            <a:p>
              <a:endParaRPr lang="en-US"/>
            </a:p>
          </p:txBody>
        </p:sp>
        <p:sp>
          <p:nvSpPr>
            <p:cNvPr id="77849" name="Line 151"/>
            <p:cNvSpPr>
              <a:spLocks noChangeShapeType="1"/>
            </p:cNvSpPr>
            <p:nvPr/>
          </p:nvSpPr>
          <p:spPr bwMode="auto">
            <a:xfrm>
              <a:off x="2086" y="3899"/>
              <a:ext cx="0" cy="571"/>
            </a:xfrm>
            <a:prstGeom prst="line">
              <a:avLst/>
            </a:prstGeom>
            <a:noFill/>
            <a:ln w="28575">
              <a:solidFill>
                <a:schemeClr val="tx1"/>
              </a:solidFill>
              <a:round/>
              <a:headEnd/>
              <a:tailEnd/>
            </a:ln>
          </p:spPr>
          <p:txBody>
            <a:bodyPr wrap="none" anchor="ctr"/>
            <a:lstStyle/>
            <a:p>
              <a:endParaRPr lang="en-US"/>
            </a:p>
          </p:txBody>
        </p:sp>
        <p:sp>
          <p:nvSpPr>
            <p:cNvPr id="76952" name="Oval 152"/>
            <p:cNvSpPr>
              <a:spLocks noChangeArrowheads="1"/>
            </p:cNvSpPr>
            <p:nvPr/>
          </p:nvSpPr>
          <p:spPr bwMode="auto">
            <a:xfrm>
              <a:off x="2033" y="4401"/>
              <a:ext cx="103" cy="103"/>
            </a:xfrm>
            <a:prstGeom prst="ellipse">
              <a:avLst/>
            </a:prstGeom>
            <a:solidFill>
              <a:srgbClr val="EAEAEA"/>
            </a:solidFill>
            <a:ln w="9525">
              <a:solidFill>
                <a:schemeClr val="tx1"/>
              </a:solidFill>
              <a:round/>
              <a:headEnd/>
              <a:tailEnd/>
            </a:ln>
            <a:effectLst>
              <a:outerShdw dist="35921" dir="2700000" algn="ctr" rotWithShape="0">
                <a:schemeClr val="bg2"/>
              </a:outerShdw>
            </a:effectLst>
          </p:spPr>
          <p:txBody>
            <a:bodyPr wrap="none" anchor="ctr"/>
            <a:lstStyle/>
            <a:p>
              <a:pPr>
                <a:defRPr/>
              </a:pPr>
              <a:endParaRPr lang="en-US"/>
            </a:p>
          </p:txBody>
        </p:sp>
        <p:sp>
          <p:nvSpPr>
            <p:cNvPr id="77851" name="Line 153"/>
            <p:cNvSpPr>
              <a:spLocks noChangeShapeType="1"/>
            </p:cNvSpPr>
            <p:nvPr/>
          </p:nvSpPr>
          <p:spPr bwMode="auto">
            <a:xfrm flipV="1">
              <a:off x="2081" y="4018"/>
              <a:ext cx="0" cy="220"/>
            </a:xfrm>
            <a:prstGeom prst="line">
              <a:avLst/>
            </a:prstGeom>
            <a:noFill/>
            <a:ln w="9525">
              <a:solidFill>
                <a:schemeClr val="tx1"/>
              </a:solidFill>
              <a:round/>
              <a:headEnd/>
              <a:tailEnd type="triangle" w="med" len="med"/>
            </a:ln>
          </p:spPr>
          <p:txBody>
            <a:bodyPr wrap="none" anchor="ctr"/>
            <a:lstStyle/>
            <a:p>
              <a:endParaRPr lang="en-US"/>
            </a:p>
          </p:txBody>
        </p:sp>
        <p:sp>
          <p:nvSpPr>
            <p:cNvPr id="77852" name="Line 154"/>
            <p:cNvSpPr>
              <a:spLocks noChangeShapeType="1"/>
            </p:cNvSpPr>
            <p:nvPr/>
          </p:nvSpPr>
          <p:spPr bwMode="auto">
            <a:xfrm flipV="1">
              <a:off x="2017" y="3793"/>
              <a:ext cx="139" cy="67"/>
            </a:xfrm>
            <a:prstGeom prst="line">
              <a:avLst/>
            </a:prstGeom>
            <a:noFill/>
            <a:ln w="28575">
              <a:solidFill>
                <a:schemeClr val="tx1"/>
              </a:solidFill>
              <a:round/>
              <a:headEnd/>
              <a:tailEnd/>
            </a:ln>
          </p:spPr>
          <p:txBody>
            <a:bodyPr wrap="none" anchor="ctr"/>
            <a:lstStyle/>
            <a:p>
              <a:endParaRPr lang="en-US"/>
            </a:p>
          </p:txBody>
        </p:sp>
        <p:sp>
          <p:nvSpPr>
            <p:cNvPr id="77853" name="Line 155"/>
            <p:cNvSpPr>
              <a:spLocks noChangeShapeType="1"/>
            </p:cNvSpPr>
            <p:nvPr/>
          </p:nvSpPr>
          <p:spPr bwMode="auto">
            <a:xfrm flipV="1">
              <a:off x="2017" y="3668"/>
              <a:ext cx="139" cy="67"/>
            </a:xfrm>
            <a:prstGeom prst="line">
              <a:avLst/>
            </a:prstGeom>
            <a:noFill/>
            <a:ln w="28575">
              <a:solidFill>
                <a:schemeClr val="tx1"/>
              </a:solidFill>
              <a:round/>
              <a:headEnd/>
              <a:tailEnd/>
            </a:ln>
          </p:spPr>
          <p:txBody>
            <a:bodyPr wrap="none" anchor="ctr"/>
            <a:lstStyle/>
            <a:p>
              <a:endParaRPr lang="en-US"/>
            </a:p>
          </p:txBody>
        </p:sp>
        <p:sp>
          <p:nvSpPr>
            <p:cNvPr id="77854" name="Line 156"/>
            <p:cNvSpPr>
              <a:spLocks noChangeShapeType="1"/>
            </p:cNvSpPr>
            <p:nvPr/>
          </p:nvSpPr>
          <p:spPr bwMode="auto">
            <a:xfrm flipV="1">
              <a:off x="2017" y="3543"/>
              <a:ext cx="139" cy="67"/>
            </a:xfrm>
            <a:prstGeom prst="line">
              <a:avLst/>
            </a:prstGeom>
            <a:noFill/>
            <a:ln w="28575">
              <a:solidFill>
                <a:schemeClr val="tx1"/>
              </a:solidFill>
              <a:round/>
              <a:headEnd/>
              <a:tailEnd/>
            </a:ln>
          </p:spPr>
          <p:txBody>
            <a:bodyPr wrap="none" anchor="ctr"/>
            <a:lstStyle/>
            <a:p>
              <a:endParaRPr lang="en-US"/>
            </a:p>
          </p:txBody>
        </p:sp>
        <p:sp>
          <p:nvSpPr>
            <p:cNvPr id="77855" name="Line 157"/>
            <p:cNvSpPr>
              <a:spLocks noChangeShapeType="1"/>
            </p:cNvSpPr>
            <p:nvPr/>
          </p:nvSpPr>
          <p:spPr bwMode="auto">
            <a:xfrm flipV="1">
              <a:off x="2017" y="3418"/>
              <a:ext cx="139" cy="67"/>
            </a:xfrm>
            <a:prstGeom prst="line">
              <a:avLst/>
            </a:prstGeom>
            <a:noFill/>
            <a:ln w="28575">
              <a:solidFill>
                <a:schemeClr val="tx1"/>
              </a:solidFill>
              <a:round/>
              <a:headEnd/>
              <a:tailEnd/>
            </a:ln>
          </p:spPr>
          <p:txBody>
            <a:bodyPr wrap="none" anchor="ctr"/>
            <a:lstStyle/>
            <a:p>
              <a:endParaRPr lang="en-US"/>
            </a:p>
          </p:txBody>
        </p:sp>
        <p:cxnSp>
          <p:nvCxnSpPr>
            <p:cNvPr id="77856" name="AutoShape 158"/>
            <p:cNvCxnSpPr>
              <a:cxnSpLocks noChangeShapeType="1"/>
              <a:stCxn id="77855" idx="0"/>
              <a:endCxn id="77854" idx="1"/>
            </p:cNvCxnSpPr>
            <p:nvPr/>
          </p:nvCxnSpPr>
          <p:spPr bwMode="auto">
            <a:xfrm>
              <a:off x="2017" y="3495"/>
              <a:ext cx="138" cy="40"/>
            </a:xfrm>
            <a:prstGeom prst="straightConnector1">
              <a:avLst/>
            </a:prstGeom>
            <a:noFill/>
            <a:ln w="28575">
              <a:solidFill>
                <a:schemeClr val="tx1"/>
              </a:solidFill>
              <a:round/>
              <a:headEnd/>
              <a:tailEnd/>
            </a:ln>
          </p:spPr>
        </p:cxnSp>
        <p:cxnSp>
          <p:nvCxnSpPr>
            <p:cNvPr id="77857" name="AutoShape 159"/>
            <p:cNvCxnSpPr>
              <a:cxnSpLocks noChangeShapeType="1"/>
              <a:stCxn id="77854" idx="0"/>
              <a:endCxn id="77853" idx="1"/>
            </p:cNvCxnSpPr>
            <p:nvPr/>
          </p:nvCxnSpPr>
          <p:spPr bwMode="auto">
            <a:xfrm>
              <a:off x="2017" y="3620"/>
              <a:ext cx="138" cy="40"/>
            </a:xfrm>
            <a:prstGeom prst="straightConnector1">
              <a:avLst/>
            </a:prstGeom>
            <a:noFill/>
            <a:ln w="28575">
              <a:solidFill>
                <a:schemeClr val="tx1"/>
              </a:solidFill>
              <a:round/>
              <a:headEnd/>
              <a:tailEnd/>
            </a:ln>
          </p:spPr>
        </p:cxnSp>
        <p:cxnSp>
          <p:nvCxnSpPr>
            <p:cNvPr id="77858" name="AutoShape 160"/>
            <p:cNvCxnSpPr>
              <a:cxnSpLocks noChangeShapeType="1"/>
              <a:stCxn id="77853" idx="0"/>
              <a:endCxn id="77852" idx="1"/>
            </p:cNvCxnSpPr>
            <p:nvPr/>
          </p:nvCxnSpPr>
          <p:spPr bwMode="auto">
            <a:xfrm>
              <a:off x="2017" y="3745"/>
              <a:ext cx="138" cy="40"/>
            </a:xfrm>
            <a:prstGeom prst="straightConnector1">
              <a:avLst/>
            </a:prstGeom>
            <a:noFill/>
            <a:ln w="28575">
              <a:solidFill>
                <a:schemeClr val="tx1"/>
              </a:solidFill>
              <a:round/>
              <a:headEnd/>
              <a:tailEnd/>
            </a:ln>
          </p:spPr>
        </p:cxnSp>
        <p:cxnSp>
          <p:nvCxnSpPr>
            <p:cNvPr id="77859" name="AutoShape 161"/>
            <p:cNvCxnSpPr>
              <a:cxnSpLocks noChangeShapeType="1"/>
              <a:stCxn id="77852" idx="0"/>
              <a:endCxn id="77849" idx="0"/>
            </p:cNvCxnSpPr>
            <p:nvPr/>
          </p:nvCxnSpPr>
          <p:spPr bwMode="auto">
            <a:xfrm>
              <a:off x="2017" y="3870"/>
              <a:ext cx="69" cy="20"/>
            </a:xfrm>
            <a:prstGeom prst="straightConnector1">
              <a:avLst/>
            </a:prstGeom>
            <a:noFill/>
            <a:ln w="28575">
              <a:solidFill>
                <a:schemeClr val="tx1"/>
              </a:solidFill>
              <a:round/>
              <a:headEnd/>
              <a:tailEnd/>
            </a:ln>
          </p:spPr>
        </p:cxnSp>
        <p:cxnSp>
          <p:nvCxnSpPr>
            <p:cNvPr id="77860" name="AutoShape 162"/>
            <p:cNvCxnSpPr>
              <a:cxnSpLocks noChangeShapeType="1"/>
              <a:stCxn id="77848" idx="0"/>
              <a:endCxn id="77855" idx="1"/>
            </p:cNvCxnSpPr>
            <p:nvPr/>
          </p:nvCxnSpPr>
          <p:spPr bwMode="auto">
            <a:xfrm>
              <a:off x="2086" y="3352"/>
              <a:ext cx="69" cy="58"/>
            </a:xfrm>
            <a:prstGeom prst="straightConnector1">
              <a:avLst/>
            </a:prstGeom>
            <a:noFill/>
            <a:ln w="28575">
              <a:solidFill>
                <a:schemeClr val="tx1"/>
              </a:solidFill>
              <a:round/>
              <a:headEnd/>
              <a:tailEnd/>
            </a:ln>
          </p:spPr>
        </p:cxnSp>
      </p:grpSp>
      <p:sp>
        <p:nvSpPr>
          <p:cNvPr id="77839" name="Line 163"/>
          <p:cNvSpPr>
            <a:spLocks noChangeShapeType="1"/>
          </p:cNvSpPr>
          <p:nvPr/>
        </p:nvSpPr>
        <p:spPr bwMode="auto">
          <a:xfrm flipV="1">
            <a:off x="3924300" y="3621088"/>
            <a:ext cx="409575" cy="869950"/>
          </a:xfrm>
          <a:prstGeom prst="line">
            <a:avLst/>
          </a:prstGeom>
          <a:noFill/>
          <a:ln w="19050">
            <a:solidFill>
              <a:schemeClr val="tx1"/>
            </a:solidFill>
            <a:prstDash val="dash"/>
            <a:round/>
            <a:headEnd/>
            <a:tailEnd type="triangle" w="med" len="med"/>
          </a:ln>
        </p:spPr>
        <p:txBody>
          <a:bodyPr wrap="none" anchor="ctr"/>
          <a:lstStyle/>
          <a:p>
            <a:endParaRPr lang="en-US"/>
          </a:p>
        </p:txBody>
      </p:sp>
      <p:grpSp>
        <p:nvGrpSpPr>
          <p:cNvPr id="77840" name="Group 164"/>
          <p:cNvGrpSpPr>
            <a:grpSpLocks/>
          </p:cNvGrpSpPr>
          <p:nvPr/>
        </p:nvGrpSpPr>
        <p:grpSpPr bwMode="auto">
          <a:xfrm>
            <a:off x="4789488" y="2300288"/>
            <a:ext cx="927100" cy="304800"/>
            <a:chOff x="2506" y="2510"/>
            <a:chExt cx="584" cy="192"/>
          </a:xfrm>
        </p:grpSpPr>
        <p:sp>
          <p:nvSpPr>
            <p:cNvPr id="77846" name="Line 165"/>
            <p:cNvSpPr>
              <a:spLocks noChangeShapeType="1"/>
            </p:cNvSpPr>
            <p:nvPr/>
          </p:nvSpPr>
          <p:spPr bwMode="auto">
            <a:xfrm>
              <a:off x="2506" y="2627"/>
              <a:ext cx="403" cy="0"/>
            </a:xfrm>
            <a:prstGeom prst="line">
              <a:avLst/>
            </a:prstGeom>
            <a:noFill/>
            <a:ln w="19050">
              <a:solidFill>
                <a:schemeClr val="tx1"/>
              </a:solidFill>
              <a:prstDash val="dash"/>
              <a:round/>
              <a:headEnd/>
              <a:tailEnd type="triangle" w="med" len="med"/>
            </a:ln>
          </p:spPr>
          <p:txBody>
            <a:bodyPr wrap="none" anchor="ctr"/>
            <a:lstStyle/>
            <a:p>
              <a:endParaRPr lang="en-US"/>
            </a:p>
          </p:txBody>
        </p:sp>
        <p:sp>
          <p:nvSpPr>
            <p:cNvPr id="77847" name="Text Box 166"/>
            <p:cNvSpPr txBox="1">
              <a:spLocks noChangeArrowheads="1"/>
            </p:cNvSpPr>
            <p:nvPr/>
          </p:nvSpPr>
          <p:spPr bwMode="auto">
            <a:xfrm>
              <a:off x="2903" y="2510"/>
              <a:ext cx="187" cy="192"/>
            </a:xfrm>
            <a:prstGeom prst="rect">
              <a:avLst/>
            </a:prstGeom>
            <a:noFill/>
            <a:ln w="9525">
              <a:noFill/>
              <a:miter lim="800000"/>
              <a:headEnd/>
              <a:tailEnd/>
            </a:ln>
          </p:spPr>
          <p:txBody>
            <a:bodyPr wrap="none">
              <a:spAutoFit/>
            </a:bodyPr>
            <a:lstStyle/>
            <a:p>
              <a:pPr eaLnBrk="0" hangingPunct="0"/>
              <a:r>
                <a:rPr lang="en-US" sz="1400"/>
                <a:t>I</a:t>
              </a:r>
              <a:r>
                <a:rPr lang="en-US" sz="1400" baseline="-25000"/>
                <a:t>a</a:t>
              </a:r>
              <a:endParaRPr lang="en-US" sz="1400"/>
            </a:p>
          </p:txBody>
        </p:sp>
      </p:grpSp>
      <p:sp>
        <p:nvSpPr>
          <p:cNvPr id="77841" name="Line 167"/>
          <p:cNvSpPr>
            <a:spLocks noChangeShapeType="1"/>
          </p:cNvSpPr>
          <p:nvPr/>
        </p:nvSpPr>
        <p:spPr bwMode="auto">
          <a:xfrm>
            <a:off x="4791075" y="2971800"/>
            <a:ext cx="639763" cy="0"/>
          </a:xfrm>
          <a:prstGeom prst="line">
            <a:avLst/>
          </a:prstGeom>
          <a:noFill/>
          <a:ln w="19050">
            <a:solidFill>
              <a:schemeClr val="tx1"/>
            </a:solidFill>
            <a:prstDash val="dash"/>
            <a:round/>
            <a:headEnd/>
            <a:tailEnd type="triangle" w="med" len="med"/>
          </a:ln>
        </p:spPr>
        <p:txBody>
          <a:bodyPr wrap="none" anchor="ctr"/>
          <a:lstStyle/>
          <a:p>
            <a:endParaRPr lang="en-US"/>
          </a:p>
        </p:txBody>
      </p:sp>
      <p:sp>
        <p:nvSpPr>
          <p:cNvPr id="77842" name="Text Box 168"/>
          <p:cNvSpPr txBox="1">
            <a:spLocks noChangeArrowheads="1"/>
          </p:cNvSpPr>
          <p:nvPr/>
        </p:nvSpPr>
        <p:spPr bwMode="auto">
          <a:xfrm>
            <a:off x="5421313" y="2786063"/>
            <a:ext cx="290512" cy="304800"/>
          </a:xfrm>
          <a:prstGeom prst="rect">
            <a:avLst/>
          </a:prstGeom>
          <a:noFill/>
          <a:ln w="9525">
            <a:noFill/>
            <a:miter lim="800000"/>
            <a:headEnd/>
            <a:tailEnd/>
          </a:ln>
        </p:spPr>
        <p:txBody>
          <a:bodyPr wrap="none">
            <a:spAutoFit/>
          </a:bodyPr>
          <a:lstStyle/>
          <a:p>
            <a:pPr eaLnBrk="0" hangingPunct="0"/>
            <a:r>
              <a:rPr lang="en-US" sz="1400"/>
              <a:t>I</a:t>
            </a:r>
            <a:r>
              <a:rPr lang="en-US" sz="1400" baseline="-25000"/>
              <a:t>c</a:t>
            </a:r>
            <a:endParaRPr lang="en-US" sz="1400"/>
          </a:p>
        </p:txBody>
      </p:sp>
      <p:sp>
        <p:nvSpPr>
          <p:cNvPr id="77843" name="Text Box 169"/>
          <p:cNvSpPr txBox="1">
            <a:spLocks noChangeArrowheads="1"/>
          </p:cNvSpPr>
          <p:nvPr/>
        </p:nvSpPr>
        <p:spPr bwMode="auto">
          <a:xfrm>
            <a:off x="1828800" y="1905000"/>
            <a:ext cx="1957388" cy="581025"/>
          </a:xfrm>
          <a:prstGeom prst="rect">
            <a:avLst/>
          </a:prstGeom>
          <a:noFill/>
          <a:ln w="9525">
            <a:noFill/>
            <a:miter lim="800000"/>
            <a:headEnd/>
            <a:tailEnd/>
          </a:ln>
        </p:spPr>
        <p:txBody>
          <a:bodyPr wrap="none">
            <a:spAutoFit/>
          </a:bodyPr>
          <a:lstStyle/>
          <a:p>
            <a:pPr algn="ctr" eaLnBrk="0" hangingPunct="0"/>
            <a:r>
              <a:rPr lang="en-US" sz="1600"/>
              <a:t>Primo Motor</a:t>
            </a:r>
          </a:p>
          <a:p>
            <a:pPr algn="ctr" eaLnBrk="0" hangingPunct="0"/>
            <a:r>
              <a:rPr lang="en-US" sz="1600"/>
              <a:t>(Entrada Mecánica)</a:t>
            </a:r>
          </a:p>
        </p:txBody>
      </p:sp>
      <p:sp>
        <p:nvSpPr>
          <p:cNvPr id="77844" name="Freeform 170"/>
          <p:cNvSpPr>
            <a:spLocks/>
          </p:cNvSpPr>
          <p:nvPr/>
        </p:nvSpPr>
        <p:spPr bwMode="auto">
          <a:xfrm>
            <a:off x="2547938" y="2681288"/>
            <a:ext cx="411162" cy="527050"/>
          </a:xfrm>
          <a:custGeom>
            <a:avLst/>
            <a:gdLst>
              <a:gd name="T0" fmla="*/ 0 w 259"/>
              <a:gd name="T1" fmla="*/ 10 h 332"/>
              <a:gd name="T2" fmla="*/ 154 w 259"/>
              <a:gd name="T3" fmla="*/ 10 h 332"/>
              <a:gd name="T4" fmla="*/ 188 w 259"/>
              <a:gd name="T5" fmla="*/ 29 h 332"/>
              <a:gd name="T6" fmla="*/ 245 w 259"/>
              <a:gd name="T7" fmla="*/ 96 h 332"/>
              <a:gd name="T8" fmla="*/ 178 w 259"/>
              <a:gd name="T9" fmla="*/ 298 h 332"/>
              <a:gd name="T10" fmla="*/ 154 w 259"/>
              <a:gd name="T11" fmla="*/ 332 h 332"/>
              <a:gd name="T12" fmla="*/ 0 60000 65536"/>
              <a:gd name="T13" fmla="*/ 0 60000 65536"/>
              <a:gd name="T14" fmla="*/ 0 60000 65536"/>
              <a:gd name="T15" fmla="*/ 0 60000 65536"/>
              <a:gd name="T16" fmla="*/ 0 60000 65536"/>
              <a:gd name="T17" fmla="*/ 0 60000 65536"/>
              <a:gd name="T18" fmla="*/ 0 w 259"/>
              <a:gd name="T19" fmla="*/ 0 h 332"/>
              <a:gd name="T20" fmla="*/ 259 w 259"/>
              <a:gd name="T21" fmla="*/ 332 h 332"/>
            </a:gdLst>
            <a:ahLst/>
            <a:cxnLst>
              <a:cxn ang="T12">
                <a:pos x="T0" y="T1"/>
              </a:cxn>
              <a:cxn ang="T13">
                <a:pos x="T2" y="T3"/>
              </a:cxn>
              <a:cxn ang="T14">
                <a:pos x="T4" y="T5"/>
              </a:cxn>
              <a:cxn ang="T15">
                <a:pos x="T6" y="T7"/>
              </a:cxn>
              <a:cxn ang="T16">
                <a:pos x="T8" y="T9"/>
              </a:cxn>
              <a:cxn ang="T17">
                <a:pos x="T10" y="T11"/>
              </a:cxn>
            </a:cxnLst>
            <a:rect l="T18" t="T19" r="T20" b="T21"/>
            <a:pathLst>
              <a:path w="259" h="332">
                <a:moveTo>
                  <a:pt x="0" y="10"/>
                </a:moveTo>
                <a:cubicBezTo>
                  <a:pt x="57" y="5"/>
                  <a:pt x="94" y="0"/>
                  <a:pt x="154" y="10"/>
                </a:cubicBezTo>
                <a:cubicBezTo>
                  <a:pt x="167" y="12"/>
                  <a:pt x="176" y="25"/>
                  <a:pt x="188" y="29"/>
                </a:cubicBezTo>
                <a:cubicBezTo>
                  <a:pt x="213" y="47"/>
                  <a:pt x="229" y="70"/>
                  <a:pt x="245" y="96"/>
                </a:cubicBezTo>
                <a:cubicBezTo>
                  <a:pt x="259" y="164"/>
                  <a:pt x="238" y="255"/>
                  <a:pt x="178" y="298"/>
                </a:cubicBezTo>
                <a:cubicBezTo>
                  <a:pt x="173" y="313"/>
                  <a:pt x="165" y="321"/>
                  <a:pt x="154" y="332"/>
                </a:cubicBezTo>
              </a:path>
            </a:pathLst>
          </a:custGeom>
          <a:noFill/>
          <a:ln w="28575">
            <a:solidFill>
              <a:schemeClr val="tx1"/>
            </a:solidFill>
            <a:round/>
            <a:headEnd/>
            <a:tailEnd type="triangle" w="med" len="med"/>
          </a:ln>
        </p:spPr>
        <p:txBody>
          <a:bodyPr wrap="none" anchor="ctr"/>
          <a:lstStyle/>
          <a:p>
            <a:endParaRPr lang="en-US"/>
          </a:p>
        </p:txBody>
      </p:sp>
      <p:sp>
        <p:nvSpPr>
          <p:cNvPr id="77845" name="Text Box 171"/>
          <p:cNvSpPr txBox="1">
            <a:spLocks noChangeArrowheads="1"/>
          </p:cNvSpPr>
          <p:nvPr/>
        </p:nvSpPr>
        <p:spPr bwMode="auto">
          <a:xfrm>
            <a:off x="303213" y="1216025"/>
            <a:ext cx="2609850" cy="457200"/>
          </a:xfrm>
          <a:prstGeom prst="rect">
            <a:avLst/>
          </a:prstGeom>
          <a:noFill/>
          <a:ln w="9525">
            <a:noFill/>
            <a:miter lim="800000"/>
            <a:headEnd/>
            <a:tailEnd/>
          </a:ln>
        </p:spPr>
        <p:txBody>
          <a:bodyPr wrap="none">
            <a:spAutoFit/>
          </a:bodyPr>
          <a:lstStyle/>
          <a:p>
            <a:r>
              <a:rPr lang="es-MX"/>
              <a:t>Generador básico</a:t>
            </a:r>
            <a:endParaRPr lang="es-E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7827"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78852" name="Text Box 38"/>
          <p:cNvSpPr txBox="1">
            <a:spLocks noChangeArrowheads="1"/>
          </p:cNvSpPr>
          <p:nvPr/>
        </p:nvSpPr>
        <p:spPr bwMode="auto">
          <a:xfrm>
            <a:off x="841375" y="1344546"/>
            <a:ext cx="3152775" cy="457200"/>
          </a:xfrm>
          <a:prstGeom prst="rect">
            <a:avLst/>
          </a:prstGeom>
          <a:noFill/>
          <a:ln w="9525">
            <a:noFill/>
            <a:miter lim="800000"/>
            <a:headEnd/>
            <a:tailEnd/>
          </a:ln>
        </p:spPr>
        <p:txBody>
          <a:bodyPr wrap="none">
            <a:spAutoFit/>
          </a:bodyPr>
          <a:lstStyle/>
          <a:p>
            <a:r>
              <a:rPr lang="es-MX" dirty="0"/>
              <a:t>Generador polos lisos</a:t>
            </a:r>
            <a:endParaRPr lang="es-ES" dirty="0"/>
          </a:p>
        </p:txBody>
      </p:sp>
      <p:pic>
        <p:nvPicPr>
          <p:cNvPr id="78853" name="Picture 40"/>
          <p:cNvPicPr>
            <a:picLocks noChangeAspect="1" noChangeArrowheads="1"/>
          </p:cNvPicPr>
          <p:nvPr/>
        </p:nvPicPr>
        <p:blipFill>
          <a:blip r:embed="rId2"/>
          <a:srcRect/>
          <a:stretch>
            <a:fillRect/>
          </a:stretch>
        </p:blipFill>
        <p:spPr bwMode="auto">
          <a:xfrm>
            <a:off x="395288" y="1773238"/>
            <a:ext cx="2724150" cy="2790825"/>
          </a:xfrm>
          <a:prstGeom prst="rect">
            <a:avLst/>
          </a:prstGeom>
          <a:noFill/>
          <a:ln w="9525">
            <a:noFill/>
            <a:miter lim="800000"/>
            <a:headEnd/>
            <a:tailEnd/>
          </a:ln>
        </p:spPr>
      </p:pic>
      <p:sp>
        <p:nvSpPr>
          <p:cNvPr id="78854" name="Text Box 41"/>
          <p:cNvSpPr txBox="1">
            <a:spLocks noChangeArrowheads="1"/>
          </p:cNvSpPr>
          <p:nvPr/>
        </p:nvSpPr>
        <p:spPr bwMode="auto">
          <a:xfrm>
            <a:off x="98249" y="963769"/>
            <a:ext cx="2897188" cy="457200"/>
          </a:xfrm>
          <a:prstGeom prst="rect">
            <a:avLst/>
          </a:prstGeom>
          <a:noFill/>
          <a:ln w="9525">
            <a:noFill/>
            <a:miter lim="800000"/>
            <a:headEnd/>
            <a:tailEnd/>
          </a:ln>
        </p:spPr>
        <p:txBody>
          <a:bodyPr wrap="none">
            <a:spAutoFit/>
          </a:bodyPr>
          <a:lstStyle/>
          <a:p>
            <a:r>
              <a:rPr lang="es-MX" dirty="0"/>
              <a:t>Tipos de Generador</a:t>
            </a:r>
            <a:endParaRPr lang="es-ES" dirty="0"/>
          </a:p>
        </p:txBody>
      </p:sp>
      <p:pic>
        <p:nvPicPr>
          <p:cNvPr id="78855" name="Picture 42"/>
          <p:cNvPicPr>
            <a:picLocks noChangeAspect="1" noChangeArrowheads="1"/>
          </p:cNvPicPr>
          <p:nvPr/>
        </p:nvPicPr>
        <p:blipFill>
          <a:blip r:embed="rId3"/>
          <a:srcRect/>
          <a:stretch>
            <a:fillRect/>
          </a:stretch>
        </p:blipFill>
        <p:spPr bwMode="auto">
          <a:xfrm>
            <a:off x="5848350" y="3295650"/>
            <a:ext cx="3295650" cy="3562350"/>
          </a:xfrm>
          <a:prstGeom prst="rect">
            <a:avLst/>
          </a:prstGeom>
          <a:noFill/>
          <a:ln w="9525">
            <a:noFill/>
            <a:miter lim="800000"/>
            <a:headEnd/>
            <a:tailEnd/>
          </a:ln>
        </p:spPr>
      </p:pic>
      <p:sp>
        <p:nvSpPr>
          <p:cNvPr id="78856" name="Text Box 43"/>
          <p:cNvSpPr txBox="1">
            <a:spLocks noChangeArrowheads="1"/>
          </p:cNvSpPr>
          <p:nvPr/>
        </p:nvSpPr>
        <p:spPr bwMode="auto">
          <a:xfrm>
            <a:off x="5294313" y="2769324"/>
            <a:ext cx="3746500" cy="457200"/>
          </a:xfrm>
          <a:prstGeom prst="rect">
            <a:avLst/>
          </a:prstGeom>
          <a:noFill/>
          <a:ln w="9525">
            <a:noFill/>
            <a:miter lim="800000"/>
            <a:headEnd/>
            <a:tailEnd/>
          </a:ln>
        </p:spPr>
        <p:txBody>
          <a:bodyPr wrap="none">
            <a:spAutoFit/>
          </a:bodyPr>
          <a:lstStyle/>
          <a:p>
            <a:r>
              <a:rPr lang="es-MX" dirty="0"/>
              <a:t>Generador polos salientes</a:t>
            </a:r>
            <a:endParaRPr lang="es-ES" dirty="0"/>
          </a:p>
        </p:txBody>
      </p:sp>
      <p:grpSp>
        <p:nvGrpSpPr>
          <p:cNvPr id="8" name="7 Grupo"/>
          <p:cNvGrpSpPr/>
          <p:nvPr/>
        </p:nvGrpSpPr>
        <p:grpSpPr>
          <a:xfrm>
            <a:off x="2915816" y="2996952"/>
            <a:ext cx="1664539" cy="633363"/>
            <a:chOff x="2915816" y="2996952"/>
            <a:chExt cx="1664539" cy="633363"/>
          </a:xfrm>
        </p:grpSpPr>
        <p:sp>
          <p:nvSpPr>
            <p:cNvPr id="2" name="1 CuadroTexto"/>
            <p:cNvSpPr txBox="1"/>
            <p:nvPr/>
          </p:nvSpPr>
          <p:spPr>
            <a:xfrm>
              <a:off x="3421063" y="3168650"/>
              <a:ext cx="1159292" cy="461665"/>
            </a:xfrm>
            <a:prstGeom prst="rect">
              <a:avLst/>
            </a:prstGeom>
            <a:noFill/>
          </p:spPr>
          <p:txBody>
            <a:bodyPr wrap="none" rtlCol="0">
              <a:spAutoFit/>
            </a:bodyPr>
            <a:lstStyle/>
            <a:p>
              <a:r>
                <a:rPr lang="es-MX" dirty="0" smtClean="0"/>
                <a:t>Estator</a:t>
              </a:r>
              <a:endParaRPr lang="es-MX" dirty="0"/>
            </a:p>
          </p:txBody>
        </p:sp>
        <p:cxnSp>
          <p:nvCxnSpPr>
            <p:cNvPr id="5" name="4 Conector recto de flecha"/>
            <p:cNvCxnSpPr>
              <a:stCxn id="2" idx="1"/>
            </p:cNvCxnSpPr>
            <p:nvPr/>
          </p:nvCxnSpPr>
          <p:spPr bwMode="auto">
            <a:xfrm flipH="1" flipV="1">
              <a:off x="2915816" y="2996952"/>
              <a:ext cx="505247" cy="402531"/>
            </a:xfrm>
            <a:prstGeom prst="straightConnector1">
              <a:avLst/>
            </a:prstGeom>
            <a:solidFill>
              <a:schemeClr val="accent1"/>
            </a:solidFill>
            <a:ln w="38100" cap="flat" cmpd="sng" algn="ctr">
              <a:solidFill>
                <a:srgbClr val="FFC000"/>
              </a:solidFill>
              <a:prstDash val="solid"/>
              <a:round/>
              <a:headEnd type="none" w="med" len="med"/>
              <a:tailEnd type="arrow"/>
            </a:ln>
            <a:effectLst/>
          </p:spPr>
        </p:cxnSp>
      </p:grpSp>
      <p:grpSp>
        <p:nvGrpSpPr>
          <p:cNvPr id="9" name="8 Grupo"/>
          <p:cNvGrpSpPr/>
          <p:nvPr/>
        </p:nvGrpSpPr>
        <p:grpSpPr>
          <a:xfrm>
            <a:off x="2051720" y="3295650"/>
            <a:ext cx="2307420" cy="1387103"/>
            <a:chOff x="2051720" y="3295650"/>
            <a:chExt cx="2307420" cy="1387103"/>
          </a:xfrm>
        </p:grpSpPr>
        <p:sp>
          <p:nvSpPr>
            <p:cNvPr id="3" name="2 CuadroTexto"/>
            <p:cNvSpPr txBox="1"/>
            <p:nvPr/>
          </p:nvSpPr>
          <p:spPr>
            <a:xfrm>
              <a:off x="3421063" y="4221088"/>
              <a:ext cx="938077" cy="461665"/>
            </a:xfrm>
            <a:prstGeom prst="rect">
              <a:avLst/>
            </a:prstGeom>
            <a:noFill/>
          </p:spPr>
          <p:txBody>
            <a:bodyPr wrap="none" rtlCol="0">
              <a:spAutoFit/>
            </a:bodyPr>
            <a:lstStyle/>
            <a:p>
              <a:r>
                <a:rPr lang="es-MX" dirty="0" smtClean="0"/>
                <a:t>Rotor</a:t>
              </a:r>
              <a:endParaRPr lang="es-MX" dirty="0"/>
            </a:p>
          </p:txBody>
        </p:sp>
        <p:cxnSp>
          <p:nvCxnSpPr>
            <p:cNvPr id="14" name="13 Conector recto de flecha"/>
            <p:cNvCxnSpPr/>
            <p:nvPr/>
          </p:nvCxnSpPr>
          <p:spPr bwMode="auto">
            <a:xfrm flipH="1" flipV="1">
              <a:off x="2051720" y="3295650"/>
              <a:ext cx="1421942" cy="1104216"/>
            </a:xfrm>
            <a:prstGeom prst="straightConnector1">
              <a:avLst/>
            </a:prstGeom>
            <a:solidFill>
              <a:schemeClr val="accent1"/>
            </a:solidFill>
            <a:ln w="38100" cap="flat" cmpd="sng" algn="ctr">
              <a:solidFill>
                <a:srgbClr val="FFC000"/>
              </a:solidFill>
              <a:prstDash val="solid"/>
              <a:round/>
              <a:headEnd type="none" w="med" len="med"/>
              <a:tailEnd type="arrow"/>
            </a:ln>
            <a:effectLst/>
          </p:spPr>
        </p:cxnSp>
      </p:grpSp>
      <p:cxnSp>
        <p:nvCxnSpPr>
          <p:cNvPr id="18" name="17 Conector recto de flecha"/>
          <p:cNvCxnSpPr/>
          <p:nvPr/>
        </p:nvCxnSpPr>
        <p:spPr bwMode="auto">
          <a:xfrm flipH="1" flipV="1">
            <a:off x="3068216" y="3149352"/>
            <a:ext cx="505247" cy="402531"/>
          </a:xfrm>
          <a:prstGeom prst="straightConnector1">
            <a:avLst/>
          </a:prstGeom>
          <a:solidFill>
            <a:schemeClr val="accent1"/>
          </a:solidFill>
          <a:ln w="38100" cap="flat" cmpd="sng" algn="ctr">
            <a:solidFill>
              <a:srgbClr val="FFC000"/>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8852"/>
                                        </p:tgtEl>
                                        <p:attrNameLst>
                                          <p:attrName>style.visibility</p:attrName>
                                        </p:attrNameLst>
                                      </p:cBhvr>
                                      <p:to>
                                        <p:strVal val="visible"/>
                                      </p:to>
                                    </p:set>
                                    <p:animEffect transition="in" filter="fade">
                                      <p:cBhvr>
                                        <p:cTn id="11" dur="1000"/>
                                        <p:tgtEl>
                                          <p:spTgt spid="78852"/>
                                        </p:tgtEl>
                                      </p:cBhvr>
                                    </p:animEffect>
                                    <p:anim calcmode="lin" valueType="num">
                                      <p:cBhvr>
                                        <p:cTn id="12" dur="1000" fill="hold"/>
                                        <p:tgtEl>
                                          <p:spTgt spid="78852"/>
                                        </p:tgtEl>
                                        <p:attrNameLst>
                                          <p:attrName>ppt_x</p:attrName>
                                        </p:attrNameLst>
                                      </p:cBhvr>
                                      <p:tavLst>
                                        <p:tav tm="0">
                                          <p:val>
                                            <p:strVal val="#ppt_x"/>
                                          </p:val>
                                        </p:tav>
                                        <p:tav tm="100000">
                                          <p:val>
                                            <p:strVal val="#ppt_x"/>
                                          </p:val>
                                        </p:tav>
                                      </p:tavLst>
                                    </p:anim>
                                    <p:anim calcmode="lin" valueType="num">
                                      <p:cBhvr>
                                        <p:cTn id="13" dur="1000" fill="hold"/>
                                        <p:tgtEl>
                                          <p:spTgt spid="7885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885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78856"/>
                                        </p:tgtEl>
                                        <p:attrNameLst>
                                          <p:attrName>style.visibility</p:attrName>
                                        </p:attrNameLst>
                                      </p:cBhvr>
                                      <p:to>
                                        <p:strVal val="visible"/>
                                      </p:to>
                                    </p:set>
                                    <p:animEffect transition="in" filter="fade">
                                      <p:cBhvr>
                                        <p:cTn id="30" dur="1000"/>
                                        <p:tgtEl>
                                          <p:spTgt spid="78856"/>
                                        </p:tgtEl>
                                      </p:cBhvr>
                                    </p:animEffect>
                                    <p:anim calcmode="lin" valueType="num">
                                      <p:cBhvr>
                                        <p:cTn id="31" dur="1000" fill="hold"/>
                                        <p:tgtEl>
                                          <p:spTgt spid="78856"/>
                                        </p:tgtEl>
                                        <p:attrNameLst>
                                          <p:attrName>ppt_x</p:attrName>
                                        </p:attrNameLst>
                                      </p:cBhvr>
                                      <p:tavLst>
                                        <p:tav tm="0">
                                          <p:val>
                                            <p:strVal val="#ppt_x"/>
                                          </p:val>
                                        </p:tav>
                                        <p:tav tm="100000">
                                          <p:val>
                                            <p:strVal val="#ppt_x"/>
                                          </p:val>
                                        </p:tav>
                                      </p:tavLst>
                                    </p:anim>
                                    <p:anim calcmode="lin" valueType="num">
                                      <p:cBhvr>
                                        <p:cTn id="32" dur="1000" fill="hold"/>
                                        <p:tgtEl>
                                          <p:spTgt spid="7885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8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p:bldP spid="78854" grpId="0"/>
      <p:bldP spid="78856" grpId="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680544"/>
            <a:ext cx="2890763" cy="1838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523" y="1711432"/>
            <a:ext cx="2417763" cy="177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9463" y="3925467"/>
            <a:ext cx="4164570" cy="2728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2234" y="1703578"/>
            <a:ext cx="2867025" cy="181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24563" y="3861048"/>
            <a:ext cx="290512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17131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252388"/>
            <a:ext cx="2318169"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57425"/>
            <a:ext cx="3024336" cy="3169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2747984"/>
            <a:ext cx="2309987" cy="16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4975" y="3933056"/>
            <a:ext cx="3629025"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1827" y="1257425"/>
            <a:ext cx="3715043" cy="2426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1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9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9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2274" y="1412776"/>
            <a:ext cx="9036496" cy="830997"/>
          </a:xfrm>
          <a:prstGeom prst="rect">
            <a:avLst/>
          </a:prstGeom>
          <a:noFill/>
        </p:spPr>
        <p:txBody>
          <a:bodyPr wrap="square" rtlCol="0">
            <a:spAutoFit/>
          </a:bodyPr>
          <a:lstStyle/>
          <a:p>
            <a:pPr marL="342900" indent="-342900">
              <a:buFont typeface="Wingdings" pitchFamily="2" charset="2"/>
              <a:buChar char="Ø"/>
            </a:pPr>
            <a:r>
              <a:rPr lang="es-MX" dirty="0">
                <a:solidFill>
                  <a:srgbClr val="FF3300"/>
                </a:solidFill>
              </a:rPr>
              <a:t>Un generador es la pieza de equipo mas cara y compleja que una </a:t>
            </a:r>
            <a:r>
              <a:rPr lang="es-MX" dirty="0" smtClean="0">
                <a:solidFill>
                  <a:srgbClr val="FF3300"/>
                </a:solidFill>
              </a:rPr>
              <a:t>compañía </a:t>
            </a:r>
            <a:r>
              <a:rPr lang="es-MX" dirty="0">
                <a:solidFill>
                  <a:srgbClr val="FF3300"/>
                </a:solidFill>
              </a:rPr>
              <a:t>productora puede invertir y poseer</a:t>
            </a:r>
            <a:r>
              <a:rPr lang="es-MX" dirty="0" smtClean="0">
                <a:solidFill>
                  <a:srgbClr val="FF3300"/>
                </a:solidFill>
              </a:rPr>
              <a:t>.</a:t>
            </a:r>
          </a:p>
        </p:txBody>
      </p:sp>
      <p:sp>
        <p:nvSpPr>
          <p:cNvPr id="3" name="2 CuadroTexto"/>
          <p:cNvSpPr txBox="1"/>
          <p:nvPr/>
        </p:nvSpPr>
        <p:spPr>
          <a:xfrm>
            <a:off x="46608" y="4581128"/>
            <a:ext cx="9036496" cy="1569660"/>
          </a:xfrm>
          <a:prstGeom prst="rect">
            <a:avLst/>
          </a:prstGeom>
          <a:noFill/>
        </p:spPr>
        <p:txBody>
          <a:bodyPr wrap="square" rtlCol="0">
            <a:spAutoFit/>
          </a:bodyPr>
          <a:lstStyle/>
          <a:p>
            <a:pPr marL="342900" indent="-342900">
              <a:buFont typeface="Wingdings" pitchFamily="2" charset="2"/>
              <a:buChar char="Ø"/>
            </a:pPr>
            <a:r>
              <a:rPr lang="es-MX" dirty="0">
                <a:solidFill>
                  <a:srgbClr val="FFFF00"/>
                </a:solidFill>
              </a:rPr>
              <a:t>Este costo incluye la diminución de ingresos por venta de energía, el costo de reposición del equipo, costos por daños colaterales, y costos por mano de obra. Para la compañía esta el costo de reposición de energía a precio </a:t>
            </a:r>
            <a:r>
              <a:rPr lang="es-MX" dirty="0" smtClean="0">
                <a:solidFill>
                  <a:srgbClr val="FFFF00"/>
                </a:solidFill>
              </a:rPr>
              <a:t>mayor</a:t>
            </a:r>
            <a:endParaRPr lang="es-MX" dirty="0">
              <a:solidFill>
                <a:srgbClr val="FFFF00"/>
              </a:solidFill>
            </a:endParaRPr>
          </a:p>
        </p:txBody>
      </p:sp>
      <p:sp>
        <p:nvSpPr>
          <p:cNvPr id="4" name="3 CuadroTexto"/>
          <p:cNvSpPr txBox="1"/>
          <p:nvPr/>
        </p:nvSpPr>
        <p:spPr>
          <a:xfrm>
            <a:off x="46608" y="2976280"/>
            <a:ext cx="9097392" cy="830997"/>
          </a:xfrm>
          <a:prstGeom prst="rect">
            <a:avLst/>
          </a:prstGeom>
          <a:noFill/>
        </p:spPr>
        <p:txBody>
          <a:bodyPr wrap="square" rtlCol="0">
            <a:spAutoFit/>
          </a:bodyPr>
          <a:lstStyle/>
          <a:p>
            <a:pPr marL="342900" indent="-342900">
              <a:buFont typeface="Wingdings" pitchFamily="2" charset="2"/>
              <a:buChar char="Ø"/>
            </a:pPr>
            <a:r>
              <a:rPr lang="es-MX" dirty="0">
                <a:solidFill>
                  <a:schemeClr val="accent3">
                    <a:lumMod val="20000"/>
                    <a:lumOff val="80000"/>
                  </a:schemeClr>
                </a:solidFill>
              </a:rPr>
              <a:t>Cuando un generador sufre una desconexión forzada por cualquier razón produce un alto costo para el productor</a:t>
            </a:r>
            <a:r>
              <a:rPr lang="es-MX" dirty="0" smtClean="0">
                <a:solidFill>
                  <a:schemeClr val="accent3">
                    <a:lumMod val="20000"/>
                    <a:lumOff val="80000"/>
                  </a:schemeClr>
                </a:solidFill>
              </a:rPr>
              <a:t>.</a:t>
            </a:r>
            <a:endParaRPr lang="es-MX" dirty="0">
              <a:solidFill>
                <a:schemeClr val="accent3">
                  <a:lumMod val="20000"/>
                  <a:lumOff val="80000"/>
                </a:schemeClr>
              </a:solidFill>
            </a:endParaRPr>
          </a:p>
        </p:txBody>
      </p:sp>
    </p:spTree>
    <p:extLst>
      <p:ext uri="{BB962C8B-B14F-4D97-AF65-F5344CB8AC3E}">
        <p14:creationId xmlns:p14="http://schemas.microsoft.com/office/powerpoint/2010/main" val="230500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2394848" y="1001927"/>
            <a:ext cx="4056367" cy="461665"/>
          </a:xfrm>
          <a:prstGeom prst="rect">
            <a:avLst/>
          </a:prstGeom>
          <a:noFill/>
        </p:spPr>
        <p:txBody>
          <a:bodyPr wrap="none" rtlCol="0">
            <a:spAutoFit/>
          </a:bodyPr>
          <a:lstStyle/>
          <a:p>
            <a:r>
              <a:rPr lang="es-MX" dirty="0"/>
              <a:t>FALLAS DEL </a:t>
            </a:r>
            <a:r>
              <a:rPr lang="es-MX" dirty="0" smtClean="0"/>
              <a:t>GENERADOR</a:t>
            </a:r>
            <a:endParaRPr lang="es-MX" dirty="0"/>
          </a:p>
        </p:txBody>
      </p:sp>
      <p:sp>
        <p:nvSpPr>
          <p:cNvPr id="3" name="2 CuadroTexto"/>
          <p:cNvSpPr txBox="1"/>
          <p:nvPr/>
        </p:nvSpPr>
        <p:spPr>
          <a:xfrm>
            <a:off x="0" y="1628800"/>
            <a:ext cx="9144000" cy="1200329"/>
          </a:xfrm>
          <a:prstGeom prst="rect">
            <a:avLst/>
          </a:prstGeom>
          <a:noFill/>
        </p:spPr>
        <p:txBody>
          <a:bodyPr wrap="square" rtlCol="0">
            <a:spAutoFit/>
          </a:bodyPr>
          <a:lstStyle/>
          <a:p>
            <a:pPr marL="342900" indent="-342900">
              <a:buFont typeface="Wingdings" pitchFamily="2" charset="2"/>
              <a:buChar char="ü"/>
            </a:pPr>
            <a:r>
              <a:rPr lang="es-MX" dirty="0">
                <a:solidFill>
                  <a:srgbClr val="009900"/>
                </a:solidFill>
              </a:rPr>
              <a:t>Hay muchas razones para causar la desconexión de un generador. Estas incluyen las fallas propias del </a:t>
            </a:r>
            <a:r>
              <a:rPr lang="es-MX" dirty="0" smtClean="0">
                <a:solidFill>
                  <a:srgbClr val="009900"/>
                </a:solidFill>
              </a:rPr>
              <a:t>generador (</a:t>
            </a:r>
            <a:r>
              <a:rPr lang="es-MX" dirty="0" err="1">
                <a:solidFill>
                  <a:srgbClr val="009900"/>
                </a:solidFill>
              </a:rPr>
              <a:t>elèctricas</a:t>
            </a:r>
            <a:r>
              <a:rPr lang="es-MX" dirty="0">
                <a:solidFill>
                  <a:srgbClr val="009900"/>
                </a:solidFill>
              </a:rPr>
              <a:t>) y las condiciones anormales de operación</a:t>
            </a:r>
            <a:r>
              <a:rPr lang="es-MX" dirty="0" smtClean="0">
                <a:solidFill>
                  <a:srgbClr val="009900"/>
                </a:solidFill>
              </a:rPr>
              <a:t>.</a:t>
            </a:r>
            <a:endParaRPr lang="es-MX" dirty="0">
              <a:solidFill>
                <a:srgbClr val="009900"/>
              </a:solidFill>
            </a:endParaRPr>
          </a:p>
        </p:txBody>
      </p:sp>
      <p:sp>
        <p:nvSpPr>
          <p:cNvPr id="4" name="3 CuadroTexto"/>
          <p:cNvSpPr txBox="1"/>
          <p:nvPr/>
        </p:nvSpPr>
        <p:spPr>
          <a:xfrm>
            <a:off x="13941" y="2919577"/>
            <a:ext cx="9144001" cy="1569660"/>
          </a:xfrm>
          <a:prstGeom prst="rect">
            <a:avLst/>
          </a:prstGeom>
          <a:noFill/>
        </p:spPr>
        <p:txBody>
          <a:bodyPr wrap="square" rtlCol="0">
            <a:spAutoFit/>
          </a:bodyPr>
          <a:lstStyle/>
          <a:p>
            <a:pPr marL="342900" indent="-342900">
              <a:buFont typeface="Wingdings" pitchFamily="2" charset="2"/>
              <a:buChar char="ü"/>
            </a:pPr>
            <a:r>
              <a:rPr lang="es-MX" dirty="0">
                <a:solidFill>
                  <a:srgbClr val="FF0000"/>
                </a:solidFill>
              </a:rPr>
              <a:t>Por ser de voltajes relativamente bajos hay altas corrientes en las fallas, que producen grandes daños en el aislamiento, el cobre y el núcleo.</a:t>
            </a:r>
          </a:p>
          <a:p>
            <a:endParaRPr lang="es-MX" dirty="0"/>
          </a:p>
        </p:txBody>
      </p:sp>
      <p:sp>
        <p:nvSpPr>
          <p:cNvPr id="5" name="4 CuadroTexto"/>
          <p:cNvSpPr txBox="1"/>
          <p:nvPr/>
        </p:nvSpPr>
        <p:spPr>
          <a:xfrm>
            <a:off x="13942" y="4221088"/>
            <a:ext cx="9144000" cy="1200329"/>
          </a:xfrm>
          <a:prstGeom prst="rect">
            <a:avLst/>
          </a:prstGeom>
          <a:noFill/>
        </p:spPr>
        <p:txBody>
          <a:bodyPr wrap="square" rtlCol="0">
            <a:spAutoFit/>
          </a:bodyPr>
          <a:lstStyle/>
          <a:p>
            <a:pPr marL="342900" indent="-342900">
              <a:buFont typeface="Wingdings" pitchFamily="2" charset="2"/>
              <a:buChar char="ü"/>
            </a:pPr>
            <a:r>
              <a:rPr lang="es-MX" dirty="0">
                <a:solidFill>
                  <a:srgbClr val="FFC000"/>
                </a:solidFill>
              </a:rPr>
              <a:t>La corriente de falla puede fluir por varios segundos después de la desconexión del generador del sistema debido a la lenta disminución del flujo</a:t>
            </a:r>
            <a:r>
              <a:rPr lang="es-MX" dirty="0" smtClean="0">
                <a:solidFill>
                  <a:srgbClr val="FFC000"/>
                </a:solidFill>
              </a:rPr>
              <a:t>.</a:t>
            </a:r>
            <a:endParaRPr lang="es-MX" dirty="0">
              <a:solidFill>
                <a:srgbClr val="FFC000"/>
              </a:solidFill>
            </a:endParaRPr>
          </a:p>
        </p:txBody>
      </p:sp>
      <p:sp>
        <p:nvSpPr>
          <p:cNvPr id="6" name="5 CuadroTexto"/>
          <p:cNvSpPr txBox="1"/>
          <p:nvPr/>
        </p:nvSpPr>
        <p:spPr>
          <a:xfrm>
            <a:off x="13942" y="5421417"/>
            <a:ext cx="9144000" cy="1200329"/>
          </a:xfrm>
          <a:prstGeom prst="rect">
            <a:avLst/>
          </a:prstGeom>
          <a:noFill/>
        </p:spPr>
        <p:txBody>
          <a:bodyPr wrap="square" rtlCol="0">
            <a:spAutoFit/>
          </a:bodyPr>
          <a:lstStyle/>
          <a:p>
            <a:pPr marL="342900" indent="-342900">
              <a:spcBef>
                <a:spcPct val="50000"/>
              </a:spcBef>
              <a:buFont typeface="Wingdings" pitchFamily="2" charset="2"/>
              <a:buChar char="ü"/>
            </a:pPr>
            <a:r>
              <a:rPr lang="es-MX" dirty="0">
                <a:solidFill>
                  <a:srgbClr val="FF3300"/>
                </a:solidFill>
              </a:rPr>
              <a:t>Por lo anterior </a:t>
            </a:r>
            <a:r>
              <a:rPr lang="es-MX" b="1" dirty="0">
                <a:solidFill>
                  <a:srgbClr val="FF3300"/>
                </a:solidFill>
              </a:rPr>
              <a:t>Protecciones de Alta Velocidad </a:t>
            </a:r>
            <a:r>
              <a:rPr lang="es-MX" dirty="0">
                <a:solidFill>
                  <a:srgbClr val="FF3300"/>
                </a:solidFill>
              </a:rPr>
              <a:t>son requeridas. </a:t>
            </a:r>
            <a:r>
              <a:rPr lang="es-MX" dirty="0" smtClean="0">
                <a:solidFill>
                  <a:srgbClr val="FF3300"/>
                </a:solidFill>
              </a:rPr>
              <a:t>La </a:t>
            </a:r>
            <a:r>
              <a:rPr lang="es-MX" dirty="0">
                <a:solidFill>
                  <a:srgbClr val="FF3300"/>
                </a:solidFill>
              </a:rPr>
              <a:t>razón de costo entre un mal o bien protegido generador puede ser de 6 a </a:t>
            </a:r>
            <a:r>
              <a:rPr lang="es-MX" dirty="0" smtClean="0">
                <a:solidFill>
                  <a:srgbClr val="FF3300"/>
                </a:solidFill>
              </a:rPr>
              <a:t>1. </a:t>
            </a:r>
            <a:endParaRPr lang="es-MX" dirty="0">
              <a:solidFill>
                <a:srgbClr val="FF3300"/>
              </a:solidFill>
            </a:endParaRPr>
          </a:p>
        </p:txBody>
      </p:sp>
    </p:spTree>
    <p:extLst>
      <p:ext uri="{BB962C8B-B14F-4D97-AF65-F5344CB8AC3E}">
        <p14:creationId xmlns:p14="http://schemas.microsoft.com/office/powerpoint/2010/main" val="139962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46608" y="2035741"/>
            <a:ext cx="9036496" cy="830997"/>
          </a:xfrm>
          <a:prstGeom prst="rect">
            <a:avLst/>
          </a:prstGeom>
          <a:noFill/>
        </p:spPr>
        <p:txBody>
          <a:bodyPr wrap="square" rtlCol="0">
            <a:spAutoFit/>
          </a:bodyPr>
          <a:lstStyle/>
          <a:p>
            <a:pPr>
              <a:spcBef>
                <a:spcPct val="50000"/>
              </a:spcBef>
            </a:pPr>
            <a:r>
              <a:rPr lang="es-MX" dirty="0">
                <a:solidFill>
                  <a:srgbClr val="FFFF00"/>
                </a:solidFill>
              </a:rPr>
              <a:t>La frecuencia de ocurrencia de los tipos de fallas </a:t>
            </a:r>
            <a:r>
              <a:rPr lang="es-MX" dirty="0" smtClean="0">
                <a:solidFill>
                  <a:srgbClr val="FFFF00"/>
                </a:solidFill>
              </a:rPr>
              <a:t>eléctricas  en el estator se </a:t>
            </a:r>
            <a:r>
              <a:rPr lang="es-MX" dirty="0">
                <a:solidFill>
                  <a:srgbClr val="FFFF00"/>
                </a:solidFill>
              </a:rPr>
              <a:t>muestra en </a:t>
            </a:r>
            <a:r>
              <a:rPr lang="es-MX" dirty="0" smtClean="0">
                <a:solidFill>
                  <a:srgbClr val="FFFF00"/>
                </a:solidFill>
              </a:rPr>
              <a:t>%.</a:t>
            </a:r>
            <a:endParaRPr lang="es-MX" dirty="0">
              <a:solidFill>
                <a:srgbClr val="FFFF00"/>
              </a:solidFill>
            </a:endParaRPr>
          </a:p>
        </p:txBody>
      </p:sp>
      <p:sp>
        <p:nvSpPr>
          <p:cNvPr id="3" name="2 CuadroTexto"/>
          <p:cNvSpPr txBox="1"/>
          <p:nvPr/>
        </p:nvSpPr>
        <p:spPr>
          <a:xfrm>
            <a:off x="1122661" y="1023118"/>
            <a:ext cx="6364691" cy="461665"/>
          </a:xfrm>
          <a:prstGeom prst="rect">
            <a:avLst/>
          </a:prstGeom>
          <a:noFill/>
        </p:spPr>
        <p:txBody>
          <a:bodyPr wrap="none" rtlCol="0">
            <a:spAutoFit/>
          </a:bodyPr>
          <a:lstStyle/>
          <a:p>
            <a:r>
              <a:rPr lang="es-MX" dirty="0" smtClean="0">
                <a:latin typeface="Comic Sans MS" pitchFamily="66" charset="0"/>
              </a:rPr>
              <a:t>FALLAS ELECTRICAS EN EL GENERADOR</a:t>
            </a:r>
            <a:endParaRPr lang="es-MX" dirty="0">
              <a:latin typeface="Comic Sans MS" pitchFamily="66" charset="0"/>
            </a:endParaRPr>
          </a:p>
        </p:txBody>
      </p:sp>
      <p:sp>
        <p:nvSpPr>
          <p:cNvPr id="4" name="3 CuadroTexto"/>
          <p:cNvSpPr txBox="1"/>
          <p:nvPr/>
        </p:nvSpPr>
        <p:spPr>
          <a:xfrm>
            <a:off x="271863" y="4890261"/>
            <a:ext cx="1673856" cy="461665"/>
          </a:xfrm>
          <a:prstGeom prst="rect">
            <a:avLst/>
          </a:prstGeom>
          <a:noFill/>
        </p:spPr>
        <p:txBody>
          <a:bodyPr wrap="none" rtlCol="0">
            <a:spAutoFit/>
          </a:bodyPr>
          <a:lstStyle/>
          <a:p>
            <a:r>
              <a:rPr lang="es-MX" dirty="0" smtClean="0">
                <a:solidFill>
                  <a:srgbClr val="33CC33"/>
                </a:solidFill>
              </a:rPr>
              <a:t>Rotor(CD):</a:t>
            </a:r>
            <a:endParaRPr lang="es-MX" dirty="0">
              <a:solidFill>
                <a:srgbClr val="33CC33"/>
              </a:solidFill>
            </a:endParaRPr>
          </a:p>
        </p:txBody>
      </p:sp>
      <p:sp>
        <p:nvSpPr>
          <p:cNvPr id="5" name="4 CuadroTexto"/>
          <p:cNvSpPr txBox="1"/>
          <p:nvPr/>
        </p:nvSpPr>
        <p:spPr>
          <a:xfrm>
            <a:off x="251520" y="1524636"/>
            <a:ext cx="1877437" cy="461665"/>
          </a:xfrm>
          <a:prstGeom prst="rect">
            <a:avLst/>
          </a:prstGeom>
          <a:noFill/>
        </p:spPr>
        <p:txBody>
          <a:bodyPr wrap="none" rtlCol="0">
            <a:spAutoFit/>
          </a:bodyPr>
          <a:lstStyle/>
          <a:p>
            <a:r>
              <a:rPr lang="es-MX" dirty="0" smtClean="0">
                <a:solidFill>
                  <a:srgbClr val="FFC000"/>
                </a:solidFill>
              </a:rPr>
              <a:t>Estator(CA):</a:t>
            </a:r>
            <a:endParaRPr lang="es-MX" dirty="0">
              <a:solidFill>
                <a:srgbClr val="FFC000"/>
              </a:solidFill>
            </a:endParaRPr>
          </a:p>
        </p:txBody>
      </p:sp>
      <p:sp>
        <p:nvSpPr>
          <p:cNvPr id="6" name="5 CuadroTexto"/>
          <p:cNvSpPr txBox="1"/>
          <p:nvPr/>
        </p:nvSpPr>
        <p:spPr>
          <a:xfrm>
            <a:off x="759799" y="5445223"/>
            <a:ext cx="6697667" cy="830997"/>
          </a:xfrm>
          <a:prstGeom prst="rect">
            <a:avLst/>
          </a:prstGeom>
          <a:noFill/>
        </p:spPr>
        <p:txBody>
          <a:bodyPr wrap="none" rtlCol="0">
            <a:spAutoFit/>
          </a:bodyPr>
          <a:lstStyle/>
          <a:p>
            <a:pPr marL="342900" indent="-342900">
              <a:buFont typeface="Wingdings" pitchFamily="2" charset="2"/>
              <a:buChar char="v"/>
            </a:pPr>
            <a:r>
              <a:rPr lang="es-MX" dirty="0" smtClean="0">
                <a:solidFill>
                  <a:srgbClr val="33CC33"/>
                </a:solidFill>
              </a:rPr>
              <a:t>Falla a tierra +  o –  </a:t>
            </a:r>
          </a:p>
          <a:p>
            <a:pPr marL="342900" indent="-342900">
              <a:buFont typeface="Wingdings" pitchFamily="2" charset="2"/>
              <a:buChar char="v"/>
            </a:pPr>
            <a:r>
              <a:rPr lang="es-MX" dirty="0" smtClean="0">
                <a:solidFill>
                  <a:srgbClr val="33CC33"/>
                </a:solidFill>
              </a:rPr>
              <a:t>Perdida de alimentación (</a:t>
            </a:r>
            <a:r>
              <a:rPr lang="es-MX" dirty="0" err="1" smtClean="0">
                <a:solidFill>
                  <a:srgbClr val="33CC33"/>
                </a:solidFill>
              </a:rPr>
              <a:t>Pèrdida</a:t>
            </a:r>
            <a:r>
              <a:rPr lang="es-MX" dirty="0" smtClean="0">
                <a:solidFill>
                  <a:srgbClr val="33CC33"/>
                </a:solidFill>
              </a:rPr>
              <a:t> de Campo)</a:t>
            </a:r>
            <a:endParaRPr lang="es-MX" dirty="0">
              <a:solidFill>
                <a:srgbClr val="33CC33"/>
              </a:solidFill>
            </a:endParaRPr>
          </a:p>
        </p:txBody>
      </p:sp>
      <p:sp>
        <p:nvSpPr>
          <p:cNvPr id="7" name="6 CuadroTexto"/>
          <p:cNvSpPr txBox="1"/>
          <p:nvPr/>
        </p:nvSpPr>
        <p:spPr>
          <a:xfrm>
            <a:off x="827584" y="2880488"/>
            <a:ext cx="4920834" cy="1569660"/>
          </a:xfrm>
          <a:prstGeom prst="rect">
            <a:avLst/>
          </a:prstGeom>
          <a:noFill/>
        </p:spPr>
        <p:txBody>
          <a:bodyPr wrap="none" rtlCol="0">
            <a:spAutoFit/>
          </a:bodyPr>
          <a:lstStyle/>
          <a:p>
            <a:pPr marL="342900" indent="-342900">
              <a:spcBef>
                <a:spcPct val="50000"/>
              </a:spcBef>
              <a:buFont typeface="Wingdings" pitchFamily="2" charset="2"/>
              <a:buChar char="v"/>
            </a:pPr>
            <a:r>
              <a:rPr lang="es-MX" dirty="0">
                <a:solidFill>
                  <a:srgbClr val="FFFF00"/>
                </a:solidFill>
              </a:rPr>
              <a:t>FASE A FASE 23.5%</a:t>
            </a:r>
          </a:p>
          <a:p>
            <a:pPr marL="342900" indent="-342900">
              <a:spcBef>
                <a:spcPct val="50000"/>
              </a:spcBef>
              <a:buFont typeface="Wingdings" pitchFamily="2" charset="2"/>
              <a:buChar char="v"/>
            </a:pPr>
            <a:r>
              <a:rPr lang="es-MX" dirty="0">
                <a:solidFill>
                  <a:srgbClr val="FFFF00"/>
                </a:solidFill>
              </a:rPr>
              <a:t>FASE A TIERRA 65%</a:t>
            </a:r>
          </a:p>
          <a:p>
            <a:pPr marL="342900" indent="-342900">
              <a:spcBef>
                <a:spcPct val="50000"/>
              </a:spcBef>
              <a:buFont typeface="Wingdings" pitchFamily="2" charset="2"/>
              <a:buChar char="v"/>
            </a:pPr>
            <a:r>
              <a:rPr lang="es-MX" dirty="0">
                <a:solidFill>
                  <a:srgbClr val="FFFF00"/>
                </a:solidFill>
              </a:rPr>
              <a:t>FALLA ENTRE ESPIRAS 11.5</a:t>
            </a:r>
            <a:r>
              <a:rPr lang="es-MX" dirty="0" smtClean="0">
                <a:solidFill>
                  <a:srgbClr val="FFFF00"/>
                </a:solidFill>
              </a:rPr>
              <a:t>%</a:t>
            </a:r>
            <a:endParaRPr lang="es-MX" dirty="0">
              <a:solidFill>
                <a:srgbClr val="FFFF00"/>
              </a:solidFill>
            </a:endParaRPr>
          </a:p>
        </p:txBody>
      </p:sp>
    </p:spTree>
    <p:extLst>
      <p:ext uri="{BB962C8B-B14F-4D97-AF65-F5344CB8AC3E}">
        <p14:creationId xmlns:p14="http://schemas.microsoft.com/office/powerpoint/2010/main" val="38031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762000" y="1219200"/>
            <a:ext cx="7543800" cy="499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93675">
              <a:defRPr sz="2400">
                <a:solidFill>
                  <a:schemeClr val="tx1"/>
                </a:solidFill>
                <a:latin typeface="Times New Roman" pitchFamily="18" charset="0"/>
              </a:defRPr>
            </a:lvl1pPr>
            <a:lvl2pPr marL="2641600" indent="-457200">
              <a:defRPr sz="2400">
                <a:solidFill>
                  <a:schemeClr val="tx1"/>
                </a:solidFill>
                <a:latin typeface="Times New Roman" pitchFamily="18" charset="0"/>
              </a:defRPr>
            </a:lvl2pPr>
            <a:lvl3pPr marL="2832100" indent="-457200">
              <a:defRPr sz="2400">
                <a:solidFill>
                  <a:schemeClr val="tx1"/>
                </a:solidFill>
                <a:latin typeface="Times New Roman" pitchFamily="18" charset="0"/>
              </a:defRPr>
            </a:lvl3pPr>
            <a:lvl4pPr marL="3022600" indent="-457200">
              <a:defRPr sz="2400">
                <a:solidFill>
                  <a:schemeClr val="tx1"/>
                </a:solidFill>
                <a:latin typeface="Times New Roman" pitchFamily="18" charset="0"/>
              </a:defRPr>
            </a:lvl4pPr>
            <a:lvl5pPr marL="3213100" indent="-457200">
              <a:defRPr sz="2400">
                <a:solidFill>
                  <a:schemeClr val="tx1"/>
                </a:solidFill>
                <a:latin typeface="Times New Roman" pitchFamily="18" charset="0"/>
              </a:defRPr>
            </a:lvl5pPr>
            <a:lvl6pPr marL="3670300" indent="-457200" fontAlgn="base">
              <a:spcBef>
                <a:spcPct val="0"/>
              </a:spcBef>
              <a:spcAft>
                <a:spcPct val="0"/>
              </a:spcAft>
              <a:defRPr sz="2400">
                <a:solidFill>
                  <a:schemeClr val="tx1"/>
                </a:solidFill>
                <a:latin typeface="Times New Roman" pitchFamily="18" charset="0"/>
              </a:defRPr>
            </a:lvl6pPr>
            <a:lvl7pPr marL="4127500" indent="-457200" fontAlgn="base">
              <a:spcBef>
                <a:spcPct val="0"/>
              </a:spcBef>
              <a:spcAft>
                <a:spcPct val="0"/>
              </a:spcAft>
              <a:defRPr sz="2400">
                <a:solidFill>
                  <a:schemeClr val="tx1"/>
                </a:solidFill>
                <a:latin typeface="Times New Roman" pitchFamily="18" charset="0"/>
              </a:defRPr>
            </a:lvl7pPr>
            <a:lvl8pPr marL="4584700" indent="-457200" fontAlgn="base">
              <a:spcBef>
                <a:spcPct val="0"/>
              </a:spcBef>
              <a:spcAft>
                <a:spcPct val="0"/>
              </a:spcAft>
              <a:defRPr sz="2400">
                <a:solidFill>
                  <a:schemeClr val="tx1"/>
                </a:solidFill>
                <a:latin typeface="Times New Roman" pitchFamily="18" charset="0"/>
              </a:defRPr>
            </a:lvl8pPr>
            <a:lvl9pPr marL="5041900" indent="-457200" fontAlgn="base">
              <a:spcBef>
                <a:spcPct val="0"/>
              </a:spcBef>
              <a:spcAft>
                <a:spcPct val="0"/>
              </a:spcAft>
              <a:defRPr sz="2400">
                <a:solidFill>
                  <a:schemeClr val="tx1"/>
                </a:solidFill>
                <a:latin typeface="Times New Roman" pitchFamily="18" charset="0"/>
              </a:defRPr>
            </a:lvl9pPr>
          </a:lstStyle>
          <a:p>
            <a:pPr algn="ctr">
              <a:spcBef>
                <a:spcPct val="50000"/>
              </a:spcBef>
            </a:pPr>
            <a:r>
              <a:rPr lang="es-MX" dirty="0"/>
              <a:t>CONDICIONES ANORMALES DE OPERACIÓN</a:t>
            </a:r>
          </a:p>
          <a:p>
            <a:pPr>
              <a:spcBef>
                <a:spcPct val="50000"/>
              </a:spcBef>
              <a:buFontTx/>
              <a:buAutoNum type="arabicPeriod"/>
            </a:pPr>
            <a:r>
              <a:rPr lang="es-MX" sz="1800" dirty="0"/>
              <a:t>SOBRECALENTAMIENTO DE DEVANADO DEL ESTATOR</a:t>
            </a:r>
          </a:p>
          <a:p>
            <a:pPr>
              <a:spcBef>
                <a:spcPct val="50000"/>
              </a:spcBef>
              <a:buFontTx/>
              <a:buAutoNum type="arabicPeriod"/>
            </a:pPr>
            <a:r>
              <a:rPr lang="es-MX" sz="1800" dirty="0"/>
              <a:t>DESBALANCE DE CORRIENTES</a:t>
            </a:r>
          </a:p>
          <a:p>
            <a:pPr>
              <a:spcBef>
                <a:spcPct val="50000"/>
              </a:spcBef>
              <a:buFontTx/>
              <a:buAutoNum type="arabicPeriod"/>
            </a:pPr>
            <a:r>
              <a:rPr lang="es-MX" sz="1800" dirty="0"/>
              <a:t>PERDIDA DE CAMPO</a:t>
            </a:r>
          </a:p>
          <a:p>
            <a:pPr>
              <a:spcBef>
                <a:spcPct val="50000"/>
              </a:spcBef>
              <a:buFontTx/>
              <a:buAutoNum type="arabicPeriod"/>
            </a:pPr>
            <a:r>
              <a:rPr lang="es-MX" sz="1800" dirty="0"/>
              <a:t>FALLAS DE CAMPO A TIERRA</a:t>
            </a:r>
          </a:p>
          <a:p>
            <a:pPr>
              <a:spcBef>
                <a:spcPct val="50000"/>
              </a:spcBef>
              <a:buFontTx/>
              <a:buAutoNum type="arabicPeriod"/>
            </a:pPr>
            <a:r>
              <a:rPr lang="es-MX" sz="1800" dirty="0"/>
              <a:t>POTENCIA INVERSA (Perdida del </a:t>
            </a:r>
            <a:r>
              <a:rPr lang="es-MX" sz="1800" dirty="0" err="1"/>
              <a:t>primomotor</a:t>
            </a:r>
            <a:r>
              <a:rPr lang="es-MX" sz="1800" dirty="0"/>
              <a:t>)</a:t>
            </a:r>
          </a:p>
          <a:p>
            <a:pPr>
              <a:spcBef>
                <a:spcPct val="50000"/>
              </a:spcBef>
              <a:buFontTx/>
              <a:buAutoNum type="arabicPeriod"/>
            </a:pPr>
            <a:r>
              <a:rPr lang="es-MX" sz="1800" dirty="0"/>
              <a:t>SOBREXCITACIÓN</a:t>
            </a:r>
          </a:p>
          <a:p>
            <a:pPr>
              <a:spcBef>
                <a:spcPct val="50000"/>
              </a:spcBef>
              <a:buFontTx/>
              <a:buAutoNum type="arabicPeriod"/>
            </a:pPr>
            <a:r>
              <a:rPr lang="es-MX" sz="1800" dirty="0"/>
              <a:t>SOBREVOLTAJE</a:t>
            </a:r>
          </a:p>
          <a:p>
            <a:pPr>
              <a:spcBef>
                <a:spcPct val="50000"/>
              </a:spcBef>
              <a:buFontTx/>
              <a:buAutoNum type="arabicPeriod"/>
            </a:pPr>
            <a:r>
              <a:rPr lang="es-MX" sz="1800" dirty="0"/>
              <a:t>FRECUENCIA DE OPERACIÓN ALTA O BAJA</a:t>
            </a:r>
          </a:p>
          <a:p>
            <a:pPr>
              <a:spcBef>
                <a:spcPct val="50000"/>
              </a:spcBef>
              <a:buFontTx/>
              <a:buAutoNum type="arabicPeriod"/>
            </a:pPr>
            <a:r>
              <a:rPr lang="es-MX" sz="1800" dirty="0"/>
              <a:t>PERDIDA DE SINCRONISMO (Perdida de paso)</a:t>
            </a:r>
          </a:p>
          <a:p>
            <a:pPr>
              <a:spcBef>
                <a:spcPct val="50000"/>
              </a:spcBef>
              <a:buFontTx/>
              <a:buAutoNum type="arabicPeriod"/>
            </a:pPr>
            <a:r>
              <a:rPr lang="es-MX" sz="1800" dirty="0"/>
              <a:t>ENERGIZACIÓN INADVERTIDA</a:t>
            </a:r>
          </a:p>
          <a:p>
            <a:pPr>
              <a:spcBef>
                <a:spcPct val="50000"/>
              </a:spcBef>
              <a:buFontTx/>
              <a:buAutoNum type="arabicPeriod"/>
            </a:pPr>
            <a:r>
              <a:rPr lang="es-MX" sz="1800" dirty="0"/>
              <a:t>FALLAS EN EL </a:t>
            </a:r>
            <a:r>
              <a:rPr lang="es-MX" sz="1800" dirty="0" smtClean="0"/>
              <a:t>SISTEMA(EXTERNAS)</a:t>
            </a:r>
            <a:endParaRPr lang="es-MX" sz="1800" dirty="0"/>
          </a:p>
        </p:txBody>
      </p:sp>
    </p:spTree>
    <p:extLst>
      <p:ext uri="{BB962C8B-B14F-4D97-AF65-F5344CB8AC3E}">
        <p14:creationId xmlns:p14="http://schemas.microsoft.com/office/powerpoint/2010/main" val="380317131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6587" y="1109935"/>
            <a:ext cx="9137413" cy="830997"/>
          </a:xfrm>
          <a:prstGeom prst="rect">
            <a:avLst/>
          </a:prstGeom>
          <a:noFill/>
        </p:spPr>
        <p:txBody>
          <a:bodyPr wrap="square" rtlCol="0">
            <a:spAutoFit/>
          </a:bodyPr>
          <a:lstStyle/>
          <a:p>
            <a:pPr algn="ctr"/>
            <a:r>
              <a:rPr lang="es-MX" b="1" dirty="0" smtClean="0">
                <a:solidFill>
                  <a:srgbClr val="33CC33"/>
                </a:solidFill>
                <a:latin typeface="Comic Sans MS" pitchFamily="66" charset="0"/>
              </a:rPr>
              <a:t>ESQUEMAS BASICOS DE CONEXIÓN DE GENERADORES AL SEP</a:t>
            </a:r>
            <a:endParaRPr lang="es-MX" b="1" dirty="0">
              <a:solidFill>
                <a:srgbClr val="33CC33"/>
              </a:solidFill>
              <a:latin typeface="Comic Sans MS" pitchFamily="66" charset="0"/>
            </a:endParaRPr>
          </a:p>
        </p:txBody>
      </p:sp>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940932"/>
            <a:ext cx="6372200" cy="2346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48634" y="2434262"/>
            <a:ext cx="1826141" cy="830997"/>
          </a:xfrm>
          <a:prstGeom prst="rect">
            <a:avLst/>
          </a:prstGeom>
          <a:noFill/>
        </p:spPr>
        <p:txBody>
          <a:bodyPr wrap="none" rtlCol="0">
            <a:spAutoFit/>
          </a:bodyPr>
          <a:lstStyle/>
          <a:p>
            <a:r>
              <a:rPr lang="es-MX" dirty="0" smtClean="0">
                <a:solidFill>
                  <a:srgbClr val="FFC000"/>
                </a:solidFill>
              </a:rPr>
              <a:t>CONEXIÓN</a:t>
            </a:r>
          </a:p>
          <a:p>
            <a:r>
              <a:rPr lang="es-MX" dirty="0" smtClean="0">
                <a:solidFill>
                  <a:srgbClr val="FFC000"/>
                </a:solidFill>
              </a:rPr>
              <a:t> DIRECTA</a:t>
            </a:r>
            <a:endParaRPr lang="es-MX" dirty="0">
              <a:solidFill>
                <a:srgbClr val="FFC000"/>
              </a:solidFill>
            </a:endParaRPr>
          </a:p>
        </p:txBody>
      </p:sp>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4287309"/>
            <a:ext cx="6372200" cy="2589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52917" y="5024046"/>
            <a:ext cx="2592288" cy="830997"/>
          </a:xfrm>
          <a:prstGeom prst="rect">
            <a:avLst/>
          </a:prstGeom>
          <a:noFill/>
        </p:spPr>
        <p:txBody>
          <a:bodyPr wrap="square" rtlCol="0">
            <a:spAutoFit/>
          </a:bodyPr>
          <a:lstStyle/>
          <a:p>
            <a:r>
              <a:rPr lang="es-MX" dirty="0" smtClean="0">
                <a:solidFill>
                  <a:srgbClr val="FFC000"/>
                </a:solidFill>
              </a:rPr>
              <a:t>CONEXIÓN A TRAVES DE TR</a:t>
            </a:r>
            <a:endParaRPr lang="es-MX" dirty="0">
              <a:solidFill>
                <a:srgbClr val="FFC000"/>
              </a:solidFill>
            </a:endParaRPr>
          </a:p>
        </p:txBody>
      </p:sp>
    </p:spTree>
    <p:extLst>
      <p:ext uri="{BB962C8B-B14F-4D97-AF65-F5344CB8AC3E}">
        <p14:creationId xmlns:p14="http://schemas.microsoft.com/office/powerpoint/2010/main" val="38031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3970"/>
                                        </p:tgtEl>
                                        <p:attrNameLst>
                                          <p:attrName>style.visibility</p:attrName>
                                        </p:attrNameLst>
                                      </p:cBhvr>
                                      <p:to>
                                        <p:strVal val="visible"/>
                                      </p:to>
                                    </p:set>
                                    <p:animEffect transition="in" filter="fade">
                                      <p:cBhvr>
                                        <p:cTn id="11" dur="500"/>
                                        <p:tgtEl>
                                          <p:spTgt spid="8397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3971"/>
                                        </p:tgtEl>
                                        <p:attrNameLst>
                                          <p:attrName>style.visibility</p:attrName>
                                        </p:attrNameLst>
                                      </p:cBhvr>
                                      <p:to>
                                        <p:strVal val="visible"/>
                                      </p:to>
                                    </p:set>
                                    <p:animEffect transition="in" filter="fade">
                                      <p:cBhvr>
                                        <p:cTn id="20" dur="500"/>
                                        <p:tgtEl>
                                          <p:spTgt spid="8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971600" y="1023119"/>
            <a:ext cx="6987810" cy="461665"/>
          </a:xfrm>
          <a:prstGeom prst="rect">
            <a:avLst/>
          </a:prstGeom>
          <a:noFill/>
        </p:spPr>
        <p:txBody>
          <a:bodyPr wrap="none" rtlCol="0">
            <a:spAutoFit/>
          </a:bodyPr>
          <a:lstStyle/>
          <a:p>
            <a:r>
              <a:rPr lang="es-MX" b="1" dirty="0" smtClean="0">
                <a:solidFill>
                  <a:srgbClr val="FFC000"/>
                </a:solidFill>
                <a:latin typeface="Comic Sans MS" pitchFamily="66" charset="0"/>
              </a:rPr>
              <a:t>CONEXIÓN DE DEVANADOS DEL ESTATOR</a:t>
            </a:r>
            <a:endParaRPr lang="es-MX" b="1" dirty="0">
              <a:solidFill>
                <a:srgbClr val="FFC000"/>
              </a:solidFill>
              <a:latin typeface="Comic Sans MS" pitchFamily="66" charset="0"/>
            </a:endParaRPr>
          </a:p>
        </p:txBody>
      </p:sp>
      <p:sp>
        <p:nvSpPr>
          <p:cNvPr id="3" name="2 CuadroTexto"/>
          <p:cNvSpPr txBox="1"/>
          <p:nvPr/>
        </p:nvSpPr>
        <p:spPr>
          <a:xfrm>
            <a:off x="405964" y="2118047"/>
            <a:ext cx="6746462" cy="461665"/>
          </a:xfrm>
          <a:prstGeom prst="rect">
            <a:avLst/>
          </a:prstGeom>
          <a:noFill/>
        </p:spPr>
        <p:txBody>
          <a:bodyPr wrap="none" rtlCol="0">
            <a:spAutoFit/>
          </a:bodyPr>
          <a:lstStyle/>
          <a:p>
            <a:r>
              <a:rPr lang="el-GR" dirty="0" smtClean="0">
                <a:solidFill>
                  <a:srgbClr val="FFC000"/>
                </a:solidFill>
              </a:rPr>
              <a:t>Δ</a:t>
            </a:r>
            <a:r>
              <a:rPr lang="es-MX" dirty="0" smtClean="0">
                <a:solidFill>
                  <a:srgbClr val="FFC000"/>
                </a:solidFill>
              </a:rPr>
              <a:t> (Sin referencia a tierra) ò Y con neutro aislado</a:t>
            </a:r>
            <a:endParaRPr lang="es-MX" dirty="0">
              <a:solidFill>
                <a:srgbClr val="FFC000"/>
              </a:solidFill>
            </a:endParaRPr>
          </a:p>
        </p:txBody>
      </p:sp>
      <p:sp>
        <p:nvSpPr>
          <p:cNvPr id="4" name="3 CuadroTexto"/>
          <p:cNvSpPr txBox="1"/>
          <p:nvPr/>
        </p:nvSpPr>
        <p:spPr>
          <a:xfrm>
            <a:off x="92192" y="4365104"/>
            <a:ext cx="1758815" cy="461665"/>
          </a:xfrm>
          <a:prstGeom prst="rect">
            <a:avLst/>
          </a:prstGeom>
          <a:noFill/>
        </p:spPr>
        <p:txBody>
          <a:bodyPr wrap="none" rtlCol="0">
            <a:spAutoFit/>
          </a:bodyPr>
          <a:lstStyle/>
          <a:p>
            <a:r>
              <a:rPr lang="es-MX" dirty="0" smtClean="0">
                <a:solidFill>
                  <a:srgbClr val="009900"/>
                </a:solidFill>
              </a:rPr>
              <a:t>ESTRELLA</a:t>
            </a:r>
            <a:endParaRPr lang="es-MX" dirty="0">
              <a:solidFill>
                <a:srgbClr val="009900"/>
              </a:solidFill>
            </a:endParaRPr>
          </a:p>
        </p:txBody>
      </p:sp>
      <p:sp>
        <p:nvSpPr>
          <p:cNvPr id="5" name="4 Abrir llave"/>
          <p:cNvSpPr/>
          <p:nvPr/>
        </p:nvSpPr>
        <p:spPr bwMode="auto">
          <a:xfrm>
            <a:off x="1823110" y="3501008"/>
            <a:ext cx="792088" cy="2304256"/>
          </a:xfrm>
          <a:prstGeom prst="lef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6" name="5 CuadroTexto"/>
          <p:cNvSpPr txBox="1"/>
          <p:nvPr/>
        </p:nvSpPr>
        <p:spPr>
          <a:xfrm>
            <a:off x="2816357" y="3293887"/>
            <a:ext cx="2585579" cy="1200329"/>
          </a:xfrm>
          <a:prstGeom prst="rect">
            <a:avLst/>
          </a:prstGeom>
          <a:noFill/>
        </p:spPr>
        <p:txBody>
          <a:bodyPr wrap="square" rtlCol="0">
            <a:spAutoFit/>
          </a:bodyPr>
          <a:lstStyle/>
          <a:p>
            <a:pPr algn="ctr"/>
            <a:r>
              <a:rPr lang="es-MX" dirty="0" smtClean="0">
                <a:solidFill>
                  <a:srgbClr val="7030A0"/>
                </a:solidFill>
              </a:rPr>
              <a:t>A TIERRA CON BAJA IMPEDANCIA</a:t>
            </a:r>
            <a:endParaRPr lang="es-MX" dirty="0">
              <a:solidFill>
                <a:srgbClr val="7030A0"/>
              </a:solidFill>
            </a:endParaRPr>
          </a:p>
        </p:txBody>
      </p:sp>
      <p:sp>
        <p:nvSpPr>
          <p:cNvPr id="9" name="8 CuadroTexto"/>
          <p:cNvSpPr txBox="1"/>
          <p:nvPr/>
        </p:nvSpPr>
        <p:spPr>
          <a:xfrm>
            <a:off x="2615198" y="5013176"/>
            <a:ext cx="2641136" cy="1200329"/>
          </a:xfrm>
          <a:prstGeom prst="rect">
            <a:avLst/>
          </a:prstGeom>
          <a:noFill/>
        </p:spPr>
        <p:txBody>
          <a:bodyPr wrap="square" rtlCol="0">
            <a:spAutoFit/>
          </a:bodyPr>
          <a:lstStyle/>
          <a:p>
            <a:pPr algn="ctr"/>
            <a:r>
              <a:rPr lang="es-MX" dirty="0" smtClean="0">
                <a:solidFill>
                  <a:srgbClr val="009900"/>
                </a:solidFill>
              </a:rPr>
              <a:t>A TIERRA CON ALTA</a:t>
            </a:r>
          </a:p>
          <a:p>
            <a:pPr algn="ctr"/>
            <a:r>
              <a:rPr lang="es-MX" dirty="0" smtClean="0">
                <a:solidFill>
                  <a:srgbClr val="009900"/>
                </a:solidFill>
              </a:rPr>
              <a:t>IMPEDANCIA</a:t>
            </a:r>
            <a:endParaRPr lang="es-MX" dirty="0">
              <a:solidFill>
                <a:srgbClr val="009900"/>
              </a:solidFill>
            </a:endParaRPr>
          </a:p>
        </p:txBody>
      </p:sp>
      <p:sp>
        <p:nvSpPr>
          <p:cNvPr id="7" name="6 Abrir llave"/>
          <p:cNvSpPr/>
          <p:nvPr/>
        </p:nvSpPr>
        <p:spPr bwMode="auto">
          <a:xfrm>
            <a:off x="5095238" y="5013176"/>
            <a:ext cx="322192" cy="1200329"/>
          </a:xfrm>
          <a:prstGeom prst="lef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8" name="7 CuadroTexto"/>
          <p:cNvSpPr txBox="1"/>
          <p:nvPr/>
        </p:nvSpPr>
        <p:spPr>
          <a:xfrm>
            <a:off x="5868144" y="4826769"/>
            <a:ext cx="3088923" cy="461665"/>
          </a:xfrm>
          <a:prstGeom prst="rect">
            <a:avLst/>
          </a:prstGeom>
          <a:noFill/>
        </p:spPr>
        <p:txBody>
          <a:bodyPr wrap="none" rtlCol="0">
            <a:spAutoFit/>
          </a:bodyPr>
          <a:lstStyle/>
          <a:p>
            <a:r>
              <a:rPr lang="es-MX" dirty="0" smtClean="0">
                <a:solidFill>
                  <a:srgbClr val="FF3300"/>
                </a:solidFill>
              </a:rPr>
              <a:t>DIRECTA(resonante)</a:t>
            </a:r>
            <a:endParaRPr lang="es-MX" dirty="0">
              <a:solidFill>
                <a:srgbClr val="FF3300"/>
              </a:solidFill>
            </a:endParaRPr>
          </a:p>
        </p:txBody>
      </p:sp>
      <p:sp>
        <p:nvSpPr>
          <p:cNvPr id="10" name="9 CuadroTexto"/>
          <p:cNvSpPr txBox="1"/>
          <p:nvPr/>
        </p:nvSpPr>
        <p:spPr>
          <a:xfrm>
            <a:off x="5868144" y="5811152"/>
            <a:ext cx="2663230" cy="830997"/>
          </a:xfrm>
          <a:prstGeom prst="rect">
            <a:avLst/>
          </a:prstGeom>
          <a:noFill/>
        </p:spPr>
        <p:txBody>
          <a:bodyPr wrap="none" rtlCol="0">
            <a:spAutoFit/>
          </a:bodyPr>
          <a:lstStyle/>
          <a:p>
            <a:r>
              <a:rPr lang="es-MX" dirty="0" smtClean="0">
                <a:solidFill>
                  <a:srgbClr val="33CC33"/>
                </a:solidFill>
              </a:rPr>
              <a:t>A TRAVES DE TR</a:t>
            </a:r>
          </a:p>
          <a:p>
            <a:r>
              <a:rPr lang="es-MX" dirty="0" smtClean="0">
                <a:solidFill>
                  <a:srgbClr val="33CC33"/>
                </a:solidFill>
              </a:rPr>
              <a:t>(alta resistencia)</a:t>
            </a:r>
            <a:endParaRPr lang="es-MX" dirty="0">
              <a:solidFill>
                <a:srgbClr val="33CC33"/>
              </a:solidFill>
            </a:endParaRPr>
          </a:p>
        </p:txBody>
      </p:sp>
    </p:spTree>
    <p:extLst>
      <p:ext uri="{BB962C8B-B14F-4D97-AF65-F5344CB8AC3E}">
        <p14:creationId xmlns:p14="http://schemas.microsoft.com/office/powerpoint/2010/main" val="38031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P spid="9" grpId="0"/>
      <p:bldP spid="7" grpId="0" animBg="1"/>
      <p:bldP spid="8" grpId="0"/>
      <p:bldP spid="10" grpId="0"/>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grpSp>
        <p:nvGrpSpPr>
          <p:cNvPr id="4" name="Group 353"/>
          <p:cNvGrpSpPr>
            <a:grpSpLocks/>
          </p:cNvGrpSpPr>
          <p:nvPr/>
        </p:nvGrpSpPr>
        <p:grpSpPr bwMode="auto">
          <a:xfrm>
            <a:off x="107950" y="1162844"/>
            <a:ext cx="6562725" cy="5091113"/>
            <a:chOff x="937" y="717"/>
            <a:chExt cx="4134" cy="3207"/>
          </a:xfrm>
        </p:grpSpPr>
        <p:grpSp>
          <p:nvGrpSpPr>
            <p:cNvPr id="5" name="Group 351"/>
            <p:cNvGrpSpPr>
              <a:grpSpLocks/>
            </p:cNvGrpSpPr>
            <p:nvPr/>
          </p:nvGrpSpPr>
          <p:grpSpPr bwMode="auto">
            <a:xfrm>
              <a:off x="3408" y="1182"/>
              <a:ext cx="1663" cy="2672"/>
              <a:chOff x="3408" y="1008"/>
              <a:chExt cx="1663" cy="2672"/>
            </a:xfrm>
          </p:grpSpPr>
          <p:sp>
            <p:nvSpPr>
              <p:cNvPr id="120" name="Oval 234"/>
              <p:cNvSpPr>
                <a:spLocks noChangeArrowheads="1"/>
              </p:cNvSpPr>
              <p:nvPr/>
            </p:nvSpPr>
            <p:spPr bwMode="auto">
              <a:xfrm>
                <a:off x="3408" y="1155"/>
                <a:ext cx="960" cy="1004"/>
              </a:xfrm>
              <a:prstGeom prst="ellipse">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1" name="Line 235"/>
              <p:cNvSpPr>
                <a:spLocks noChangeShapeType="1"/>
              </p:cNvSpPr>
              <p:nvPr/>
            </p:nvSpPr>
            <p:spPr bwMode="auto">
              <a:xfrm rot="10800000" flipH="1" flipV="1">
                <a:off x="3616" y="2292"/>
                <a:ext cx="474"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2" name="Line 236"/>
              <p:cNvSpPr>
                <a:spLocks noChangeShapeType="1"/>
              </p:cNvSpPr>
              <p:nvPr/>
            </p:nvSpPr>
            <p:spPr bwMode="auto">
              <a:xfrm rot="-5400000">
                <a:off x="3409" y="1239"/>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23" name="Group 237"/>
              <p:cNvGrpSpPr>
                <a:grpSpLocks/>
              </p:cNvGrpSpPr>
              <p:nvPr/>
            </p:nvGrpSpPr>
            <p:grpSpPr bwMode="auto">
              <a:xfrm>
                <a:off x="3621" y="1443"/>
                <a:ext cx="119" cy="431"/>
                <a:chOff x="2905" y="1368"/>
                <a:chExt cx="119" cy="431"/>
              </a:xfrm>
            </p:grpSpPr>
            <p:grpSp>
              <p:nvGrpSpPr>
                <p:cNvPr id="175" name="Group 238"/>
                <p:cNvGrpSpPr>
                  <a:grpSpLocks/>
                </p:cNvGrpSpPr>
                <p:nvPr/>
              </p:nvGrpSpPr>
              <p:grpSpPr bwMode="auto">
                <a:xfrm rot="-5400000" flipH="1" flipV="1">
                  <a:off x="2857" y="1632"/>
                  <a:ext cx="215" cy="119"/>
                  <a:chOff x="3120" y="528"/>
                  <a:chExt cx="336" cy="192"/>
                </a:xfrm>
              </p:grpSpPr>
              <p:sp>
                <p:nvSpPr>
                  <p:cNvPr id="184" name="Arc 239"/>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5" name="Arc 240"/>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6" name="Arc 241"/>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7" name="Arc 242"/>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8" name="Line 243"/>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9" name="Line 244"/>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0" name="Line 245"/>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76" name="Group 246"/>
                <p:cNvGrpSpPr>
                  <a:grpSpLocks/>
                </p:cNvGrpSpPr>
                <p:nvPr/>
              </p:nvGrpSpPr>
              <p:grpSpPr bwMode="auto">
                <a:xfrm rot="-5400000" flipH="1" flipV="1">
                  <a:off x="2857" y="1416"/>
                  <a:ext cx="215" cy="119"/>
                  <a:chOff x="3120" y="528"/>
                  <a:chExt cx="336" cy="192"/>
                </a:xfrm>
              </p:grpSpPr>
              <p:sp>
                <p:nvSpPr>
                  <p:cNvPr id="177" name="Arc 247"/>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 name="Arc 248"/>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9" name="Arc 249"/>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0" name="Arc 250"/>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1" name="Line 251"/>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2" name="Line 252"/>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3" name="Line 253"/>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nvGrpSpPr>
              <p:cNvPr id="124" name="Group 254"/>
              <p:cNvGrpSpPr>
                <a:grpSpLocks/>
              </p:cNvGrpSpPr>
              <p:nvPr/>
            </p:nvGrpSpPr>
            <p:grpSpPr bwMode="auto">
              <a:xfrm>
                <a:off x="3848" y="1443"/>
                <a:ext cx="119" cy="431"/>
                <a:chOff x="2905" y="1368"/>
                <a:chExt cx="119" cy="431"/>
              </a:xfrm>
            </p:grpSpPr>
            <p:grpSp>
              <p:nvGrpSpPr>
                <p:cNvPr id="159" name="Group 255"/>
                <p:cNvGrpSpPr>
                  <a:grpSpLocks/>
                </p:cNvGrpSpPr>
                <p:nvPr/>
              </p:nvGrpSpPr>
              <p:grpSpPr bwMode="auto">
                <a:xfrm rot="-5400000" flipH="1" flipV="1">
                  <a:off x="2857" y="1632"/>
                  <a:ext cx="215" cy="119"/>
                  <a:chOff x="3120" y="528"/>
                  <a:chExt cx="336" cy="192"/>
                </a:xfrm>
              </p:grpSpPr>
              <p:sp>
                <p:nvSpPr>
                  <p:cNvPr id="168" name="Arc 256"/>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9" name="Arc 257"/>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0" name="Arc 258"/>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1" name="Arc 259"/>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2" name="Line 260"/>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3" name="Line 261"/>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4" name="Line 262"/>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60" name="Group 263"/>
                <p:cNvGrpSpPr>
                  <a:grpSpLocks/>
                </p:cNvGrpSpPr>
                <p:nvPr/>
              </p:nvGrpSpPr>
              <p:grpSpPr bwMode="auto">
                <a:xfrm rot="-5400000" flipH="1" flipV="1">
                  <a:off x="2857" y="1416"/>
                  <a:ext cx="215" cy="119"/>
                  <a:chOff x="3120" y="528"/>
                  <a:chExt cx="336" cy="192"/>
                </a:xfrm>
              </p:grpSpPr>
              <p:sp>
                <p:nvSpPr>
                  <p:cNvPr id="161" name="Arc 264"/>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2" name="Arc 265"/>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3" name="Arc 266"/>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4" name="Arc 267"/>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5" name="Line 268"/>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6" name="Line 269"/>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7" name="Line 270"/>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nvGrpSpPr>
              <p:cNvPr id="125" name="Group 271"/>
              <p:cNvGrpSpPr>
                <a:grpSpLocks/>
              </p:cNvGrpSpPr>
              <p:nvPr/>
            </p:nvGrpSpPr>
            <p:grpSpPr bwMode="auto">
              <a:xfrm>
                <a:off x="4076" y="1443"/>
                <a:ext cx="119" cy="431"/>
                <a:chOff x="2905" y="1368"/>
                <a:chExt cx="119" cy="431"/>
              </a:xfrm>
            </p:grpSpPr>
            <p:grpSp>
              <p:nvGrpSpPr>
                <p:cNvPr id="143" name="Group 272"/>
                <p:cNvGrpSpPr>
                  <a:grpSpLocks/>
                </p:cNvGrpSpPr>
                <p:nvPr/>
              </p:nvGrpSpPr>
              <p:grpSpPr bwMode="auto">
                <a:xfrm rot="-5400000" flipH="1" flipV="1">
                  <a:off x="2857" y="1632"/>
                  <a:ext cx="215" cy="119"/>
                  <a:chOff x="3120" y="528"/>
                  <a:chExt cx="336" cy="192"/>
                </a:xfrm>
              </p:grpSpPr>
              <p:sp>
                <p:nvSpPr>
                  <p:cNvPr id="152" name="Arc 273"/>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3" name="Arc 274"/>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4" name="Arc 275"/>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5" name="Arc 276"/>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6" name="Line 277"/>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7" name="Line 278"/>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8" name="Line 279"/>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44" name="Group 280"/>
                <p:cNvGrpSpPr>
                  <a:grpSpLocks/>
                </p:cNvGrpSpPr>
                <p:nvPr/>
              </p:nvGrpSpPr>
              <p:grpSpPr bwMode="auto">
                <a:xfrm rot="-5400000" flipH="1" flipV="1">
                  <a:off x="2857" y="1416"/>
                  <a:ext cx="215" cy="119"/>
                  <a:chOff x="3120" y="528"/>
                  <a:chExt cx="336" cy="192"/>
                </a:xfrm>
              </p:grpSpPr>
              <p:sp>
                <p:nvSpPr>
                  <p:cNvPr id="145" name="Arc 281"/>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6" name="Arc 282"/>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7" name="Arc 283"/>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8" name="Arc 284"/>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9" name="Line 285"/>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0" name="Line 286"/>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1" name="Line 287"/>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26" name="Line 288"/>
              <p:cNvSpPr>
                <a:spLocks noChangeShapeType="1"/>
              </p:cNvSpPr>
              <p:nvPr/>
            </p:nvSpPr>
            <p:spPr bwMode="auto">
              <a:xfrm rot="-5400000">
                <a:off x="3409" y="2083"/>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7" name="Line 289"/>
              <p:cNvSpPr>
                <a:spLocks noChangeShapeType="1"/>
              </p:cNvSpPr>
              <p:nvPr/>
            </p:nvSpPr>
            <p:spPr bwMode="auto">
              <a:xfrm rot="-5400000">
                <a:off x="3641" y="1223"/>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8" name="Line 290"/>
              <p:cNvSpPr>
                <a:spLocks noChangeShapeType="1"/>
              </p:cNvSpPr>
              <p:nvPr/>
            </p:nvSpPr>
            <p:spPr bwMode="auto">
              <a:xfrm rot="-5400000">
                <a:off x="3288" y="2426"/>
                <a:ext cx="1127" cy="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9" name="Line 291"/>
              <p:cNvSpPr>
                <a:spLocks noChangeShapeType="1"/>
              </p:cNvSpPr>
              <p:nvPr/>
            </p:nvSpPr>
            <p:spPr bwMode="auto">
              <a:xfrm rot="-5400000">
                <a:off x="3885" y="1235"/>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0" name="Line 292"/>
              <p:cNvSpPr>
                <a:spLocks noChangeShapeType="1"/>
              </p:cNvSpPr>
              <p:nvPr/>
            </p:nvSpPr>
            <p:spPr bwMode="auto">
              <a:xfrm rot="-5400000">
                <a:off x="3869" y="2083"/>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1" name="Line 294"/>
              <p:cNvSpPr>
                <a:spLocks noChangeShapeType="1"/>
              </p:cNvSpPr>
              <p:nvPr/>
            </p:nvSpPr>
            <p:spPr bwMode="auto">
              <a:xfrm flipH="1">
                <a:off x="4985" y="3082"/>
                <a:ext cx="0" cy="0"/>
              </a:xfrm>
              <a:prstGeom prst="line">
                <a:avLst/>
              </a:prstGeom>
              <a:noFill/>
              <a:ln w="381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MX"/>
              </a:p>
            </p:txBody>
          </p:sp>
          <p:sp>
            <p:nvSpPr>
              <p:cNvPr id="132" name="Rectangle 332"/>
              <p:cNvSpPr>
                <a:spLocks noChangeArrowheads="1"/>
              </p:cNvSpPr>
              <p:nvPr/>
            </p:nvSpPr>
            <p:spPr bwMode="auto">
              <a:xfrm>
                <a:off x="3776" y="2987"/>
                <a:ext cx="156" cy="384"/>
              </a:xfrm>
              <a:prstGeom prst="rect">
                <a:avLst/>
              </a:prstGeom>
              <a:noFill/>
              <a:ln w="158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33" name="Group 345"/>
              <p:cNvGrpSpPr>
                <a:grpSpLocks/>
              </p:cNvGrpSpPr>
              <p:nvPr/>
            </p:nvGrpSpPr>
            <p:grpSpPr bwMode="auto">
              <a:xfrm>
                <a:off x="3776" y="3368"/>
                <a:ext cx="144" cy="312"/>
                <a:chOff x="3798" y="3368"/>
                <a:chExt cx="144" cy="312"/>
              </a:xfrm>
            </p:grpSpPr>
            <p:sp>
              <p:nvSpPr>
                <p:cNvPr id="138" name="Line 337"/>
                <p:cNvSpPr>
                  <a:spLocks noChangeShapeType="1"/>
                </p:cNvSpPr>
                <p:nvPr/>
              </p:nvSpPr>
              <p:spPr bwMode="auto">
                <a:xfrm rot="-5400000">
                  <a:off x="3765" y="3472"/>
                  <a:ext cx="210"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39" name="Group 344"/>
                <p:cNvGrpSpPr>
                  <a:grpSpLocks/>
                </p:cNvGrpSpPr>
                <p:nvPr/>
              </p:nvGrpSpPr>
              <p:grpSpPr bwMode="auto">
                <a:xfrm>
                  <a:off x="3798" y="3564"/>
                  <a:ext cx="144" cy="116"/>
                  <a:chOff x="3798" y="3564"/>
                  <a:chExt cx="144" cy="116"/>
                </a:xfrm>
              </p:grpSpPr>
              <p:sp>
                <p:nvSpPr>
                  <p:cNvPr id="140" name="Line 296"/>
                  <p:cNvSpPr>
                    <a:spLocks noChangeShapeType="1"/>
                  </p:cNvSpPr>
                  <p:nvPr/>
                </p:nvSpPr>
                <p:spPr bwMode="auto">
                  <a:xfrm rot="10800000" flipH="1">
                    <a:off x="3798" y="3564"/>
                    <a:ext cx="14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1" name="Line 338"/>
                  <p:cNvSpPr>
                    <a:spLocks noChangeShapeType="1"/>
                  </p:cNvSpPr>
                  <p:nvPr/>
                </p:nvSpPr>
                <p:spPr bwMode="auto">
                  <a:xfrm rot="10800000" flipH="1">
                    <a:off x="3822" y="3624"/>
                    <a:ext cx="9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2" name="Line 339"/>
                  <p:cNvSpPr>
                    <a:spLocks noChangeShapeType="1"/>
                  </p:cNvSpPr>
                  <p:nvPr/>
                </p:nvSpPr>
                <p:spPr bwMode="auto">
                  <a:xfrm rot="10800000" flipH="1">
                    <a:off x="3846" y="3680"/>
                    <a:ext cx="48"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34" name="Text Box 340"/>
              <p:cNvSpPr txBox="1">
                <a:spLocks noChangeArrowheads="1"/>
              </p:cNvSpPr>
              <p:nvPr/>
            </p:nvSpPr>
            <p:spPr bwMode="auto">
              <a:xfrm>
                <a:off x="3778" y="2933"/>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s-ES"/>
              </a:p>
            </p:txBody>
          </p:sp>
          <p:sp>
            <p:nvSpPr>
              <p:cNvPr id="135" name="Text Box 341"/>
              <p:cNvSpPr txBox="1">
                <a:spLocks noChangeArrowheads="1"/>
              </p:cNvSpPr>
              <p:nvPr/>
            </p:nvSpPr>
            <p:spPr bwMode="auto">
              <a:xfrm>
                <a:off x="3780" y="3070"/>
                <a:ext cx="16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200"/>
                  <a:t>*</a:t>
                </a:r>
              </a:p>
            </p:txBody>
          </p:sp>
          <p:sp>
            <p:nvSpPr>
              <p:cNvPr id="136" name="Text Box 342"/>
              <p:cNvSpPr txBox="1">
                <a:spLocks noChangeArrowheads="1"/>
              </p:cNvSpPr>
              <p:nvPr/>
            </p:nvSpPr>
            <p:spPr bwMode="auto">
              <a:xfrm>
                <a:off x="3887" y="2980"/>
                <a:ext cx="602"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buFontTx/>
                  <a:buChar char="•"/>
                </a:pPr>
                <a:r>
                  <a:rPr lang="es-ES" sz="1400" dirty="0">
                    <a:latin typeface="Comic Sans MS" pitchFamily="66" charset="0"/>
                  </a:rPr>
                  <a:t>Resistor</a:t>
                </a:r>
              </a:p>
              <a:p>
                <a:pPr algn="ctr" eaLnBrk="1" hangingPunct="1"/>
                <a:r>
                  <a:rPr lang="es-ES" sz="1400" dirty="0" err="1">
                    <a:latin typeface="Comic Sans MS" pitchFamily="66" charset="0"/>
                  </a:rPr>
                  <a:t>Or</a:t>
                </a:r>
                <a:endParaRPr lang="es-ES" sz="1400" dirty="0">
                  <a:latin typeface="Comic Sans MS" pitchFamily="66" charset="0"/>
                </a:endParaRPr>
              </a:p>
              <a:p>
                <a:pPr algn="ctr" eaLnBrk="1" hangingPunct="1"/>
                <a:r>
                  <a:rPr lang="es-ES" sz="1400" dirty="0">
                    <a:latin typeface="Comic Sans MS" pitchFamily="66" charset="0"/>
                  </a:rPr>
                  <a:t>Reactor </a:t>
                </a:r>
              </a:p>
            </p:txBody>
          </p:sp>
          <p:sp>
            <p:nvSpPr>
              <p:cNvPr id="137" name="Text Box 346"/>
              <p:cNvSpPr txBox="1">
                <a:spLocks noChangeArrowheads="1"/>
              </p:cNvSpPr>
              <p:nvPr/>
            </p:nvSpPr>
            <p:spPr bwMode="auto">
              <a:xfrm>
                <a:off x="4372" y="1518"/>
                <a:ext cx="69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buFontTx/>
                  <a:buChar char="•"/>
                </a:pPr>
                <a:r>
                  <a:rPr lang="es-ES" sz="1400" dirty="0" err="1">
                    <a:latin typeface="Comic Sans MS" pitchFamily="66" charset="0"/>
                  </a:rPr>
                  <a:t>Generator</a:t>
                </a:r>
                <a:endParaRPr lang="es-ES" sz="1400" dirty="0">
                  <a:latin typeface="Comic Sans MS" pitchFamily="66" charset="0"/>
                </a:endParaRPr>
              </a:p>
              <a:p>
                <a:pPr algn="ctr" eaLnBrk="1" hangingPunct="1"/>
                <a:r>
                  <a:rPr lang="es-ES" sz="1400" dirty="0" err="1">
                    <a:latin typeface="Comic Sans MS" pitchFamily="66" charset="0"/>
                  </a:rPr>
                  <a:t>Windings</a:t>
                </a:r>
                <a:r>
                  <a:rPr lang="es-ES" sz="1400" dirty="0">
                    <a:latin typeface="Comic Sans MS" pitchFamily="66" charset="0"/>
                  </a:rPr>
                  <a:t> </a:t>
                </a:r>
              </a:p>
            </p:txBody>
          </p:sp>
        </p:grpSp>
        <p:sp>
          <p:nvSpPr>
            <p:cNvPr id="6" name="Text Box 348"/>
            <p:cNvSpPr txBox="1">
              <a:spLocks noChangeArrowheads="1"/>
            </p:cNvSpPr>
            <p:nvPr/>
          </p:nvSpPr>
          <p:spPr bwMode="auto">
            <a:xfrm>
              <a:off x="937" y="717"/>
              <a:ext cx="1156"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buFontTx/>
                <a:buChar char="•"/>
              </a:pPr>
              <a:r>
                <a:rPr lang="es-ES" sz="1600" dirty="0">
                  <a:latin typeface="Comic Sans MS" pitchFamily="66" charset="0"/>
                </a:rPr>
                <a:t>High-</a:t>
              </a:r>
              <a:r>
                <a:rPr lang="es-ES" sz="1600" dirty="0" err="1">
                  <a:latin typeface="Comic Sans MS" pitchFamily="66" charset="0"/>
                </a:rPr>
                <a:t>Impedance</a:t>
              </a:r>
              <a:endParaRPr lang="es-ES" sz="1600" dirty="0">
                <a:latin typeface="Comic Sans MS" pitchFamily="66" charset="0"/>
              </a:endParaRPr>
            </a:p>
            <a:p>
              <a:pPr algn="ctr" eaLnBrk="1" hangingPunct="1"/>
              <a:r>
                <a:rPr lang="es-ES" sz="1600" dirty="0" err="1">
                  <a:latin typeface="Comic Sans MS" pitchFamily="66" charset="0"/>
                </a:rPr>
                <a:t>Grounding</a:t>
              </a:r>
              <a:r>
                <a:rPr lang="es-ES" sz="1600" dirty="0">
                  <a:latin typeface="Comic Sans MS" pitchFamily="66" charset="0"/>
                </a:rPr>
                <a:t> </a:t>
              </a:r>
            </a:p>
          </p:txBody>
        </p:sp>
        <p:grpSp>
          <p:nvGrpSpPr>
            <p:cNvPr id="7" name="Group 350"/>
            <p:cNvGrpSpPr>
              <a:grpSpLocks/>
            </p:cNvGrpSpPr>
            <p:nvPr/>
          </p:nvGrpSpPr>
          <p:grpSpPr bwMode="auto">
            <a:xfrm>
              <a:off x="1063" y="1113"/>
              <a:ext cx="1958" cy="2811"/>
              <a:chOff x="1063" y="1217"/>
              <a:chExt cx="1958" cy="2811"/>
            </a:xfrm>
          </p:grpSpPr>
          <p:grpSp>
            <p:nvGrpSpPr>
              <p:cNvPr id="9" name="Group 232"/>
              <p:cNvGrpSpPr>
                <a:grpSpLocks/>
              </p:cNvGrpSpPr>
              <p:nvPr/>
            </p:nvGrpSpPr>
            <p:grpSpPr bwMode="auto">
              <a:xfrm>
                <a:off x="1063" y="1217"/>
                <a:ext cx="1958" cy="2811"/>
                <a:chOff x="3824" y="897"/>
                <a:chExt cx="1958" cy="2811"/>
              </a:xfrm>
            </p:grpSpPr>
            <p:sp>
              <p:nvSpPr>
                <p:cNvPr id="11" name="Oval 85"/>
                <p:cNvSpPr>
                  <a:spLocks noChangeArrowheads="1"/>
                </p:cNvSpPr>
                <p:nvPr/>
              </p:nvSpPr>
              <p:spPr bwMode="auto">
                <a:xfrm>
                  <a:off x="3824" y="1044"/>
                  <a:ext cx="960" cy="1004"/>
                </a:xfrm>
                <a:prstGeom prst="ellipse">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 name="Line 103"/>
                <p:cNvSpPr>
                  <a:spLocks noChangeShapeType="1"/>
                </p:cNvSpPr>
                <p:nvPr/>
              </p:nvSpPr>
              <p:spPr bwMode="auto">
                <a:xfrm rot="10800000" flipH="1" flipV="1">
                  <a:off x="4032" y="2181"/>
                  <a:ext cx="474"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 name="Line 130"/>
                <p:cNvSpPr>
                  <a:spLocks noChangeShapeType="1"/>
                </p:cNvSpPr>
                <p:nvPr/>
              </p:nvSpPr>
              <p:spPr bwMode="auto">
                <a:xfrm rot="-5400000">
                  <a:off x="3825" y="1128"/>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4" name="Group 145"/>
                <p:cNvGrpSpPr>
                  <a:grpSpLocks/>
                </p:cNvGrpSpPr>
                <p:nvPr/>
              </p:nvGrpSpPr>
              <p:grpSpPr bwMode="auto">
                <a:xfrm>
                  <a:off x="4037" y="1332"/>
                  <a:ext cx="119" cy="431"/>
                  <a:chOff x="2905" y="1368"/>
                  <a:chExt cx="119" cy="431"/>
                </a:xfrm>
              </p:grpSpPr>
              <p:grpSp>
                <p:nvGrpSpPr>
                  <p:cNvPr id="104" name="Group 108"/>
                  <p:cNvGrpSpPr>
                    <a:grpSpLocks/>
                  </p:cNvGrpSpPr>
                  <p:nvPr/>
                </p:nvGrpSpPr>
                <p:grpSpPr bwMode="auto">
                  <a:xfrm rot="-5400000" flipH="1" flipV="1">
                    <a:off x="2857" y="1632"/>
                    <a:ext cx="215" cy="119"/>
                    <a:chOff x="3120" y="528"/>
                    <a:chExt cx="336" cy="192"/>
                  </a:xfrm>
                </p:grpSpPr>
                <p:sp>
                  <p:nvSpPr>
                    <p:cNvPr id="113" name="Arc 109"/>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4" name="Arc 110"/>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5" name="Arc 111"/>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6" name="Arc 112"/>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7" name="Line 113"/>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8" name="Line 114"/>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9" name="Line 115"/>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05" name="Group 137"/>
                  <p:cNvGrpSpPr>
                    <a:grpSpLocks/>
                  </p:cNvGrpSpPr>
                  <p:nvPr/>
                </p:nvGrpSpPr>
                <p:grpSpPr bwMode="auto">
                  <a:xfrm rot="-5400000" flipH="1" flipV="1">
                    <a:off x="2857" y="1416"/>
                    <a:ext cx="215" cy="119"/>
                    <a:chOff x="3120" y="528"/>
                    <a:chExt cx="336" cy="192"/>
                  </a:xfrm>
                </p:grpSpPr>
                <p:sp>
                  <p:nvSpPr>
                    <p:cNvPr id="106" name="Arc 138"/>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7" name="Arc 139"/>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8" name="Arc 140"/>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9" name="Arc 141"/>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0" name="Line 142"/>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1" name="Line 143"/>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 name="Line 144"/>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nvGrpSpPr>
                <p:cNvPr id="15" name="Group 146"/>
                <p:cNvGrpSpPr>
                  <a:grpSpLocks/>
                </p:cNvGrpSpPr>
                <p:nvPr/>
              </p:nvGrpSpPr>
              <p:grpSpPr bwMode="auto">
                <a:xfrm>
                  <a:off x="4264" y="1332"/>
                  <a:ext cx="119" cy="431"/>
                  <a:chOff x="2905" y="1368"/>
                  <a:chExt cx="119" cy="431"/>
                </a:xfrm>
              </p:grpSpPr>
              <p:grpSp>
                <p:nvGrpSpPr>
                  <p:cNvPr id="88" name="Group 147"/>
                  <p:cNvGrpSpPr>
                    <a:grpSpLocks/>
                  </p:cNvGrpSpPr>
                  <p:nvPr/>
                </p:nvGrpSpPr>
                <p:grpSpPr bwMode="auto">
                  <a:xfrm rot="-5400000" flipH="1" flipV="1">
                    <a:off x="2857" y="1632"/>
                    <a:ext cx="215" cy="119"/>
                    <a:chOff x="3120" y="528"/>
                    <a:chExt cx="336" cy="192"/>
                  </a:xfrm>
                </p:grpSpPr>
                <p:sp>
                  <p:nvSpPr>
                    <p:cNvPr id="97" name="Arc 148"/>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8" name="Arc 149"/>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9" name="Arc 150"/>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0" name="Arc 151"/>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1" name="Line 152"/>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2" name="Line 153"/>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3" name="Line 154"/>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89" name="Group 155"/>
                  <p:cNvGrpSpPr>
                    <a:grpSpLocks/>
                  </p:cNvGrpSpPr>
                  <p:nvPr/>
                </p:nvGrpSpPr>
                <p:grpSpPr bwMode="auto">
                  <a:xfrm rot="-5400000" flipH="1" flipV="1">
                    <a:off x="2857" y="1416"/>
                    <a:ext cx="215" cy="119"/>
                    <a:chOff x="3120" y="528"/>
                    <a:chExt cx="336" cy="192"/>
                  </a:xfrm>
                </p:grpSpPr>
                <p:sp>
                  <p:nvSpPr>
                    <p:cNvPr id="90" name="Arc 156"/>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1" name="Arc 157"/>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2" name="Arc 158"/>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3" name="Arc 159"/>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4" name="Line 160"/>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5" name="Line 161"/>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6" name="Line 162"/>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nvGrpSpPr>
                <p:cNvPr id="16" name="Group 163"/>
                <p:cNvGrpSpPr>
                  <a:grpSpLocks/>
                </p:cNvGrpSpPr>
                <p:nvPr/>
              </p:nvGrpSpPr>
              <p:grpSpPr bwMode="auto">
                <a:xfrm>
                  <a:off x="4492" y="1332"/>
                  <a:ext cx="119" cy="431"/>
                  <a:chOff x="2905" y="1368"/>
                  <a:chExt cx="119" cy="431"/>
                </a:xfrm>
              </p:grpSpPr>
              <p:grpSp>
                <p:nvGrpSpPr>
                  <p:cNvPr id="72" name="Group 164"/>
                  <p:cNvGrpSpPr>
                    <a:grpSpLocks/>
                  </p:cNvGrpSpPr>
                  <p:nvPr/>
                </p:nvGrpSpPr>
                <p:grpSpPr bwMode="auto">
                  <a:xfrm rot="-5400000" flipH="1" flipV="1">
                    <a:off x="2857" y="1632"/>
                    <a:ext cx="215" cy="119"/>
                    <a:chOff x="3120" y="528"/>
                    <a:chExt cx="336" cy="192"/>
                  </a:xfrm>
                </p:grpSpPr>
                <p:sp>
                  <p:nvSpPr>
                    <p:cNvPr id="81" name="Arc 165"/>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 name="Arc 166"/>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3" name="Arc 167"/>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4" name="Arc 168"/>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5" name="Line 169"/>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6" name="Line 170"/>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7" name="Line 171"/>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73" name="Group 172"/>
                  <p:cNvGrpSpPr>
                    <a:grpSpLocks/>
                  </p:cNvGrpSpPr>
                  <p:nvPr/>
                </p:nvGrpSpPr>
                <p:grpSpPr bwMode="auto">
                  <a:xfrm rot="-5400000" flipH="1" flipV="1">
                    <a:off x="2857" y="1416"/>
                    <a:ext cx="215" cy="119"/>
                    <a:chOff x="3120" y="528"/>
                    <a:chExt cx="336" cy="192"/>
                  </a:xfrm>
                </p:grpSpPr>
                <p:sp>
                  <p:nvSpPr>
                    <p:cNvPr id="74" name="Arc 173"/>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5" name="Arc 174"/>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6" name="Arc 175"/>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7" name="Arc 176"/>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8" name="Line 177"/>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9" name="Line 178"/>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0" name="Line 179"/>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7" name="Line 180"/>
                <p:cNvSpPr>
                  <a:spLocks noChangeShapeType="1"/>
                </p:cNvSpPr>
                <p:nvPr/>
              </p:nvSpPr>
              <p:spPr bwMode="auto">
                <a:xfrm rot="-5400000">
                  <a:off x="3825" y="1972"/>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 name="Line 181"/>
                <p:cNvSpPr>
                  <a:spLocks noChangeShapeType="1"/>
                </p:cNvSpPr>
                <p:nvPr/>
              </p:nvSpPr>
              <p:spPr bwMode="auto">
                <a:xfrm rot="-5400000">
                  <a:off x="4057" y="1112"/>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 name="Line 182"/>
                <p:cNvSpPr>
                  <a:spLocks noChangeShapeType="1"/>
                </p:cNvSpPr>
                <p:nvPr/>
              </p:nvSpPr>
              <p:spPr bwMode="auto">
                <a:xfrm rot="-5400000">
                  <a:off x="3704" y="2315"/>
                  <a:ext cx="1127" cy="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 name="Line 183"/>
                <p:cNvSpPr>
                  <a:spLocks noChangeShapeType="1"/>
                </p:cNvSpPr>
                <p:nvPr/>
              </p:nvSpPr>
              <p:spPr bwMode="auto">
                <a:xfrm rot="-5400000">
                  <a:off x="4301" y="1124"/>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 name="Line 184"/>
                <p:cNvSpPr>
                  <a:spLocks noChangeShapeType="1"/>
                </p:cNvSpPr>
                <p:nvPr/>
              </p:nvSpPr>
              <p:spPr bwMode="auto">
                <a:xfrm rot="-5400000">
                  <a:off x="4285" y="1972"/>
                  <a:ext cx="431"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2" name="Group 231"/>
                <p:cNvGrpSpPr>
                  <a:grpSpLocks/>
                </p:cNvGrpSpPr>
                <p:nvPr/>
              </p:nvGrpSpPr>
              <p:grpSpPr bwMode="auto">
                <a:xfrm>
                  <a:off x="4212" y="2738"/>
                  <a:ext cx="1570" cy="970"/>
                  <a:chOff x="504" y="2732"/>
                  <a:chExt cx="1570" cy="970"/>
                </a:xfrm>
              </p:grpSpPr>
              <p:sp>
                <p:nvSpPr>
                  <p:cNvPr id="23" name="Line 102"/>
                  <p:cNvSpPr>
                    <a:spLocks noChangeShapeType="1"/>
                  </p:cNvSpPr>
                  <p:nvPr/>
                </p:nvSpPr>
                <p:spPr bwMode="auto">
                  <a:xfrm flipH="1">
                    <a:off x="1150" y="3702"/>
                    <a:ext cx="0" cy="0"/>
                  </a:xfrm>
                  <a:prstGeom prst="line">
                    <a:avLst/>
                  </a:prstGeom>
                  <a:noFill/>
                  <a:ln w="381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MX"/>
                  </a:p>
                </p:txBody>
              </p:sp>
              <p:sp>
                <p:nvSpPr>
                  <p:cNvPr id="24" name="Line 104"/>
                  <p:cNvSpPr>
                    <a:spLocks noChangeShapeType="1"/>
                  </p:cNvSpPr>
                  <p:nvPr/>
                </p:nvSpPr>
                <p:spPr bwMode="auto">
                  <a:xfrm rot="10800000" flipH="1">
                    <a:off x="864" y="2737"/>
                    <a:ext cx="384"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5" name="Line 105"/>
                  <p:cNvSpPr>
                    <a:spLocks noChangeShapeType="1"/>
                  </p:cNvSpPr>
                  <p:nvPr/>
                </p:nvSpPr>
                <p:spPr bwMode="auto">
                  <a:xfrm rot="10800000" flipH="1">
                    <a:off x="504" y="3490"/>
                    <a:ext cx="14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 name="Line 119"/>
                  <p:cNvSpPr>
                    <a:spLocks noChangeShapeType="1"/>
                  </p:cNvSpPr>
                  <p:nvPr/>
                </p:nvSpPr>
                <p:spPr bwMode="auto">
                  <a:xfrm rot="-5400000">
                    <a:off x="792" y="2798"/>
                    <a:ext cx="132"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7" name="Group 185"/>
                  <p:cNvGrpSpPr>
                    <a:grpSpLocks/>
                  </p:cNvGrpSpPr>
                  <p:nvPr/>
                </p:nvGrpSpPr>
                <p:grpSpPr bwMode="auto">
                  <a:xfrm>
                    <a:off x="558" y="2876"/>
                    <a:ext cx="119" cy="431"/>
                    <a:chOff x="2905" y="1368"/>
                    <a:chExt cx="119" cy="431"/>
                  </a:xfrm>
                </p:grpSpPr>
                <p:grpSp>
                  <p:nvGrpSpPr>
                    <p:cNvPr id="56" name="Group 186"/>
                    <p:cNvGrpSpPr>
                      <a:grpSpLocks/>
                    </p:cNvGrpSpPr>
                    <p:nvPr/>
                  </p:nvGrpSpPr>
                  <p:grpSpPr bwMode="auto">
                    <a:xfrm rot="-5400000" flipH="1" flipV="1">
                      <a:off x="2857" y="1632"/>
                      <a:ext cx="215" cy="119"/>
                      <a:chOff x="3120" y="528"/>
                      <a:chExt cx="336" cy="192"/>
                    </a:xfrm>
                  </p:grpSpPr>
                  <p:sp>
                    <p:nvSpPr>
                      <p:cNvPr id="65" name="Arc 187"/>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6" name="Arc 188"/>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7" name="Arc 189"/>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8" name="Arc 190"/>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9" name="Line 191"/>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0" name="Line 192"/>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 name="Line 193"/>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7" name="Group 194"/>
                    <p:cNvGrpSpPr>
                      <a:grpSpLocks/>
                    </p:cNvGrpSpPr>
                    <p:nvPr/>
                  </p:nvGrpSpPr>
                  <p:grpSpPr bwMode="auto">
                    <a:xfrm rot="-5400000" flipH="1" flipV="1">
                      <a:off x="2857" y="1416"/>
                      <a:ext cx="215" cy="119"/>
                      <a:chOff x="3120" y="528"/>
                      <a:chExt cx="336" cy="192"/>
                    </a:xfrm>
                  </p:grpSpPr>
                  <p:sp>
                    <p:nvSpPr>
                      <p:cNvPr id="58" name="Arc 195"/>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 name="Arc 196"/>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0" name="Arc 197"/>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 name="Arc 198"/>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 name="Line 199"/>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3" name="Line 200"/>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4" name="Line 201"/>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nvGrpSpPr>
                  <p:cNvPr id="28" name="Group 202"/>
                  <p:cNvGrpSpPr>
                    <a:grpSpLocks/>
                  </p:cNvGrpSpPr>
                  <p:nvPr/>
                </p:nvGrpSpPr>
                <p:grpSpPr bwMode="auto">
                  <a:xfrm rot="10800000">
                    <a:off x="750" y="2876"/>
                    <a:ext cx="119" cy="431"/>
                    <a:chOff x="2905" y="1368"/>
                    <a:chExt cx="119" cy="431"/>
                  </a:xfrm>
                </p:grpSpPr>
                <p:grpSp>
                  <p:nvGrpSpPr>
                    <p:cNvPr id="40" name="Group 203"/>
                    <p:cNvGrpSpPr>
                      <a:grpSpLocks/>
                    </p:cNvGrpSpPr>
                    <p:nvPr/>
                  </p:nvGrpSpPr>
                  <p:grpSpPr bwMode="auto">
                    <a:xfrm rot="-5400000" flipH="1" flipV="1">
                      <a:off x="2857" y="1632"/>
                      <a:ext cx="215" cy="119"/>
                      <a:chOff x="3120" y="528"/>
                      <a:chExt cx="336" cy="192"/>
                    </a:xfrm>
                  </p:grpSpPr>
                  <p:sp>
                    <p:nvSpPr>
                      <p:cNvPr id="49" name="Arc 204"/>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 name="Arc 205"/>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 name="Arc 206"/>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2" name="Arc 207"/>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3" name="Line 208"/>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4" name="Line 209"/>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5" name="Line 210"/>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1" name="Group 211"/>
                    <p:cNvGrpSpPr>
                      <a:grpSpLocks/>
                    </p:cNvGrpSpPr>
                    <p:nvPr/>
                  </p:nvGrpSpPr>
                  <p:grpSpPr bwMode="auto">
                    <a:xfrm rot="-5400000" flipH="1" flipV="1">
                      <a:off x="2857" y="1416"/>
                      <a:ext cx="215" cy="119"/>
                      <a:chOff x="3120" y="528"/>
                      <a:chExt cx="336" cy="192"/>
                    </a:xfrm>
                  </p:grpSpPr>
                  <p:sp>
                    <p:nvSpPr>
                      <p:cNvPr id="42" name="Arc 212"/>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 name="Arc 213"/>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4" name="Arc 214"/>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5" name="Arc 215"/>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6" name="Line 216"/>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7" name="Line 217"/>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 name="Line 218"/>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29" name="Rectangle 219"/>
                  <p:cNvSpPr>
                    <a:spLocks noChangeArrowheads="1"/>
                  </p:cNvSpPr>
                  <p:nvPr/>
                </p:nvSpPr>
                <p:spPr bwMode="auto">
                  <a:xfrm>
                    <a:off x="1188" y="2864"/>
                    <a:ext cx="156" cy="384"/>
                  </a:xfrm>
                  <a:prstGeom prst="rect">
                    <a:avLst/>
                  </a:prstGeom>
                  <a:noFill/>
                  <a:ln w="158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 name="Line 220"/>
                  <p:cNvSpPr>
                    <a:spLocks noChangeShapeType="1"/>
                  </p:cNvSpPr>
                  <p:nvPr/>
                </p:nvSpPr>
                <p:spPr bwMode="auto">
                  <a:xfrm rot="-5400000">
                    <a:off x="798" y="3362"/>
                    <a:ext cx="132"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1" name="Line 222"/>
                  <p:cNvSpPr>
                    <a:spLocks noChangeShapeType="1"/>
                  </p:cNvSpPr>
                  <p:nvPr/>
                </p:nvSpPr>
                <p:spPr bwMode="auto">
                  <a:xfrm rot="-5400000">
                    <a:off x="1182" y="2798"/>
                    <a:ext cx="132"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 name="Line 223"/>
                  <p:cNvSpPr>
                    <a:spLocks noChangeShapeType="1"/>
                  </p:cNvSpPr>
                  <p:nvPr/>
                </p:nvSpPr>
                <p:spPr bwMode="auto">
                  <a:xfrm rot="10800000" flipH="1">
                    <a:off x="864" y="3415"/>
                    <a:ext cx="402"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3" name="Line 224"/>
                  <p:cNvSpPr>
                    <a:spLocks noChangeShapeType="1"/>
                  </p:cNvSpPr>
                  <p:nvPr/>
                </p:nvSpPr>
                <p:spPr bwMode="auto">
                  <a:xfrm rot="-5400000">
                    <a:off x="1171" y="3325"/>
                    <a:ext cx="16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4" name="Line 225"/>
                  <p:cNvSpPr>
                    <a:spLocks noChangeShapeType="1"/>
                  </p:cNvSpPr>
                  <p:nvPr/>
                </p:nvSpPr>
                <p:spPr bwMode="auto">
                  <a:xfrm rot="-5400000">
                    <a:off x="459" y="3398"/>
                    <a:ext cx="210"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 name="Line 226"/>
                  <p:cNvSpPr>
                    <a:spLocks noChangeShapeType="1"/>
                  </p:cNvSpPr>
                  <p:nvPr/>
                </p:nvSpPr>
                <p:spPr bwMode="auto">
                  <a:xfrm rot="10800000" flipH="1">
                    <a:off x="528" y="3550"/>
                    <a:ext cx="9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6" name="Line 227"/>
                  <p:cNvSpPr>
                    <a:spLocks noChangeShapeType="1"/>
                  </p:cNvSpPr>
                  <p:nvPr/>
                </p:nvSpPr>
                <p:spPr bwMode="auto">
                  <a:xfrm rot="10800000" flipH="1">
                    <a:off x="552" y="3606"/>
                    <a:ext cx="48"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7" name="Text Box 228"/>
                  <p:cNvSpPr txBox="1">
                    <a:spLocks noChangeArrowheads="1"/>
                  </p:cNvSpPr>
                  <p:nvPr/>
                </p:nvSpPr>
                <p:spPr bwMode="auto">
                  <a:xfrm>
                    <a:off x="1190" y="2810"/>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s-ES"/>
                  </a:p>
                </p:txBody>
              </p:sp>
              <p:sp>
                <p:nvSpPr>
                  <p:cNvPr id="38" name="Text Box 229"/>
                  <p:cNvSpPr txBox="1">
                    <a:spLocks noChangeArrowheads="1"/>
                  </p:cNvSpPr>
                  <p:nvPr/>
                </p:nvSpPr>
                <p:spPr bwMode="auto">
                  <a:xfrm>
                    <a:off x="1190" y="2945"/>
                    <a:ext cx="16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200"/>
                      <a:t>*</a:t>
                    </a:r>
                  </a:p>
                </p:txBody>
              </p:sp>
              <p:sp>
                <p:nvSpPr>
                  <p:cNvPr id="39" name="Text Box 230"/>
                  <p:cNvSpPr txBox="1">
                    <a:spLocks noChangeArrowheads="1"/>
                  </p:cNvSpPr>
                  <p:nvPr/>
                </p:nvSpPr>
                <p:spPr bwMode="auto">
                  <a:xfrm>
                    <a:off x="1422" y="2976"/>
                    <a:ext cx="65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dirty="0">
                        <a:latin typeface="Comic Sans MS" pitchFamily="66" charset="0"/>
                      </a:rPr>
                      <a:t>* Resistor</a:t>
                    </a:r>
                  </a:p>
                </p:txBody>
              </p:sp>
            </p:grpSp>
          </p:grpSp>
          <p:sp>
            <p:nvSpPr>
              <p:cNvPr id="10" name="Text Box 349"/>
              <p:cNvSpPr txBox="1">
                <a:spLocks noChangeArrowheads="1"/>
              </p:cNvSpPr>
              <p:nvPr/>
            </p:nvSpPr>
            <p:spPr bwMode="auto">
              <a:xfrm>
                <a:off x="1995" y="1707"/>
                <a:ext cx="69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buFontTx/>
                  <a:buChar char="•"/>
                </a:pPr>
                <a:r>
                  <a:rPr lang="es-ES" sz="1400" dirty="0" err="1">
                    <a:latin typeface="Comic Sans MS" pitchFamily="66" charset="0"/>
                  </a:rPr>
                  <a:t>Generator</a:t>
                </a:r>
                <a:endParaRPr lang="es-ES" sz="1400" dirty="0">
                  <a:latin typeface="Comic Sans MS" pitchFamily="66" charset="0"/>
                </a:endParaRPr>
              </a:p>
              <a:p>
                <a:pPr algn="ctr" eaLnBrk="1" hangingPunct="1"/>
                <a:r>
                  <a:rPr lang="es-ES" sz="1400" dirty="0" err="1">
                    <a:latin typeface="Comic Sans MS" pitchFamily="66" charset="0"/>
                  </a:rPr>
                  <a:t>Windings</a:t>
                </a:r>
                <a:r>
                  <a:rPr lang="es-ES" sz="1400" dirty="0">
                    <a:latin typeface="Comic Sans MS" pitchFamily="66" charset="0"/>
                  </a:rPr>
                  <a:t> </a:t>
                </a:r>
              </a:p>
            </p:txBody>
          </p:sp>
        </p:grpSp>
        <p:sp>
          <p:nvSpPr>
            <p:cNvPr id="8" name="Text Box 352"/>
            <p:cNvSpPr txBox="1">
              <a:spLocks noChangeArrowheads="1"/>
            </p:cNvSpPr>
            <p:nvPr/>
          </p:nvSpPr>
          <p:spPr bwMode="auto">
            <a:xfrm>
              <a:off x="3324" y="718"/>
              <a:ext cx="1106"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buFontTx/>
                <a:buChar char="•"/>
              </a:pPr>
              <a:r>
                <a:rPr lang="es-ES" sz="1600" dirty="0" err="1">
                  <a:latin typeface="Comic Sans MS" pitchFamily="66" charset="0"/>
                </a:rPr>
                <a:t>Low-Impedance</a:t>
              </a:r>
              <a:endParaRPr lang="es-ES" sz="1600" dirty="0">
                <a:latin typeface="Comic Sans MS" pitchFamily="66" charset="0"/>
              </a:endParaRPr>
            </a:p>
            <a:p>
              <a:pPr algn="ctr" eaLnBrk="1" hangingPunct="1"/>
              <a:r>
                <a:rPr lang="es-ES" sz="1600" dirty="0" err="1">
                  <a:latin typeface="Comic Sans MS" pitchFamily="66" charset="0"/>
                </a:rPr>
                <a:t>Grounding</a:t>
              </a:r>
              <a:r>
                <a:rPr lang="es-ES" sz="1600" dirty="0">
                  <a:latin typeface="Comic Sans MS" pitchFamily="66" charset="0"/>
                </a:rPr>
                <a:t> </a:t>
              </a:r>
            </a:p>
          </p:txBody>
        </p:sp>
      </p:grpSp>
      <p:sp>
        <p:nvSpPr>
          <p:cNvPr id="2" name="1 CuadroTexto"/>
          <p:cNvSpPr txBox="1"/>
          <p:nvPr/>
        </p:nvSpPr>
        <p:spPr>
          <a:xfrm>
            <a:off x="1159207" y="5867070"/>
            <a:ext cx="2476690" cy="1015663"/>
          </a:xfrm>
          <a:prstGeom prst="rect">
            <a:avLst/>
          </a:prstGeom>
          <a:noFill/>
        </p:spPr>
        <p:txBody>
          <a:bodyPr wrap="square" rtlCol="0">
            <a:spAutoFit/>
          </a:bodyPr>
          <a:lstStyle/>
          <a:p>
            <a:r>
              <a:rPr lang="es-MX" sz="2000" dirty="0" smtClean="0"/>
              <a:t>Para grandes generadores con</a:t>
            </a:r>
          </a:p>
          <a:p>
            <a:r>
              <a:rPr lang="es-MX" sz="2000" dirty="0" smtClean="0"/>
              <a:t> TR elevador</a:t>
            </a:r>
            <a:endParaRPr lang="es-MX" sz="2000" dirty="0"/>
          </a:p>
        </p:txBody>
      </p:sp>
      <p:sp>
        <p:nvSpPr>
          <p:cNvPr id="3" name="2 CuadroTexto"/>
          <p:cNvSpPr txBox="1"/>
          <p:nvPr/>
        </p:nvSpPr>
        <p:spPr>
          <a:xfrm>
            <a:off x="5653088" y="4726651"/>
            <a:ext cx="2231280" cy="707886"/>
          </a:xfrm>
          <a:prstGeom prst="rect">
            <a:avLst/>
          </a:prstGeom>
          <a:noFill/>
        </p:spPr>
        <p:txBody>
          <a:bodyPr wrap="square" rtlCol="0">
            <a:spAutoFit/>
          </a:bodyPr>
          <a:lstStyle/>
          <a:p>
            <a:r>
              <a:rPr lang="es-MX" sz="2000" dirty="0" smtClean="0"/>
              <a:t>( en instalaciones industriales)</a:t>
            </a:r>
            <a:endParaRPr lang="es-MX" sz="2000" dirty="0"/>
          </a:p>
        </p:txBody>
      </p:sp>
      <p:sp>
        <p:nvSpPr>
          <p:cNvPr id="193" name="192 CuadroTexto"/>
          <p:cNvSpPr txBox="1"/>
          <p:nvPr/>
        </p:nvSpPr>
        <p:spPr>
          <a:xfrm>
            <a:off x="5653088" y="5500934"/>
            <a:ext cx="2231280" cy="707886"/>
          </a:xfrm>
          <a:prstGeom prst="rect">
            <a:avLst/>
          </a:prstGeom>
          <a:noFill/>
        </p:spPr>
        <p:txBody>
          <a:bodyPr wrap="square" rtlCol="0">
            <a:spAutoFit/>
          </a:bodyPr>
          <a:lstStyle/>
          <a:p>
            <a:r>
              <a:rPr lang="es-MX" sz="2000" dirty="0" smtClean="0"/>
              <a:t>( Solo se usa en Europa)</a:t>
            </a:r>
            <a:endParaRPr lang="es-MX" sz="2000" dirty="0"/>
          </a:p>
        </p:txBody>
      </p:sp>
      <p:sp>
        <p:nvSpPr>
          <p:cNvPr id="77824" name="77823 CuadroTexto"/>
          <p:cNvSpPr txBox="1"/>
          <p:nvPr/>
        </p:nvSpPr>
        <p:spPr>
          <a:xfrm>
            <a:off x="6012160" y="1088133"/>
            <a:ext cx="3131840" cy="1323439"/>
          </a:xfrm>
          <a:prstGeom prst="rect">
            <a:avLst/>
          </a:prstGeom>
          <a:noFill/>
        </p:spPr>
        <p:txBody>
          <a:bodyPr wrap="square" rtlCol="0">
            <a:spAutoFit/>
          </a:bodyPr>
          <a:lstStyle/>
          <a:p>
            <a:r>
              <a:rPr lang="es-MX" sz="2000" dirty="0" smtClean="0">
                <a:solidFill>
                  <a:srgbClr val="FFFF00"/>
                </a:solidFill>
              </a:rPr>
              <a:t>El objetivo de aterrizar con impedancia es limitar la corriente de corto circuito a tierra.</a:t>
            </a:r>
            <a:endParaRPr lang="es-MX" sz="2000" dirty="0">
              <a:solidFill>
                <a:srgbClr val="FFFF00"/>
              </a:solidFill>
            </a:endParaRPr>
          </a:p>
        </p:txBody>
      </p:sp>
      <p:sp>
        <p:nvSpPr>
          <p:cNvPr id="77825" name="77824 CuadroTexto"/>
          <p:cNvSpPr txBox="1"/>
          <p:nvPr/>
        </p:nvSpPr>
        <p:spPr>
          <a:xfrm>
            <a:off x="5240669" y="3964358"/>
            <a:ext cx="3762568" cy="646331"/>
          </a:xfrm>
          <a:prstGeom prst="rect">
            <a:avLst/>
          </a:prstGeom>
          <a:noFill/>
        </p:spPr>
        <p:txBody>
          <a:bodyPr wrap="none" rtlCol="0">
            <a:spAutoFit/>
          </a:bodyPr>
          <a:lstStyle/>
          <a:p>
            <a:r>
              <a:rPr lang="es-MX" sz="1800" dirty="0" smtClean="0">
                <a:solidFill>
                  <a:srgbClr val="009900"/>
                </a:solidFill>
              </a:rPr>
              <a:t>Limita la corriente de CC a tierra a </a:t>
            </a:r>
          </a:p>
          <a:p>
            <a:r>
              <a:rPr lang="es-MX" sz="1800" dirty="0" smtClean="0">
                <a:solidFill>
                  <a:srgbClr val="009900"/>
                </a:solidFill>
              </a:rPr>
              <a:t>decenas o cientos de Amperes.</a:t>
            </a:r>
            <a:endParaRPr lang="es-MX" sz="1800" dirty="0">
              <a:solidFill>
                <a:srgbClr val="009900"/>
              </a:solidFill>
            </a:endParaRPr>
          </a:p>
        </p:txBody>
      </p:sp>
      <p:sp>
        <p:nvSpPr>
          <p:cNvPr id="196" name="195 CuadroTexto"/>
          <p:cNvSpPr txBox="1"/>
          <p:nvPr/>
        </p:nvSpPr>
        <p:spPr>
          <a:xfrm>
            <a:off x="1120826" y="3950495"/>
            <a:ext cx="3254326" cy="646331"/>
          </a:xfrm>
          <a:prstGeom prst="rect">
            <a:avLst/>
          </a:prstGeom>
          <a:noFill/>
        </p:spPr>
        <p:txBody>
          <a:bodyPr wrap="square" rtlCol="0">
            <a:spAutoFit/>
          </a:bodyPr>
          <a:lstStyle/>
          <a:p>
            <a:r>
              <a:rPr lang="es-MX" sz="1800" dirty="0" smtClean="0">
                <a:solidFill>
                  <a:srgbClr val="009900"/>
                </a:solidFill>
              </a:rPr>
              <a:t>Limita corriente de CC a tierra entre 1 o 25 Amperes.</a:t>
            </a:r>
            <a:endParaRPr lang="es-MX" sz="1800" dirty="0">
              <a:solidFill>
                <a:srgbClr val="009900"/>
              </a:solidFill>
            </a:endParaRPr>
          </a:p>
        </p:txBody>
      </p:sp>
      <p:sp>
        <p:nvSpPr>
          <p:cNvPr id="77827" name="77826 CuadroTexto"/>
          <p:cNvSpPr txBox="1"/>
          <p:nvPr/>
        </p:nvSpPr>
        <p:spPr>
          <a:xfrm>
            <a:off x="4375152" y="6374901"/>
            <a:ext cx="3164649" cy="461665"/>
          </a:xfrm>
          <a:prstGeom prst="rect">
            <a:avLst/>
          </a:prstGeom>
          <a:noFill/>
        </p:spPr>
        <p:txBody>
          <a:bodyPr wrap="none" rtlCol="0">
            <a:spAutoFit/>
          </a:bodyPr>
          <a:lstStyle/>
          <a:p>
            <a:r>
              <a:rPr lang="es-MX" dirty="0" smtClean="0"/>
              <a:t>Para conexión directa</a:t>
            </a:r>
            <a:endParaRPr lang="es-MX" dirty="0"/>
          </a:p>
        </p:txBody>
      </p:sp>
      <p:sp>
        <p:nvSpPr>
          <p:cNvPr id="77828" name="77827 CuadroTexto"/>
          <p:cNvSpPr txBox="1"/>
          <p:nvPr/>
        </p:nvSpPr>
        <p:spPr>
          <a:xfrm>
            <a:off x="2541286" y="4800482"/>
            <a:ext cx="1455848" cy="338554"/>
          </a:xfrm>
          <a:prstGeom prst="rect">
            <a:avLst/>
          </a:prstGeom>
          <a:noFill/>
        </p:spPr>
        <p:txBody>
          <a:bodyPr wrap="none" rtlCol="0">
            <a:spAutoFit/>
          </a:bodyPr>
          <a:lstStyle/>
          <a:p>
            <a:r>
              <a:rPr lang="es-MX" sz="1600" dirty="0" smtClean="0">
                <a:solidFill>
                  <a:srgbClr val="009900"/>
                </a:solidFill>
                <a:latin typeface="Comic Sans MS" pitchFamily="66" charset="0"/>
              </a:rPr>
              <a:t>Cientos de W</a:t>
            </a:r>
            <a:endParaRPr lang="es-MX" sz="1600" dirty="0">
              <a:solidFill>
                <a:srgbClr val="009900"/>
              </a:solidFill>
              <a:latin typeface="Comic Sans MS" pitchFamily="66" charset="0"/>
            </a:endParaRPr>
          </a:p>
        </p:txBody>
      </p:sp>
      <p:sp>
        <p:nvSpPr>
          <p:cNvPr id="77829" name="77828 CuadroTexto"/>
          <p:cNvSpPr txBox="1"/>
          <p:nvPr/>
        </p:nvSpPr>
        <p:spPr>
          <a:xfrm>
            <a:off x="2362551" y="5410526"/>
            <a:ext cx="1428596" cy="369332"/>
          </a:xfrm>
          <a:prstGeom prst="rect">
            <a:avLst/>
          </a:prstGeom>
          <a:noFill/>
        </p:spPr>
        <p:txBody>
          <a:bodyPr wrap="none" rtlCol="0">
            <a:spAutoFit/>
          </a:bodyPr>
          <a:lstStyle/>
          <a:p>
            <a:r>
              <a:rPr lang="es-MX" sz="1800" dirty="0" smtClean="0">
                <a:solidFill>
                  <a:srgbClr val="C00000"/>
                </a:solidFill>
              </a:rPr>
              <a:t>3R</a:t>
            </a:r>
            <a:r>
              <a:rPr lang="es-MX" sz="1800" dirty="0" smtClean="0">
                <a:solidFill>
                  <a:srgbClr val="C00000"/>
                </a:solidFill>
                <a:latin typeface="Calibri"/>
                <a:cs typeface="Calibri"/>
              </a:rPr>
              <a:t>≤</a:t>
            </a:r>
            <a:r>
              <a:rPr lang="es-MX" sz="1800" dirty="0" smtClean="0">
                <a:solidFill>
                  <a:srgbClr val="C00000"/>
                </a:solidFill>
              </a:rPr>
              <a:t>Xct/fase</a:t>
            </a:r>
            <a:endParaRPr lang="es-MX" sz="1800" dirty="0">
              <a:solidFill>
                <a:srgbClr val="C00000"/>
              </a:solidFill>
            </a:endParaRPr>
          </a:p>
        </p:txBody>
      </p:sp>
    </p:spTree>
    <p:extLst>
      <p:ext uri="{BB962C8B-B14F-4D97-AF65-F5344CB8AC3E}">
        <p14:creationId xmlns:p14="http://schemas.microsoft.com/office/powerpoint/2010/main" val="38031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8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8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93" grpId="0"/>
      <p:bldP spid="77824" grpId="0"/>
      <p:bldP spid="77825" grpId="0"/>
      <p:bldP spid="196" grpId="0"/>
      <p:bldP spid="77827" grpId="0"/>
    </p:bld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611560" y="1067873"/>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DE FASE</a:t>
            </a:r>
          </a:p>
        </p:txBody>
      </p:sp>
      <p:sp>
        <p:nvSpPr>
          <p:cNvPr id="2" name="1 CuadroTexto"/>
          <p:cNvSpPr txBox="1"/>
          <p:nvPr/>
        </p:nvSpPr>
        <p:spPr>
          <a:xfrm>
            <a:off x="226628" y="1628800"/>
            <a:ext cx="8676456" cy="1200329"/>
          </a:xfrm>
          <a:prstGeom prst="rect">
            <a:avLst/>
          </a:prstGeom>
          <a:noFill/>
        </p:spPr>
        <p:txBody>
          <a:bodyPr wrap="square" rtlCol="0">
            <a:spAutoFit/>
          </a:bodyPr>
          <a:lstStyle/>
          <a:p>
            <a:pPr marL="342900" indent="-342900">
              <a:buFont typeface="Wingdings" pitchFamily="2" charset="2"/>
              <a:buChar char="Ø"/>
            </a:pPr>
            <a:r>
              <a:rPr lang="es-MX" dirty="0" smtClean="0">
                <a:solidFill>
                  <a:srgbClr val="FFFF00"/>
                </a:solidFill>
              </a:rPr>
              <a:t>Relevadores </a:t>
            </a:r>
            <a:r>
              <a:rPr lang="es-MX" dirty="0">
                <a:solidFill>
                  <a:srgbClr val="FFFF00"/>
                </a:solidFill>
              </a:rPr>
              <a:t>de </a:t>
            </a:r>
            <a:r>
              <a:rPr lang="es-MX" dirty="0" smtClean="0">
                <a:solidFill>
                  <a:srgbClr val="FFFF00"/>
                </a:solidFill>
              </a:rPr>
              <a:t>protección </a:t>
            </a:r>
            <a:r>
              <a:rPr lang="es-MX" dirty="0">
                <a:solidFill>
                  <a:srgbClr val="FFFF00"/>
                </a:solidFill>
              </a:rPr>
              <a:t>diferencial de alta velocidad se usan normalmente para proteger generadores contra fallas </a:t>
            </a:r>
            <a:r>
              <a:rPr lang="es-MX" dirty="0" smtClean="0">
                <a:solidFill>
                  <a:srgbClr val="FFFF00"/>
                </a:solidFill>
              </a:rPr>
              <a:t>trifásicas </a:t>
            </a:r>
            <a:r>
              <a:rPr lang="es-MX" dirty="0">
                <a:solidFill>
                  <a:srgbClr val="FFFF00"/>
                </a:solidFill>
              </a:rPr>
              <a:t>y fase a fase con o sin tierra</a:t>
            </a:r>
            <a:r>
              <a:rPr lang="es-MX" dirty="0" smtClean="0">
                <a:solidFill>
                  <a:srgbClr val="FFFF00"/>
                </a:solidFill>
              </a:rPr>
              <a:t>.</a:t>
            </a:r>
            <a:endParaRPr lang="es-MX" dirty="0">
              <a:solidFill>
                <a:srgbClr val="FFFF00"/>
              </a:solidFill>
            </a:endParaRPr>
          </a:p>
        </p:txBody>
      </p:sp>
      <p:sp>
        <p:nvSpPr>
          <p:cNvPr id="3" name="2 CuadroTexto"/>
          <p:cNvSpPr txBox="1"/>
          <p:nvPr/>
        </p:nvSpPr>
        <p:spPr>
          <a:xfrm>
            <a:off x="245303" y="3002425"/>
            <a:ext cx="8917371" cy="1200329"/>
          </a:xfrm>
          <a:prstGeom prst="rect">
            <a:avLst/>
          </a:prstGeom>
          <a:noFill/>
        </p:spPr>
        <p:txBody>
          <a:bodyPr wrap="square" rtlCol="0">
            <a:spAutoFit/>
          </a:bodyPr>
          <a:lstStyle/>
          <a:p>
            <a:pPr marL="342900" indent="-342900">
              <a:buFont typeface="Wingdings" pitchFamily="2" charset="2"/>
              <a:buChar char="Ø"/>
            </a:pPr>
            <a:r>
              <a:rPr lang="es-MX" dirty="0">
                <a:solidFill>
                  <a:srgbClr val="009900"/>
                </a:solidFill>
              </a:rPr>
              <a:t>Si el generador es aterrizado con una resistencia de bajo valor, el relé diferencial puede proteger el devanado hasta un cierto porcentaje arriba del punto </a:t>
            </a:r>
            <a:r>
              <a:rPr lang="es-MX" dirty="0" smtClean="0">
                <a:solidFill>
                  <a:srgbClr val="009900"/>
                </a:solidFill>
              </a:rPr>
              <a:t>neutro(fallas fase a tierra).</a:t>
            </a:r>
            <a:endParaRPr lang="es-MX" dirty="0">
              <a:solidFill>
                <a:srgbClr val="009900"/>
              </a:solidFill>
            </a:endParaRPr>
          </a:p>
        </p:txBody>
      </p:sp>
      <p:sp>
        <p:nvSpPr>
          <p:cNvPr id="6" name="5 CuadroTexto"/>
          <p:cNvSpPr txBox="1"/>
          <p:nvPr/>
        </p:nvSpPr>
        <p:spPr>
          <a:xfrm>
            <a:off x="245303" y="4437112"/>
            <a:ext cx="8568952" cy="1938992"/>
          </a:xfrm>
          <a:prstGeom prst="rect">
            <a:avLst/>
          </a:prstGeom>
          <a:noFill/>
        </p:spPr>
        <p:txBody>
          <a:bodyPr wrap="square" rtlCol="0">
            <a:spAutoFit/>
          </a:bodyPr>
          <a:lstStyle/>
          <a:p>
            <a:pPr marL="342900" indent="-342900">
              <a:buFont typeface="Wingdings" pitchFamily="2" charset="2"/>
              <a:buChar char="Ø"/>
            </a:pPr>
            <a:r>
              <a:rPr lang="es-MX" dirty="0"/>
              <a:t>Para generador aterrizados con alta resistencia la reducida corriente de falla resultante no la puede detectar el </a:t>
            </a:r>
            <a:r>
              <a:rPr lang="es-MX" dirty="0" smtClean="0"/>
              <a:t>relevador diferencial, por lo cual, solo protege para fallas fase-fase o trifásicas y para fallas a tierra se usará otro tipo de protección.</a:t>
            </a:r>
            <a:endParaRPr lang="es-MX" dirty="0"/>
          </a:p>
        </p:txBody>
      </p:sp>
    </p:spTree>
    <p:extLst>
      <p:ext uri="{BB962C8B-B14F-4D97-AF65-F5344CB8AC3E}">
        <p14:creationId xmlns:p14="http://schemas.microsoft.com/office/powerpoint/2010/main" val="38031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611560" y="1067873"/>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DE FASE</a:t>
            </a:r>
          </a:p>
        </p:txBody>
      </p:sp>
      <p:sp>
        <p:nvSpPr>
          <p:cNvPr id="2" name="1 CuadroTexto"/>
          <p:cNvSpPr txBox="1"/>
          <p:nvPr/>
        </p:nvSpPr>
        <p:spPr>
          <a:xfrm>
            <a:off x="226628" y="1628800"/>
            <a:ext cx="8676456" cy="1569660"/>
          </a:xfrm>
          <a:prstGeom prst="rect">
            <a:avLst/>
          </a:prstGeom>
          <a:noFill/>
        </p:spPr>
        <p:txBody>
          <a:bodyPr wrap="square" rtlCol="0">
            <a:spAutoFit/>
          </a:bodyPr>
          <a:lstStyle/>
          <a:p>
            <a:pPr marL="342900" indent="-342900">
              <a:spcBef>
                <a:spcPct val="50000"/>
              </a:spcBef>
              <a:buFont typeface="Wingdings" pitchFamily="2" charset="2"/>
              <a:buChar char="v"/>
            </a:pPr>
            <a:r>
              <a:rPr lang="es-MX" dirty="0" smtClean="0">
                <a:solidFill>
                  <a:srgbClr val="FFC000"/>
                </a:solidFill>
              </a:rPr>
              <a:t>Para esto se usa el típico </a:t>
            </a:r>
            <a:r>
              <a:rPr lang="es-MX" dirty="0">
                <a:solidFill>
                  <a:srgbClr val="FFC000"/>
                </a:solidFill>
              </a:rPr>
              <a:t>esquema de protección diferencial con </a:t>
            </a:r>
            <a:r>
              <a:rPr lang="es-MX" dirty="0" smtClean="0">
                <a:solidFill>
                  <a:srgbClr val="FFC000"/>
                </a:solidFill>
              </a:rPr>
              <a:t>restricción</a:t>
            </a:r>
            <a:r>
              <a:rPr lang="es-MX" dirty="0">
                <a:solidFill>
                  <a:srgbClr val="FFC000"/>
                </a:solidFill>
              </a:rPr>
              <a:t>, también conocida como de porcentaje </a:t>
            </a:r>
            <a:r>
              <a:rPr lang="es-MX" dirty="0" smtClean="0">
                <a:solidFill>
                  <a:srgbClr val="FFC000"/>
                </a:solidFill>
              </a:rPr>
              <a:t>diferencial, </a:t>
            </a:r>
            <a:r>
              <a:rPr lang="es-MX" dirty="0">
                <a:solidFill>
                  <a:srgbClr val="FFC000"/>
                </a:solidFill>
              </a:rPr>
              <a:t>que se usa en la mayoría de las maquinas </a:t>
            </a:r>
            <a:r>
              <a:rPr lang="es-MX" dirty="0" smtClean="0">
                <a:solidFill>
                  <a:srgbClr val="FFC000"/>
                </a:solidFill>
              </a:rPr>
              <a:t>grandes o mayores a 1000kVA.</a:t>
            </a:r>
            <a:endParaRPr lang="es-MX" dirty="0">
              <a:solidFill>
                <a:srgbClr val="FFC000"/>
              </a:solidFill>
            </a:endParaRPr>
          </a:p>
        </p:txBody>
      </p:sp>
      <p:grpSp>
        <p:nvGrpSpPr>
          <p:cNvPr id="8" name="Group 7"/>
          <p:cNvGrpSpPr>
            <a:grpSpLocks/>
          </p:cNvGrpSpPr>
          <p:nvPr/>
        </p:nvGrpSpPr>
        <p:grpSpPr bwMode="auto">
          <a:xfrm>
            <a:off x="4445000" y="3723086"/>
            <a:ext cx="4621212" cy="2874266"/>
            <a:chOff x="1056" y="1127"/>
            <a:chExt cx="2911" cy="1522"/>
          </a:xfrm>
        </p:grpSpPr>
        <p:sp>
          <p:nvSpPr>
            <p:cNvPr id="9" name="Line 8"/>
            <p:cNvSpPr>
              <a:spLocks noChangeShapeType="1"/>
            </p:cNvSpPr>
            <p:nvPr/>
          </p:nvSpPr>
          <p:spPr bwMode="auto">
            <a:xfrm>
              <a:off x="1056" y="1248"/>
              <a:ext cx="2856"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 name="Line 9"/>
            <p:cNvSpPr>
              <a:spLocks noChangeShapeType="1"/>
            </p:cNvSpPr>
            <p:nvPr/>
          </p:nvSpPr>
          <p:spPr bwMode="auto">
            <a:xfrm>
              <a:off x="1080" y="1463"/>
              <a:ext cx="2856"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 name="Line 10"/>
            <p:cNvSpPr>
              <a:spLocks noChangeShapeType="1"/>
            </p:cNvSpPr>
            <p:nvPr/>
          </p:nvSpPr>
          <p:spPr bwMode="auto">
            <a:xfrm>
              <a:off x="1104" y="1676"/>
              <a:ext cx="2863"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2" name="Group 11"/>
            <p:cNvGrpSpPr>
              <a:grpSpLocks/>
            </p:cNvGrpSpPr>
            <p:nvPr/>
          </p:nvGrpSpPr>
          <p:grpSpPr bwMode="auto">
            <a:xfrm>
              <a:off x="2112" y="1127"/>
              <a:ext cx="615" cy="671"/>
              <a:chOff x="2313" y="960"/>
              <a:chExt cx="802" cy="703"/>
            </a:xfrm>
          </p:grpSpPr>
          <p:sp>
            <p:nvSpPr>
              <p:cNvPr id="88" name="Oval 12"/>
              <p:cNvSpPr>
                <a:spLocks noChangeArrowheads="1"/>
              </p:cNvSpPr>
              <p:nvPr/>
            </p:nvSpPr>
            <p:spPr bwMode="auto">
              <a:xfrm>
                <a:off x="2313" y="960"/>
                <a:ext cx="802" cy="703"/>
              </a:xfrm>
              <a:prstGeom prst="ellipse">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9" name="Arc 13"/>
              <p:cNvSpPr>
                <a:spLocks/>
              </p:cNvSpPr>
              <p:nvPr/>
            </p:nvSpPr>
            <p:spPr bwMode="auto">
              <a:xfrm rot="-5400000">
                <a:off x="2514" y="1225"/>
                <a:ext cx="83" cy="94"/>
              </a:xfrm>
              <a:custGeom>
                <a:avLst/>
                <a:gdLst>
                  <a:gd name="T0" fmla="*/ 0 w 21600"/>
                  <a:gd name="T1" fmla="*/ 0 h 21600"/>
                  <a:gd name="T2" fmla="*/ 83 w 21600"/>
                  <a:gd name="T3" fmla="*/ 94 h 21600"/>
                  <a:gd name="T4" fmla="*/ 0 w 21600"/>
                  <a:gd name="T5" fmla="*/ 9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cap="rnd">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0" name="Arc 14"/>
              <p:cNvSpPr>
                <a:spLocks/>
              </p:cNvSpPr>
              <p:nvPr/>
            </p:nvSpPr>
            <p:spPr bwMode="auto">
              <a:xfrm>
                <a:off x="2612" y="1230"/>
                <a:ext cx="94" cy="83"/>
              </a:xfrm>
              <a:custGeom>
                <a:avLst/>
                <a:gdLst>
                  <a:gd name="T0" fmla="*/ 0 w 21600"/>
                  <a:gd name="T1" fmla="*/ 0 h 21600"/>
                  <a:gd name="T2" fmla="*/ 94 w 21600"/>
                  <a:gd name="T3" fmla="*/ 83 h 21600"/>
                  <a:gd name="T4" fmla="*/ 0 w 21600"/>
                  <a:gd name="T5" fmla="*/ 83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cap="rnd">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1" name="Arc 15"/>
              <p:cNvSpPr>
                <a:spLocks/>
              </p:cNvSpPr>
              <p:nvPr/>
            </p:nvSpPr>
            <p:spPr bwMode="auto">
              <a:xfrm rot="-5400000">
                <a:off x="2730" y="1314"/>
                <a:ext cx="82" cy="93"/>
              </a:xfrm>
              <a:custGeom>
                <a:avLst/>
                <a:gdLst>
                  <a:gd name="T0" fmla="*/ 0 w 21600"/>
                  <a:gd name="T1" fmla="*/ 93 h 21599"/>
                  <a:gd name="T2" fmla="*/ 81 w 21600"/>
                  <a:gd name="T3" fmla="*/ 0 h 21599"/>
                  <a:gd name="T4" fmla="*/ 82 w 21600"/>
                  <a:gd name="T5" fmla="*/ 93 h 21599"/>
                  <a:gd name="T6" fmla="*/ 0 60000 65536"/>
                  <a:gd name="T7" fmla="*/ 0 60000 65536"/>
                  <a:gd name="T8" fmla="*/ 0 60000 65536"/>
                </a:gdLst>
                <a:ahLst/>
                <a:cxnLst>
                  <a:cxn ang="T6">
                    <a:pos x="T0" y="T1"/>
                  </a:cxn>
                  <a:cxn ang="T7">
                    <a:pos x="T2" y="T3"/>
                  </a:cxn>
                  <a:cxn ang="T8">
                    <a:pos x="T4" y="T5"/>
                  </a:cxn>
                </a:cxnLst>
                <a:rect l="0" t="0" r="r" b="b"/>
                <a:pathLst>
                  <a:path w="21600" h="21599" fill="none" extrusionOk="0">
                    <a:moveTo>
                      <a:pt x="0" y="21599"/>
                    </a:moveTo>
                    <a:cubicBezTo>
                      <a:pt x="0" y="9765"/>
                      <a:pt x="9521" y="134"/>
                      <a:pt x="21355" y="0"/>
                    </a:cubicBezTo>
                  </a:path>
                  <a:path w="21600" h="21599" stroke="0" extrusionOk="0">
                    <a:moveTo>
                      <a:pt x="0" y="21599"/>
                    </a:moveTo>
                    <a:cubicBezTo>
                      <a:pt x="0" y="9765"/>
                      <a:pt x="9521" y="134"/>
                      <a:pt x="21355" y="0"/>
                    </a:cubicBezTo>
                    <a:lnTo>
                      <a:pt x="21600" y="21599"/>
                    </a:lnTo>
                    <a:lnTo>
                      <a:pt x="0" y="21599"/>
                    </a:lnTo>
                    <a:close/>
                  </a:path>
                </a:pathLst>
              </a:custGeom>
              <a:noFill/>
              <a:ln w="38100" cap="rnd">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2" name="Arc 16"/>
              <p:cNvSpPr>
                <a:spLocks/>
              </p:cNvSpPr>
              <p:nvPr/>
            </p:nvSpPr>
            <p:spPr bwMode="auto">
              <a:xfrm rot="10800000">
                <a:off x="2826" y="1320"/>
                <a:ext cx="94" cy="82"/>
              </a:xfrm>
              <a:custGeom>
                <a:avLst/>
                <a:gdLst>
                  <a:gd name="T0" fmla="*/ 0 w 21600"/>
                  <a:gd name="T1" fmla="*/ 82 h 21599"/>
                  <a:gd name="T2" fmla="*/ 93 w 21600"/>
                  <a:gd name="T3" fmla="*/ 0 h 21599"/>
                  <a:gd name="T4" fmla="*/ 94 w 21600"/>
                  <a:gd name="T5" fmla="*/ 82 h 21599"/>
                  <a:gd name="T6" fmla="*/ 0 60000 65536"/>
                  <a:gd name="T7" fmla="*/ 0 60000 65536"/>
                  <a:gd name="T8" fmla="*/ 0 60000 65536"/>
                </a:gdLst>
                <a:ahLst/>
                <a:cxnLst>
                  <a:cxn ang="T6">
                    <a:pos x="T0" y="T1"/>
                  </a:cxn>
                  <a:cxn ang="T7">
                    <a:pos x="T2" y="T3"/>
                  </a:cxn>
                  <a:cxn ang="T8">
                    <a:pos x="T4" y="T5"/>
                  </a:cxn>
                </a:cxnLst>
                <a:rect l="0" t="0" r="r" b="b"/>
                <a:pathLst>
                  <a:path w="21600" h="21599" fill="none" extrusionOk="0">
                    <a:moveTo>
                      <a:pt x="0" y="21599"/>
                    </a:moveTo>
                    <a:cubicBezTo>
                      <a:pt x="0" y="9765"/>
                      <a:pt x="9521" y="134"/>
                      <a:pt x="21355" y="0"/>
                    </a:cubicBezTo>
                  </a:path>
                  <a:path w="21600" h="21599" stroke="0" extrusionOk="0">
                    <a:moveTo>
                      <a:pt x="0" y="21599"/>
                    </a:moveTo>
                    <a:cubicBezTo>
                      <a:pt x="0" y="9765"/>
                      <a:pt x="9521" y="134"/>
                      <a:pt x="21355" y="0"/>
                    </a:cubicBezTo>
                    <a:lnTo>
                      <a:pt x="21600" y="21599"/>
                    </a:lnTo>
                    <a:lnTo>
                      <a:pt x="0" y="21599"/>
                    </a:lnTo>
                    <a:close/>
                  </a:path>
                </a:pathLst>
              </a:custGeom>
              <a:noFill/>
              <a:ln w="38100" cap="rnd">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3" name="Group 17"/>
            <p:cNvGrpSpPr>
              <a:grpSpLocks/>
            </p:cNvGrpSpPr>
            <p:nvPr/>
          </p:nvGrpSpPr>
          <p:grpSpPr bwMode="auto">
            <a:xfrm>
              <a:off x="3094" y="1152"/>
              <a:ext cx="319" cy="172"/>
              <a:chOff x="3120" y="528"/>
              <a:chExt cx="336" cy="192"/>
            </a:xfrm>
          </p:grpSpPr>
          <p:sp>
            <p:nvSpPr>
              <p:cNvPr id="81" name="Arc 18"/>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 name="Arc 19"/>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3" name="Arc 20"/>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4" name="Arc 21"/>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5" name="Line 22"/>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6" name="Line 23"/>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7" name="Line 24"/>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4" name="Group 25"/>
            <p:cNvGrpSpPr>
              <a:grpSpLocks/>
            </p:cNvGrpSpPr>
            <p:nvPr/>
          </p:nvGrpSpPr>
          <p:grpSpPr bwMode="auto">
            <a:xfrm>
              <a:off x="3094" y="1367"/>
              <a:ext cx="319" cy="171"/>
              <a:chOff x="3120" y="768"/>
              <a:chExt cx="336" cy="192"/>
            </a:xfrm>
          </p:grpSpPr>
          <p:sp>
            <p:nvSpPr>
              <p:cNvPr id="74" name="Arc 26"/>
              <p:cNvSpPr>
                <a:spLocks/>
              </p:cNvSpPr>
              <p:nvPr/>
            </p:nvSpPr>
            <p:spPr bwMode="auto">
              <a:xfrm rot="-5400000">
                <a:off x="3372" y="76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5" name="Arc 27"/>
              <p:cNvSpPr>
                <a:spLocks/>
              </p:cNvSpPr>
              <p:nvPr/>
            </p:nvSpPr>
            <p:spPr bwMode="auto">
              <a:xfrm rot="5400000">
                <a:off x="3293" y="76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6" name="Arc 28"/>
              <p:cNvSpPr>
                <a:spLocks/>
              </p:cNvSpPr>
              <p:nvPr/>
            </p:nvSpPr>
            <p:spPr bwMode="auto">
              <a:xfrm rot="-5400000">
                <a:off x="3204" y="76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7" name="Arc 29"/>
              <p:cNvSpPr>
                <a:spLocks/>
              </p:cNvSpPr>
              <p:nvPr/>
            </p:nvSpPr>
            <p:spPr bwMode="auto">
              <a:xfrm rot="5400000">
                <a:off x="3125" y="76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8" name="Line 30"/>
              <p:cNvSpPr>
                <a:spLocks noChangeShapeType="1"/>
              </p:cNvSpPr>
              <p:nvPr/>
            </p:nvSpPr>
            <p:spPr bwMode="auto">
              <a:xfrm>
                <a:off x="3456" y="85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9" name="Line 31"/>
              <p:cNvSpPr>
                <a:spLocks noChangeShapeType="1"/>
              </p:cNvSpPr>
              <p:nvPr/>
            </p:nvSpPr>
            <p:spPr bwMode="auto">
              <a:xfrm>
                <a:off x="3120" y="85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0" name="Line 32"/>
              <p:cNvSpPr>
                <a:spLocks noChangeShapeType="1"/>
              </p:cNvSpPr>
              <p:nvPr/>
            </p:nvSpPr>
            <p:spPr bwMode="auto">
              <a:xfrm>
                <a:off x="3288" y="85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5" name="Group 33"/>
            <p:cNvGrpSpPr>
              <a:grpSpLocks/>
            </p:cNvGrpSpPr>
            <p:nvPr/>
          </p:nvGrpSpPr>
          <p:grpSpPr bwMode="auto">
            <a:xfrm>
              <a:off x="3094" y="1580"/>
              <a:ext cx="319" cy="172"/>
              <a:chOff x="3120" y="1008"/>
              <a:chExt cx="336" cy="192"/>
            </a:xfrm>
          </p:grpSpPr>
          <p:sp>
            <p:nvSpPr>
              <p:cNvPr id="67" name="Arc 34"/>
              <p:cNvSpPr>
                <a:spLocks/>
              </p:cNvSpPr>
              <p:nvPr/>
            </p:nvSpPr>
            <p:spPr bwMode="auto">
              <a:xfrm rot="-5400000">
                <a:off x="3372" y="100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8" name="Arc 35"/>
              <p:cNvSpPr>
                <a:spLocks/>
              </p:cNvSpPr>
              <p:nvPr/>
            </p:nvSpPr>
            <p:spPr bwMode="auto">
              <a:xfrm rot="5400000">
                <a:off x="3293" y="100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9" name="Arc 36"/>
              <p:cNvSpPr>
                <a:spLocks/>
              </p:cNvSpPr>
              <p:nvPr/>
            </p:nvSpPr>
            <p:spPr bwMode="auto">
              <a:xfrm rot="-5400000">
                <a:off x="3204" y="100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0" name="Arc 37"/>
              <p:cNvSpPr>
                <a:spLocks/>
              </p:cNvSpPr>
              <p:nvPr/>
            </p:nvSpPr>
            <p:spPr bwMode="auto">
              <a:xfrm rot="5400000">
                <a:off x="3125" y="100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 name="Line 38"/>
              <p:cNvSpPr>
                <a:spLocks noChangeShapeType="1"/>
              </p:cNvSpPr>
              <p:nvPr/>
            </p:nvSpPr>
            <p:spPr bwMode="auto">
              <a:xfrm>
                <a:off x="3456" y="109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2" name="Line 39"/>
              <p:cNvSpPr>
                <a:spLocks noChangeShapeType="1"/>
              </p:cNvSpPr>
              <p:nvPr/>
            </p:nvSpPr>
            <p:spPr bwMode="auto">
              <a:xfrm>
                <a:off x="3120" y="109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3" name="Line 40"/>
              <p:cNvSpPr>
                <a:spLocks noChangeShapeType="1"/>
              </p:cNvSpPr>
              <p:nvPr/>
            </p:nvSpPr>
            <p:spPr bwMode="auto">
              <a:xfrm>
                <a:off x="3288" y="109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16" name="Line 41"/>
            <p:cNvSpPr>
              <a:spLocks noChangeShapeType="1"/>
            </p:cNvSpPr>
            <p:nvPr/>
          </p:nvSpPr>
          <p:spPr bwMode="auto">
            <a:xfrm flipH="1">
              <a:off x="3000" y="1324"/>
              <a:ext cx="9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 name="Line 42"/>
            <p:cNvSpPr>
              <a:spLocks noChangeShapeType="1"/>
            </p:cNvSpPr>
            <p:nvPr/>
          </p:nvSpPr>
          <p:spPr bwMode="auto">
            <a:xfrm flipH="1">
              <a:off x="3000" y="1538"/>
              <a:ext cx="9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 name="Line 43"/>
            <p:cNvSpPr>
              <a:spLocks noChangeShapeType="1"/>
            </p:cNvSpPr>
            <p:nvPr/>
          </p:nvSpPr>
          <p:spPr bwMode="auto">
            <a:xfrm flipH="1">
              <a:off x="3000" y="1752"/>
              <a:ext cx="9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 name="Line 44"/>
            <p:cNvSpPr>
              <a:spLocks noChangeShapeType="1"/>
            </p:cNvSpPr>
            <p:nvPr/>
          </p:nvSpPr>
          <p:spPr bwMode="auto">
            <a:xfrm>
              <a:off x="3417" y="1324"/>
              <a:ext cx="310"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 name="Line 45"/>
            <p:cNvSpPr>
              <a:spLocks noChangeShapeType="1"/>
            </p:cNvSpPr>
            <p:nvPr/>
          </p:nvSpPr>
          <p:spPr bwMode="auto">
            <a:xfrm>
              <a:off x="3417" y="1538"/>
              <a:ext cx="21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 name="Line 46"/>
            <p:cNvSpPr>
              <a:spLocks noChangeShapeType="1"/>
            </p:cNvSpPr>
            <p:nvPr/>
          </p:nvSpPr>
          <p:spPr bwMode="auto">
            <a:xfrm>
              <a:off x="3417" y="1752"/>
              <a:ext cx="12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2" name="Oval 47"/>
            <p:cNvSpPr>
              <a:spLocks noChangeArrowheads="1"/>
            </p:cNvSpPr>
            <p:nvPr/>
          </p:nvSpPr>
          <p:spPr bwMode="auto">
            <a:xfrm>
              <a:off x="2997" y="1746"/>
              <a:ext cx="15" cy="14"/>
            </a:xfrm>
            <a:prstGeom prst="ellipse">
              <a:avLst/>
            </a:prstGeom>
            <a:solidFill>
              <a:schemeClr val="tx1"/>
            </a:solidFill>
            <a:ln w="381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3" name="Oval 48"/>
            <p:cNvSpPr>
              <a:spLocks noChangeArrowheads="1"/>
            </p:cNvSpPr>
            <p:nvPr/>
          </p:nvSpPr>
          <p:spPr bwMode="auto">
            <a:xfrm>
              <a:off x="2997" y="1529"/>
              <a:ext cx="15" cy="14"/>
            </a:xfrm>
            <a:prstGeom prst="ellipse">
              <a:avLst/>
            </a:prstGeom>
            <a:solidFill>
              <a:schemeClr val="tx1"/>
            </a:solidFill>
            <a:ln w="381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4" name="Group 49"/>
            <p:cNvGrpSpPr>
              <a:grpSpLocks/>
            </p:cNvGrpSpPr>
            <p:nvPr/>
          </p:nvGrpSpPr>
          <p:grpSpPr bwMode="auto">
            <a:xfrm flipH="1">
              <a:off x="1504" y="1152"/>
              <a:ext cx="319" cy="172"/>
              <a:chOff x="3120" y="528"/>
              <a:chExt cx="336" cy="192"/>
            </a:xfrm>
          </p:grpSpPr>
          <p:sp>
            <p:nvSpPr>
              <p:cNvPr id="60" name="Arc 50"/>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 name="Arc 51"/>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 name="Arc 52"/>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3" name="Arc 53"/>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4" name="Line 54"/>
              <p:cNvSpPr>
                <a:spLocks noChangeShapeType="1"/>
              </p:cNvSpPr>
              <p:nvPr/>
            </p:nvSpPr>
            <p:spPr bwMode="auto">
              <a:xfrm>
                <a:off x="3456"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5" name="Line 55"/>
              <p:cNvSpPr>
                <a:spLocks noChangeShapeType="1"/>
              </p:cNvSpPr>
              <p:nvPr/>
            </p:nvSpPr>
            <p:spPr bwMode="auto">
              <a:xfrm>
                <a:off x="3120" y="61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6" name="Line 56"/>
              <p:cNvSpPr>
                <a:spLocks noChangeShapeType="1"/>
              </p:cNvSpPr>
              <p:nvPr/>
            </p:nvSpPr>
            <p:spPr bwMode="auto">
              <a:xfrm>
                <a:off x="3288" y="61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5" name="Group 57"/>
            <p:cNvGrpSpPr>
              <a:grpSpLocks/>
            </p:cNvGrpSpPr>
            <p:nvPr/>
          </p:nvGrpSpPr>
          <p:grpSpPr bwMode="auto">
            <a:xfrm flipH="1">
              <a:off x="1504" y="1367"/>
              <a:ext cx="319" cy="171"/>
              <a:chOff x="3120" y="768"/>
              <a:chExt cx="336" cy="192"/>
            </a:xfrm>
          </p:grpSpPr>
          <p:sp>
            <p:nvSpPr>
              <p:cNvPr id="53" name="Arc 58"/>
              <p:cNvSpPr>
                <a:spLocks/>
              </p:cNvSpPr>
              <p:nvPr/>
            </p:nvSpPr>
            <p:spPr bwMode="auto">
              <a:xfrm rot="-5400000">
                <a:off x="3372" y="76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4" name="Arc 59"/>
              <p:cNvSpPr>
                <a:spLocks/>
              </p:cNvSpPr>
              <p:nvPr/>
            </p:nvSpPr>
            <p:spPr bwMode="auto">
              <a:xfrm rot="5400000">
                <a:off x="3293" y="76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5" name="Arc 60"/>
              <p:cNvSpPr>
                <a:spLocks/>
              </p:cNvSpPr>
              <p:nvPr/>
            </p:nvSpPr>
            <p:spPr bwMode="auto">
              <a:xfrm rot="-5400000">
                <a:off x="3204" y="76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6" name="Arc 61"/>
              <p:cNvSpPr>
                <a:spLocks/>
              </p:cNvSpPr>
              <p:nvPr/>
            </p:nvSpPr>
            <p:spPr bwMode="auto">
              <a:xfrm rot="5400000">
                <a:off x="3125" y="76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7" name="Line 62"/>
              <p:cNvSpPr>
                <a:spLocks noChangeShapeType="1"/>
              </p:cNvSpPr>
              <p:nvPr/>
            </p:nvSpPr>
            <p:spPr bwMode="auto">
              <a:xfrm>
                <a:off x="3456" y="85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8" name="Line 63"/>
              <p:cNvSpPr>
                <a:spLocks noChangeShapeType="1"/>
              </p:cNvSpPr>
              <p:nvPr/>
            </p:nvSpPr>
            <p:spPr bwMode="auto">
              <a:xfrm>
                <a:off x="3120" y="856"/>
                <a:ext cx="0" cy="104"/>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 name="Line 64"/>
              <p:cNvSpPr>
                <a:spLocks noChangeShapeType="1"/>
              </p:cNvSpPr>
              <p:nvPr/>
            </p:nvSpPr>
            <p:spPr bwMode="auto">
              <a:xfrm>
                <a:off x="3288" y="856"/>
                <a:ext cx="0" cy="48"/>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6" name="Group 65"/>
            <p:cNvGrpSpPr>
              <a:grpSpLocks/>
            </p:cNvGrpSpPr>
            <p:nvPr/>
          </p:nvGrpSpPr>
          <p:grpSpPr bwMode="auto">
            <a:xfrm flipH="1">
              <a:off x="1504" y="1580"/>
              <a:ext cx="319" cy="172"/>
              <a:chOff x="3120" y="1008"/>
              <a:chExt cx="336" cy="192"/>
            </a:xfrm>
          </p:grpSpPr>
          <p:sp>
            <p:nvSpPr>
              <p:cNvPr id="46" name="Arc 66"/>
              <p:cNvSpPr>
                <a:spLocks/>
              </p:cNvSpPr>
              <p:nvPr/>
            </p:nvSpPr>
            <p:spPr bwMode="auto">
              <a:xfrm rot="-5400000">
                <a:off x="3372" y="100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2A61F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7" name="Arc 67"/>
              <p:cNvSpPr>
                <a:spLocks/>
              </p:cNvSpPr>
              <p:nvPr/>
            </p:nvSpPr>
            <p:spPr bwMode="auto">
              <a:xfrm rot="5400000">
                <a:off x="3293" y="100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2A61F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 name="Arc 68"/>
              <p:cNvSpPr>
                <a:spLocks/>
              </p:cNvSpPr>
              <p:nvPr/>
            </p:nvSpPr>
            <p:spPr bwMode="auto">
              <a:xfrm rot="-5400000">
                <a:off x="3204" y="100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2A61F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9" name="Arc 69"/>
              <p:cNvSpPr>
                <a:spLocks/>
              </p:cNvSpPr>
              <p:nvPr/>
            </p:nvSpPr>
            <p:spPr bwMode="auto">
              <a:xfrm rot="5400000">
                <a:off x="3125" y="100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38100" cap="rnd">
                <a:solidFill>
                  <a:srgbClr val="2A61F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 name="Line 70"/>
              <p:cNvSpPr>
                <a:spLocks noChangeShapeType="1"/>
              </p:cNvSpPr>
              <p:nvPr/>
            </p:nvSpPr>
            <p:spPr bwMode="auto">
              <a:xfrm>
                <a:off x="3456" y="1096"/>
                <a:ext cx="0" cy="104"/>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 name="Line 71"/>
              <p:cNvSpPr>
                <a:spLocks noChangeShapeType="1"/>
              </p:cNvSpPr>
              <p:nvPr/>
            </p:nvSpPr>
            <p:spPr bwMode="auto">
              <a:xfrm>
                <a:off x="3120" y="1096"/>
                <a:ext cx="0" cy="104"/>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2" name="Line 72"/>
              <p:cNvSpPr>
                <a:spLocks noChangeShapeType="1"/>
              </p:cNvSpPr>
              <p:nvPr/>
            </p:nvSpPr>
            <p:spPr bwMode="auto">
              <a:xfrm>
                <a:off x="3288" y="1096"/>
                <a:ext cx="0" cy="48"/>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27" name="Line 73"/>
            <p:cNvSpPr>
              <a:spLocks noChangeShapeType="1"/>
            </p:cNvSpPr>
            <p:nvPr/>
          </p:nvSpPr>
          <p:spPr bwMode="auto">
            <a:xfrm>
              <a:off x="1818" y="1324"/>
              <a:ext cx="9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8" name="Line 74"/>
            <p:cNvSpPr>
              <a:spLocks noChangeShapeType="1"/>
            </p:cNvSpPr>
            <p:nvPr/>
          </p:nvSpPr>
          <p:spPr bwMode="auto">
            <a:xfrm>
              <a:off x="1818" y="1538"/>
              <a:ext cx="9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9" name="Line 75"/>
            <p:cNvSpPr>
              <a:spLocks noChangeShapeType="1"/>
            </p:cNvSpPr>
            <p:nvPr/>
          </p:nvSpPr>
          <p:spPr bwMode="auto">
            <a:xfrm>
              <a:off x="1818" y="1752"/>
              <a:ext cx="9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 name="Line 76"/>
            <p:cNvSpPr>
              <a:spLocks noChangeShapeType="1"/>
            </p:cNvSpPr>
            <p:nvPr/>
          </p:nvSpPr>
          <p:spPr bwMode="auto">
            <a:xfrm flipH="1">
              <a:off x="1190" y="1324"/>
              <a:ext cx="310"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1" name="Line 77"/>
            <p:cNvSpPr>
              <a:spLocks noChangeShapeType="1"/>
            </p:cNvSpPr>
            <p:nvPr/>
          </p:nvSpPr>
          <p:spPr bwMode="auto">
            <a:xfrm flipH="1">
              <a:off x="1281" y="1538"/>
              <a:ext cx="21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 name="Line 78"/>
            <p:cNvSpPr>
              <a:spLocks noChangeShapeType="1"/>
            </p:cNvSpPr>
            <p:nvPr/>
          </p:nvSpPr>
          <p:spPr bwMode="auto">
            <a:xfrm flipH="1">
              <a:off x="1371" y="1752"/>
              <a:ext cx="129" cy="0"/>
            </a:xfrm>
            <a:prstGeom prst="line">
              <a:avLst/>
            </a:prstGeom>
            <a:noFill/>
            <a:ln w="381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3" name="Oval 79"/>
            <p:cNvSpPr>
              <a:spLocks noChangeArrowheads="1"/>
            </p:cNvSpPr>
            <p:nvPr/>
          </p:nvSpPr>
          <p:spPr bwMode="auto">
            <a:xfrm flipH="1">
              <a:off x="1905" y="1746"/>
              <a:ext cx="15" cy="14"/>
            </a:xfrm>
            <a:prstGeom prst="ellipse">
              <a:avLst/>
            </a:prstGeom>
            <a:solidFill>
              <a:schemeClr val="tx1"/>
            </a:solidFill>
            <a:ln w="381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4" name="Oval 80"/>
            <p:cNvSpPr>
              <a:spLocks noChangeArrowheads="1"/>
            </p:cNvSpPr>
            <p:nvPr/>
          </p:nvSpPr>
          <p:spPr bwMode="auto">
            <a:xfrm flipH="1">
              <a:off x="1905" y="1529"/>
              <a:ext cx="15" cy="14"/>
            </a:xfrm>
            <a:prstGeom prst="ellipse">
              <a:avLst/>
            </a:prstGeom>
            <a:solidFill>
              <a:schemeClr val="tx1"/>
            </a:solidFill>
            <a:ln w="381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 name="Line 81"/>
            <p:cNvSpPr>
              <a:spLocks noChangeShapeType="1"/>
            </p:cNvSpPr>
            <p:nvPr/>
          </p:nvSpPr>
          <p:spPr bwMode="auto">
            <a:xfrm>
              <a:off x="1383" y="1746"/>
              <a:ext cx="0" cy="576"/>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6" name="Line 82"/>
            <p:cNvSpPr>
              <a:spLocks noChangeShapeType="1"/>
            </p:cNvSpPr>
            <p:nvPr/>
          </p:nvSpPr>
          <p:spPr bwMode="auto">
            <a:xfrm>
              <a:off x="1296" y="1536"/>
              <a:ext cx="0" cy="912"/>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7" name="Line 83"/>
            <p:cNvSpPr>
              <a:spLocks noChangeShapeType="1"/>
            </p:cNvSpPr>
            <p:nvPr/>
          </p:nvSpPr>
          <p:spPr bwMode="auto">
            <a:xfrm>
              <a:off x="1200" y="1344"/>
              <a:ext cx="0" cy="1296"/>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8" name="Line 84"/>
            <p:cNvSpPr>
              <a:spLocks noChangeShapeType="1"/>
            </p:cNvSpPr>
            <p:nvPr/>
          </p:nvSpPr>
          <p:spPr bwMode="auto">
            <a:xfrm flipH="1">
              <a:off x="3552" y="1732"/>
              <a:ext cx="0" cy="576"/>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 name="Line 85"/>
            <p:cNvSpPr>
              <a:spLocks noChangeShapeType="1"/>
            </p:cNvSpPr>
            <p:nvPr/>
          </p:nvSpPr>
          <p:spPr bwMode="auto">
            <a:xfrm>
              <a:off x="3639" y="1522"/>
              <a:ext cx="9" cy="921"/>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0" name="Line 86"/>
            <p:cNvSpPr>
              <a:spLocks noChangeShapeType="1"/>
            </p:cNvSpPr>
            <p:nvPr/>
          </p:nvSpPr>
          <p:spPr bwMode="auto">
            <a:xfrm>
              <a:off x="3735" y="1330"/>
              <a:ext cx="9" cy="1305"/>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1" name="Line 87"/>
            <p:cNvSpPr>
              <a:spLocks noChangeShapeType="1"/>
            </p:cNvSpPr>
            <p:nvPr/>
          </p:nvSpPr>
          <p:spPr bwMode="auto">
            <a:xfrm>
              <a:off x="1392" y="2304"/>
              <a:ext cx="2160" cy="0"/>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2" name="Line 88"/>
            <p:cNvSpPr>
              <a:spLocks noChangeShapeType="1"/>
            </p:cNvSpPr>
            <p:nvPr/>
          </p:nvSpPr>
          <p:spPr bwMode="auto">
            <a:xfrm>
              <a:off x="1200" y="2640"/>
              <a:ext cx="2544" cy="0"/>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3" name="Line 89"/>
            <p:cNvSpPr>
              <a:spLocks noChangeShapeType="1"/>
            </p:cNvSpPr>
            <p:nvPr/>
          </p:nvSpPr>
          <p:spPr bwMode="auto">
            <a:xfrm>
              <a:off x="1296" y="2448"/>
              <a:ext cx="2352" cy="0"/>
            </a:xfrm>
            <a:prstGeom prst="line">
              <a:avLst/>
            </a:prstGeom>
            <a:noFill/>
            <a:ln w="38100">
              <a:solidFill>
                <a:srgbClr val="2A61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4" name="Oval 90"/>
            <p:cNvSpPr>
              <a:spLocks noChangeArrowheads="1"/>
            </p:cNvSpPr>
            <p:nvPr/>
          </p:nvSpPr>
          <p:spPr bwMode="auto">
            <a:xfrm>
              <a:off x="2199" y="2265"/>
              <a:ext cx="432" cy="384"/>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5" name="Text Box 91"/>
            <p:cNvSpPr txBox="1">
              <a:spLocks noChangeArrowheads="1"/>
            </p:cNvSpPr>
            <p:nvPr/>
          </p:nvSpPr>
          <p:spPr bwMode="auto">
            <a:xfrm>
              <a:off x="2256" y="2304"/>
              <a:ext cx="336"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s-MX"/>
                <a:t>87</a:t>
              </a:r>
              <a:endParaRPr lang="es-ES"/>
            </a:p>
          </p:txBody>
        </p:sp>
      </p:grpSp>
      <p:sp>
        <p:nvSpPr>
          <p:cNvPr id="5" name="4 CuadroTexto"/>
          <p:cNvSpPr txBox="1"/>
          <p:nvPr/>
        </p:nvSpPr>
        <p:spPr>
          <a:xfrm>
            <a:off x="28600" y="3369080"/>
            <a:ext cx="4074294" cy="3416320"/>
          </a:xfrm>
          <a:prstGeom prst="rect">
            <a:avLst/>
          </a:prstGeom>
          <a:noFill/>
        </p:spPr>
        <p:txBody>
          <a:bodyPr wrap="square" rtlCol="0">
            <a:spAutoFit/>
          </a:bodyPr>
          <a:lstStyle/>
          <a:p>
            <a:pPr marL="342900" indent="-342900">
              <a:buFont typeface="Wingdings" pitchFamily="2" charset="2"/>
              <a:buChar char="v"/>
            </a:pPr>
            <a:r>
              <a:rPr lang="es-MX" dirty="0">
                <a:solidFill>
                  <a:srgbClr val="009900"/>
                </a:solidFill>
              </a:rPr>
              <a:t>Esta </a:t>
            </a:r>
            <a:r>
              <a:rPr lang="es-MX" dirty="0" err="1">
                <a:solidFill>
                  <a:srgbClr val="009900"/>
                </a:solidFill>
              </a:rPr>
              <a:t>proteccion</a:t>
            </a:r>
            <a:r>
              <a:rPr lang="es-MX" dirty="0">
                <a:solidFill>
                  <a:srgbClr val="009900"/>
                </a:solidFill>
              </a:rPr>
              <a:t> no necesita preocuparse por las corrientes de </a:t>
            </a:r>
            <a:r>
              <a:rPr lang="es-MX" dirty="0" err="1">
                <a:solidFill>
                  <a:srgbClr val="009900"/>
                </a:solidFill>
              </a:rPr>
              <a:t>inrush</a:t>
            </a:r>
            <a:r>
              <a:rPr lang="es-MX" dirty="0">
                <a:solidFill>
                  <a:srgbClr val="009900"/>
                </a:solidFill>
              </a:rPr>
              <a:t> como en la diferencial de transformadores. Esto se debe a que el voltaje del generador sube lentamente cuando el campo es aplicado</a:t>
            </a:r>
            <a:r>
              <a:rPr lang="es-MX" dirty="0" smtClean="0">
                <a:solidFill>
                  <a:srgbClr val="009900"/>
                </a:solidFill>
              </a:rPr>
              <a:t>.</a:t>
            </a:r>
            <a:endParaRPr lang="es-ES" dirty="0">
              <a:solidFill>
                <a:srgbClr val="009900"/>
              </a:solidFill>
            </a:endParaRPr>
          </a:p>
        </p:txBody>
      </p:sp>
    </p:spTree>
    <p:extLst>
      <p:ext uri="{BB962C8B-B14F-4D97-AF65-F5344CB8AC3E}">
        <p14:creationId xmlns:p14="http://schemas.microsoft.com/office/powerpoint/2010/main" val="163531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611560" y="1067873"/>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DE FASE</a:t>
            </a:r>
          </a:p>
        </p:txBody>
      </p:sp>
      <p:sp>
        <p:nvSpPr>
          <p:cNvPr id="2" name="1 CuadroTexto"/>
          <p:cNvSpPr txBox="1"/>
          <p:nvPr/>
        </p:nvSpPr>
        <p:spPr>
          <a:xfrm>
            <a:off x="226628" y="1628800"/>
            <a:ext cx="8917372" cy="707886"/>
          </a:xfrm>
          <a:prstGeom prst="rect">
            <a:avLst/>
          </a:prstGeom>
          <a:noFill/>
        </p:spPr>
        <p:txBody>
          <a:bodyPr wrap="square" rtlCol="0">
            <a:spAutoFit/>
          </a:bodyPr>
          <a:lstStyle/>
          <a:p>
            <a:pPr eaLnBrk="1" hangingPunct="1">
              <a:spcBef>
                <a:spcPct val="50000"/>
              </a:spcBef>
            </a:pPr>
            <a:r>
              <a:rPr lang="es-MX" sz="2000" dirty="0">
                <a:solidFill>
                  <a:srgbClr val="FFC000"/>
                </a:solidFill>
              </a:rPr>
              <a:t>El relevador promedia la magnitud de las corrientes de ambos lados del generador y la usa como corriente de restricción.</a:t>
            </a:r>
          </a:p>
        </p:txBody>
      </p:sp>
      <p:sp>
        <p:nvSpPr>
          <p:cNvPr id="3" name="2 CuadroTexto"/>
          <p:cNvSpPr txBox="1"/>
          <p:nvPr/>
        </p:nvSpPr>
        <p:spPr>
          <a:xfrm>
            <a:off x="255908" y="2351145"/>
            <a:ext cx="8898697" cy="707886"/>
          </a:xfrm>
          <a:prstGeom prst="rect">
            <a:avLst/>
          </a:prstGeom>
          <a:noFill/>
        </p:spPr>
        <p:txBody>
          <a:bodyPr wrap="square" rtlCol="0">
            <a:spAutoFit/>
          </a:bodyPr>
          <a:lstStyle/>
          <a:p>
            <a:pPr eaLnBrk="1" hangingPunct="1">
              <a:spcBef>
                <a:spcPct val="50000"/>
              </a:spcBef>
            </a:pPr>
            <a:r>
              <a:rPr lang="es-MX" sz="2000" dirty="0"/>
              <a:t>La corriente de operación es la suma vectorial de ambas. </a:t>
            </a:r>
            <a:r>
              <a:rPr lang="es-MX" sz="2000" dirty="0" smtClean="0"/>
              <a:t>Cuando </a:t>
            </a:r>
            <a:r>
              <a:rPr lang="es-MX" sz="2000" dirty="0"/>
              <a:t>la I</a:t>
            </a:r>
            <a:r>
              <a:rPr lang="es-MX" sz="2000" baseline="-25000" dirty="0"/>
              <a:t>OP</a:t>
            </a:r>
            <a:r>
              <a:rPr lang="es-MX" sz="2000" dirty="0"/>
              <a:t> es el % ajustado </a:t>
            </a:r>
            <a:r>
              <a:rPr lang="es-MX" sz="2000" dirty="0" smtClean="0"/>
              <a:t>mayor </a:t>
            </a:r>
            <a:r>
              <a:rPr lang="es-MX" sz="2000" dirty="0"/>
              <a:t>que la I</a:t>
            </a:r>
            <a:r>
              <a:rPr lang="es-MX" sz="2000" baseline="-25000" dirty="0"/>
              <a:t>RT</a:t>
            </a:r>
            <a:r>
              <a:rPr lang="es-MX" sz="2000" dirty="0"/>
              <a:t>, el relé opera.</a:t>
            </a:r>
          </a:p>
        </p:txBody>
      </p:sp>
      <p:sp>
        <p:nvSpPr>
          <p:cNvPr id="6" name="5 CuadroTexto"/>
          <p:cNvSpPr txBox="1"/>
          <p:nvPr/>
        </p:nvSpPr>
        <p:spPr>
          <a:xfrm>
            <a:off x="0" y="3348396"/>
            <a:ext cx="3203848" cy="3170099"/>
          </a:xfrm>
          <a:prstGeom prst="rect">
            <a:avLst/>
          </a:prstGeom>
          <a:noFill/>
        </p:spPr>
        <p:txBody>
          <a:bodyPr wrap="square" rtlCol="0">
            <a:spAutoFit/>
          </a:bodyPr>
          <a:lstStyle/>
          <a:p>
            <a:pPr eaLnBrk="1" hangingPunct="1">
              <a:spcBef>
                <a:spcPct val="50000"/>
              </a:spcBef>
            </a:pPr>
            <a:r>
              <a:rPr lang="es-MX" sz="2000" dirty="0">
                <a:solidFill>
                  <a:srgbClr val="00B050"/>
                </a:solidFill>
              </a:rPr>
              <a:t>Los ajustes de pendiente pueden variar del 5 al 50% dependiendo del TC </a:t>
            </a:r>
            <a:r>
              <a:rPr lang="es-MX" sz="2000" dirty="0" err="1">
                <a:solidFill>
                  <a:srgbClr val="00B050"/>
                </a:solidFill>
              </a:rPr>
              <a:t>mismatch</a:t>
            </a:r>
            <a:r>
              <a:rPr lang="es-MX" sz="2000" dirty="0">
                <a:solidFill>
                  <a:srgbClr val="00B050"/>
                </a:solidFill>
              </a:rPr>
              <a:t> y otros </a:t>
            </a:r>
            <a:r>
              <a:rPr lang="es-MX" sz="2000" dirty="0" smtClean="0">
                <a:solidFill>
                  <a:srgbClr val="00B050"/>
                </a:solidFill>
              </a:rPr>
              <a:t>errores. La </a:t>
            </a:r>
            <a:r>
              <a:rPr lang="es-MX" sz="2000" dirty="0">
                <a:solidFill>
                  <a:srgbClr val="00B050"/>
                </a:solidFill>
              </a:rPr>
              <a:t>segunda pendiente proporciona mayor tolerancia a errores de RTC y a </a:t>
            </a:r>
            <a:r>
              <a:rPr lang="es-MX" sz="2000" dirty="0" smtClean="0">
                <a:solidFill>
                  <a:srgbClr val="00B050"/>
                </a:solidFill>
              </a:rPr>
              <a:t>altas </a:t>
            </a:r>
            <a:r>
              <a:rPr lang="es-MX" sz="2000" dirty="0">
                <a:solidFill>
                  <a:srgbClr val="00B050"/>
                </a:solidFill>
              </a:rPr>
              <a:t>corrientes de falla que pueden saturar los </a:t>
            </a:r>
            <a:r>
              <a:rPr lang="es-MX" sz="2000" dirty="0" err="1" smtClean="0">
                <a:solidFill>
                  <a:srgbClr val="00B050"/>
                </a:solidFill>
              </a:rPr>
              <a:t>TC’s</a:t>
            </a:r>
            <a:r>
              <a:rPr lang="es-MX" sz="2000" dirty="0" smtClean="0">
                <a:solidFill>
                  <a:srgbClr val="00B050"/>
                </a:solidFill>
              </a:rPr>
              <a:t>.</a:t>
            </a:r>
            <a:endParaRPr lang="es-MX" sz="2000" dirty="0">
              <a:solidFill>
                <a:srgbClr val="00B050"/>
              </a:solidFill>
            </a:endParaRPr>
          </a:p>
        </p:txBody>
      </p:sp>
      <p:grpSp>
        <p:nvGrpSpPr>
          <p:cNvPr id="5" name="4 Grupo"/>
          <p:cNvGrpSpPr/>
          <p:nvPr/>
        </p:nvGrpSpPr>
        <p:grpSpPr>
          <a:xfrm>
            <a:off x="3440113" y="3212977"/>
            <a:ext cx="5619750" cy="3574570"/>
            <a:chOff x="1179513" y="1433513"/>
            <a:chExt cx="5619750" cy="2986087"/>
          </a:xfrm>
        </p:grpSpPr>
        <p:sp>
          <p:nvSpPr>
            <p:cNvPr id="29" name="Rectangle 182"/>
            <p:cNvSpPr>
              <a:spLocks noChangeArrowheads="1"/>
            </p:cNvSpPr>
            <p:nvPr/>
          </p:nvSpPr>
          <p:spPr bwMode="auto">
            <a:xfrm>
              <a:off x="2438400" y="2971800"/>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1</a:t>
              </a:r>
            </a:p>
          </p:txBody>
        </p:sp>
        <p:sp>
          <p:nvSpPr>
            <p:cNvPr id="30" name="Rectangle 183"/>
            <p:cNvSpPr>
              <a:spLocks noChangeArrowheads="1"/>
            </p:cNvSpPr>
            <p:nvPr/>
          </p:nvSpPr>
          <p:spPr bwMode="auto">
            <a:xfrm>
              <a:off x="2463800" y="2136775"/>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2</a:t>
              </a:r>
            </a:p>
          </p:txBody>
        </p:sp>
        <p:sp>
          <p:nvSpPr>
            <p:cNvPr id="31" name="Rectangle 176"/>
            <p:cNvSpPr>
              <a:spLocks noChangeArrowheads="1"/>
            </p:cNvSpPr>
            <p:nvPr/>
          </p:nvSpPr>
          <p:spPr bwMode="auto">
            <a:xfrm>
              <a:off x="2692400" y="1524000"/>
              <a:ext cx="3286125" cy="2359025"/>
            </a:xfrm>
            <a:prstGeom prst="rect">
              <a:avLst/>
            </a:prstGeom>
            <a:solidFill>
              <a:srgbClr val="FCFEB9"/>
            </a:solidFill>
            <a:ln w="25400">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 name="Rectangle 177"/>
            <p:cNvSpPr>
              <a:spLocks noChangeArrowheads="1"/>
            </p:cNvSpPr>
            <p:nvPr/>
          </p:nvSpPr>
          <p:spPr bwMode="auto">
            <a:xfrm>
              <a:off x="2474913" y="3832225"/>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0</a:t>
              </a:r>
            </a:p>
          </p:txBody>
        </p:sp>
        <p:sp>
          <p:nvSpPr>
            <p:cNvPr id="33" name="Rectangle 178"/>
            <p:cNvSpPr>
              <a:spLocks noChangeArrowheads="1"/>
            </p:cNvSpPr>
            <p:nvPr/>
          </p:nvSpPr>
          <p:spPr bwMode="auto">
            <a:xfrm>
              <a:off x="3362325" y="3868738"/>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1</a:t>
              </a:r>
            </a:p>
          </p:txBody>
        </p:sp>
        <p:sp>
          <p:nvSpPr>
            <p:cNvPr id="34" name="Rectangle 179"/>
            <p:cNvSpPr>
              <a:spLocks noChangeArrowheads="1"/>
            </p:cNvSpPr>
            <p:nvPr/>
          </p:nvSpPr>
          <p:spPr bwMode="auto">
            <a:xfrm>
              <a:off x="4189413" y="3862388"/>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2</a:t>
              </a:r>
            </a:p>
          </p:txBody>
        </p:sp>
        <p:sp>
          <p:nvSpPr>
            <p:cNvPr id="35" name="Rectangle 180"/>
            <p:cNvSpPr>
              <a:spLocks noChangeArrowheads="1"/>
            </p:cNvSpPr>
            <p:nvPr/>
          </p:nvSpPr>
          <p:spPr bwMode="auto">
            <a:xfrm>
              <a:off x="5013325" y="3873500"/>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3</a:t>
              </a:r>
            </a:p>
          </p:txBody>
        </p:sp>
        <p:sp>
          <p:nvSpPr>
            <p:cNvPr id="36" name="Rectangle 181"/>
            <p:cNvSpPr>
              <a:spLocks noChangeArrowheads="1"/>
            </p:cNvSpPr>
            <p:nvPr/>
          </p:nvSpPr>
          <p:spPr bwMode="auto">
            <a:xfrm>
              <a:off x="5849938" y="3868738"/>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4</a:t>
              </a:r>
            </a:p>
          </p:txBody>
        </p:sp>
        <p:sp>
          <p:nvSpPr>
            <p:cNvPr id="37" name="Rectangle 184"/>
            <p:cNvSpPr>
              <a:spLocks noChangeArrowheads="1"/>
            </p:cNvSpPr>
            <p:nvPr/>
          </p:nvSpPr>
          <p:spPr bwMode="auto">
            <a:xfrm>
              <a:off x="2432050" y="1433513"/>
              <a:ext cx="279400"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dirty="0">
                  <a:solidFill>
                    <a:srgbClr val="333399"/>
                  </a:solidFill>
                  <a:latin typeface="Arial" charset="0"/>
                </a:rPr>
                <a:t>3</a:t>
              </a:r>
            </a:p>
          </p:txBody>
        </p:sp>
        <p:sp>
          <p:nvSpPr>
            <p:cNvPr id="38" name="Line 185"/>
            <p:cNvSpPr>
              <a:spLocks noChangeShapeType="1"/>
            </p:cNvSpPr>
            <p:nvPr/>
          </p:nvSpPr>
          <p:spPr bwMode="auto">
            <a:xfrm>
              <a:off x="2720975" y="2324100"/>
              <a:ext cx="3249613" cy="0"/>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9" name="Line 186"/>
            <p:cNvSpPr>
              <a:spLocks noChangeShapeType="1"/>
            </p:cNvSpPr>
            <p:nvPr/>
          </p:nvSpPr>
          <p:spPr bwMode="auto">
            <a:xfrm>
              <a:off x="2720975" y="3138488"/>
              <a:ext cx="3249613" cy="0"/>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0" name="Line 187"/>
            <p:cNvSpPr>
              <a:spLocks noChangeShapeType="1"/>
            </p:cNvSpPr>
            <p:nvPr/>
          </p:nvSpPr>
          <p:spPr bwMode="auto">
            <a:xfrm flipV="1">
              <a:off x="3506788" y="1538288"/>
              <a:ext cx="0" cy="2362200"/>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1" name="Line 188"/>
            <p:cNvSpPr>
              <a:spLocks noChangeShapeType="1"/>
            </p:cNvSpPr>
            <p:nvPr/>
          </p:nvSpPr>
          <p:spPr bwMode="auto">
            <a:xfrm flipV="1">
              <a:off x="4332288" y="1520825"/>
              <a:ext cx="0" cy="2362200"/>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2" name="Line 189"/>
            <p:cNvSpPr>
              <a:spLocks noChangeShapeType="1"/>
            </p:cNvSpPr>
            <p:nvPr/>
          </p:nvSpPr>
          <p:spPr bwMode="auto">
            <a:xfrm flipV="1">
              <a:off x="5156200" y="1538288"/>
              <a:ext cx="0" cy="2362200"/>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 name="Rectangle 196"/>
            <p:cNvSpPr>
              <a:spLocks noChangeArrowheads="1"/>
            </p:cNvSpPr>
            <p:nvPr/>
          </p:nvSpPr>
          <p:spPr bwMode="auto">
            <a:xfrm rot="18156062">
              <a:off x="4505326" y="2000250"/>
              <a:ext cx="1130300"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400">
                  <a:solidFill>
                    <a:srgbClr val="333399"/>
                  </a:solidFill>
                  <a:latin typeface="Arial" charset="0"/>
                </a:rPr>
                <a:t>Pendiente 2</a:t>
              </a:r>
            </a:p>
            <a:p>
              <a:pPr eaLnBrk="0" hangingPunct="0"/>
              <a:r>
                <a:rPr lang="en-US" sz="1400">
                  <a:solidFill>
                    <a:srgbClr val="333399"/>
                  </a:solidFill>
                  <a:latin typeface="Arial" charset="0"/>
                </a:rPr>
                <a:t>100%</a:t>
              </a:r>
            </a:p>
          </p:txBody>
        </p:sp>
        <p:sp>
          <p:nvSpPr>
            <p:cNvPr id="44" name="Line 198"/>
            <p:cNvSpPr>
              <a:spLocks noChangeShapeType="1"/>
            </p:cNvSpPr>
            <p:nvPr/>
          </p:nvSpPr>
          <p:spPr bwMode="auto">
            <a:xfrm flipV="1">
              <a:off x="2703513" y="3449638"/>
              <a:ext cx="1900237" cy="428625"/>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5" name="Line 199"/>
            <p:cNvSpPr>
              <a:spLocks noChangeShapeType="1"/>
            </p:cNvSpPr>
            <p:nvPr/>
          </p:nvSpPr>
          <p:spPr bwMode="auto">
            <a:xfrm flipV="1">
              <a:off x="4603750" y="2432050"/>
              <a:ext cx="974725" cy="1017588"/>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6" name="Rectangle 200"/>
            <p:cNvSpPr>
              <a:spLocks noChangeArrowheads="1"/>
            </p:cNvSpPr>
            <p:nvPr/>
          </p:nvSpPr>
          <p:spPr bwMode="auto">
            <a:xfrm rot="20505645">
              <a:off x="3200400" y="2863850"/>
              <a:ext cx="1322388"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1400">
                  <a:solidFill>
                    <a:srgbClr val="333399"/>
                  </a:solidFill>
                  <a:latin typeface="Arial" charset="0"/>
                </a:rPr>
                <a:t>Pendiente 1</a:t>
              </a:r>
            </a:p>
            <a:p>
              <a:pPr eaLnBrk="0" hangingPunct="0"/>
              <a:r>
                <a:rPr lang="en-US" sz="1400">
                  <a:solidFill>
                    <a:srgbClr val="333399"/>
                  </a:solidFill>
                  <a:latin typeface="Arial" charset="0"/>
                </a:rPr>
                <a:t>25%</a:t>
              </a:r>
            </a:p>
          </p:txBody>
        </p:sp>
        <p:sp>
          <p:nvSpPr>
            <p:cNvPr id="47" name="Rectangle 193"/>
            <p:cNvSpPr>
              <a:spLocks noChangeArrowheads="1"/>
            </p:cNvSpPr>
            <p:nvPr/>
          </p:nvSpPr>
          <p:spPr bwMode="auto">
            <a:xfrm>
              <a:off x="2703513" y="1789113"/>
              <a:ext cx="1855787"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Región de Operación</a:t>
              </a:r>
            </a:p>
          </p:txBody>
        </p:sp>
        <p:sp>
          <p:nvSpPr>
            <p:cNvPr id="48" name="Text Box 202"/>
            <p:cNvSpPr txBox="1">
              <a:spLocks noChangeArrowheads="1"/>
            </p:cNvSpPr>
            <p:nvPr/>
          </p:nvSpPr>
          <p:spPr bwMode="auto">
            <a:xfrm>
              <a:off x="3505200" y="4114800"/>
              <a:ext cx="1905000" cy="3048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s-MX" sz="1400">
                  <a:solidFill>
                    <a:srgbClr val="0033CC"/>
                  </a:solidFill>
                </a:rPr>
                <a:t>Corr de restricción I</a:t>
              </a:r>
              <a:r>
                <a:rPr lang="es-MX" sz="1400" baseline="-25000">
                  <a:solidFill>
                    <a:srgbClr val="0033CC"/>
                  </a:solidFill>
                </a:rPr>
                <a:t>RT</a:t>
              </a:r>
              <a:endParaRPr lang="es-ES" sz="1400">
                <a:solidFill>
                  <a:srgbClr val="0033CC"/>
                </a:solidFill>
              </a:endParaRPr>
            </a:p>
          </p:txBody>
        </p:sp>
        <p:sp>
          <p:nvSpPr>
            <p:cNvPr id="49" name="Text Box 203"/>
            <p:cNvSpPr txBox="1">
              <a:spLocks noChangeArrowheads="1"/>
            </p:cNvSpPr>
            <p:nvPr/>
          </p:nvSpPr>
          <p:spPr bwMode="auto">
            <a:xfrm>
              <a:off x="1179513" y="2369712"/>
              <a:ext cx="1295400" cy="51752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s-MX" sz="1400" dirty="0">
                  <a:solidFill>
                    <a:srgbClr val="0033CC"/>
                  </a:solidFill>
                </a:rPr>
                <a:t>Corriente de Operación I</a:t>
              </a:r>
              <a:r>
                <a:rPr lang="es-MX" sz="1400" baseline="-25000" dirty="0">
                  <a:solidFill>
                    <a:srgbClr val="0033CC"/>
                  </a:solidFill>
                </a:rPr>
                <a:t>OP</a:t>
              </a:r>
              <a:endParaRPr lang="es-ES" sz="1400" dirty="0">
                <a:solidFill>
                  <a:srgbClr val="0033CC"/>
                </a:solidFill>
              </a:endParaRPr>
            </a:p>
          </p:txBody>
        </p:sp>
        <p:sp>
          <p:nvSpPr>
            <p:cNvPr id="50" name="Rectangle 191"/>
            <p:cNvSpPr>
              <a:spLocks noChangeArrowheads="1"/>
            </p:cNvSpPr>
            <p:nvPr/>
          </p:nvSpPr>
          <p:spPr bwMode="auto">
            <a:xfrm>
              <a:off x="4953000" y="3352800"/>
              <a:ext cx="1846263" cy="301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1400">
                  <a:solidFill>
                    <a:srgbClr val="333399"/>
                  </a:solidFill>
                  <a:latin typeface="Arial" charset="0"/>
                </a:rPr>
                <a:t>Region de restricción</a:t>
              </a:r>
            </a:p>
          </p:txBody>
        </p:sp>
      </p:grpSp>
    </p:spTree>
    <p:extLst>
      <p:ext uri="{BB962C8B-B14F-4D97-AF65-F5344CB8AC3E}">
        <p14:creationId xmlns:p14="http://schemas.microsoft.com/office/powerpoint/2010/main" val="2407851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611560" y="1067873"/>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DE FASE</a:t>
            </a:r>
          </a:p>
        </p:txBody>
      </p:sp>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856" y="2348880"/>
            <a:ext cx="4390604"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179512" y="1613991"/>
            <a:ext cx="5033750" cy="461665"/>
          </a:xfrm>
          <a:prstGeom prst="rect">
            <a:avLst/>
          </a:prstGeom>
          <a:noFill/>
        </p:spPr>
        <p:txBody>
          <a:bodyPr wrap="none" rtlCol="0">
            <a:spAutoFit/>
          </a:bodyPr>
          <a:lstStyle/>
          <a:p>
            <a:r>
              <a:rPr lang="es-MX" dirty="0" smtClean="0">
                <a:solidFill>
                  <a:srgbClr val="FFFF00"/>
                </a:solidFill>
              </a:rPr>
              <a:t>Relevador de porcentaje diferencial</a:t>
            </a:r>
            <a:endParaRPr lang="es-MX" dirty="0">
              <a:solidFill>
                <a:srgbClr val="FFFF00"/>
              </a:solidFill>
            </a:endParaRPr>
          </a:p>
        </p:txBody>
      </p:sp>
      <p:grpSp>
        <p:nvGrpSpPr>
          <p:cNvPr id="5" name="4 Grupo"/>
          <p:cNvGrpSpPr/>
          <p:nvPr/>
        </p:nvGrpSpPr>
        <p:grpSpPr>
          <a:xfrm>
            <a:off x="-15153" y="2348880"/>
            <a:ext cx="4353703" cy="4392487"/>
            <a:chOff x="-15153" y="2852936"/>
            <a:chExt cx="4353703" cy="3888431"/>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53" y="2852936"/>
              <a:ext cx="4353703" cy="3888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onector"/>
            <p:cNvSpPr/>
            <p:nvPr/>
          </p:nvSpPr>
          <p:spPr bwMode="auto">
            <a:xfrm>
              <a:off x="2915816" y="3861048"/>
              <a:ext cx="72008" cy="72008"/>
            </a:xfrm>
            <a:prstGeom prst="flowChartConnector">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9" name="8 Conector"/>
            <p:cNvSpPr/>
            <p:nvPr/>
          </p:nvSpPr>
          <p:spPr bwMode="auto">
            <a:xfrm flipH="1">
              <a:off x="2911624" y="4067817"/>
              <a:ext cx="76200" cy="72008"/>
            </a:xfrm>
            <a:prstGeom prst="flowChartConnector">
              <a:avLst/>
            </a:prstGeom>
            <a:solidFill>
              <a:schemeClr val="bg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327882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839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824"/>
            <a:ext cx="4152900" cy="496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5825" y="1844824"/>
            <a:ext cx="4448175" cy="4965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251520" y="1309180"/>
            <a:ext cx="3600400" cy="461665"/>
          </a:xfrm>
          <a:prstGeom prst="rect">
            <a:avLst/>
          </a:prstGeom>
          <a:noFill/>
        </p:spPr>
        <p:txBody>
          <a:bodyPr wrap="square" rtlCol="0">
            <a:spAutoFit/>
          </a:bodyPr>
          <a:lstStyle/>
          <a:p>
            <a:r>
              <a:rPr lang="es-MX" dirty="0" smtClean="0">
                <a:solidFill>
                  <a:srgbClr val="009900"/>
                </a:solidFill>
              </a:rPr>
              <a:t>Falla externa o sin falla</a:t>
            </a:r>
            <a:endParaRPr lang="es-MX" dirty="0">
              <a:solidFill>
                <a:srgbClr val="009900"/>
              </a:solidFill>
            </a:endParaRPr>
          </a:p>
        </p:txBody>
      </p:sp>
      <p:sp>
        <p:nvSpPr>
          <p:cNvPr id="8" name="7 CuadroTexto"/>
          <p:cNvSpPr txBox="1"/>
          <p:nvPr/>
        </p:nvSpPr>
        <p:spPr>
          <a:xfrm>
            <a:off x="5436096" y="1237014"/>
            <a:ext cx="2376264" cy="461665"/>
          </a:xfrm>
          <a:prstGeom prst="rect">
            <a:avLst/>
          </a:prstGeom>
          <a:noFill/>
        </p:spPr>
        <p:txBody>
          <a:bodyPr wrap="square" rtlCol="0">
            <a:spAutoFit/>
          </a:bodyPr>
          <a:lstStyle/>
          <a:p>
            <a:r>
              <a:rPr lang="es-MX" dirty="0" smtClean="0">
                <a:solidFill>
                  <a:srgbClr val="C00000"/>
                </a:solidFill>
              </a:rPr>
              <a:t>Falla interna</a:t>
            </a:r>
            <a:endParaRPr lang="es-MX" dirty="0">
              <a:solidFill>
                <a:srgbClr val="C00000"/>
              </a:solidFill>
            </a:endParaRPr>
          </a:p>
        </p:txBody>
      </p:sp>
    </p:spTree>
    <p:extLst>
      <p:ext uri="{BB962C8B-B14F-4D97-AF65-F5344CB8AC3E}">
        <p14:creationId xmlns:p14="http://schemas.microsoft.com/office/powerpoint/2010/main" val="161535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9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9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1124744"/>
            <a:ext cx="4539456"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4 Grupo"/>
          <p:cNvGrpSpPr/>
          <p:nvPr/>
        </p:nvGrpSpPr>
        <p:grpSpPr>
          <a:xfrm>
            <a:off x="4557885" y="1145538"/>
            <a:ext cx="4475682" cy="5618005"/>
            <a:chOff x="4557885" y="1145538"/>
            <a:chExt cx="4475682" cy="5618005"/>
          </a:xfrm>
        </p:grpSpPr>
        <p:pic>
          <p:nvPicPr>
            <p:cNvPr id="860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7885" y="1145538"/>
              <a:ext cx="4400550" cy="5618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Flecha arriba"/>
            <p:cNvSpPr/>
            <p:nvPr/>
          </p:nvSpPr>
          <p:spPr bwMode="auto">
            <a:xfrm>
              <a:off x="8219429" y="4581128"/>
              <a:ext cx="288032" cy="864096"/>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3" name="2 CuadroTexto"/>
            <p:cNvSpPr txBox="1"/>
            <p:nvPr/>
          </p:nvSpPr>
          <p:spPr>
            <a:xfrm>
              <a:off x="8507461" y="4464802"/>
              <a:ext cx="526106" cy="461665"/>
            </a:xfrm>
            <a:prstGeom prst="rect">
              <a:avLst/>
            </a:prstGeom>
            <a:noFill/>
          </p:spPr>
          <p:txBody>
            <a:bodyPr wrap="none" rtlCol="0">
              <a:spAutoFit/>
            </a:bodyPr>
            <a:lstStyle/>
            <a:p>
              <a:r>
                <a:rPr lang="es-MX" dirty="0" smtClean="0">
                  <a:solidFill>
                    <a:schemeClr val="bg1">
                      <a:lumMod val="60000"/>
                      <a:lumOff val="40000"/>
                    </a:schemeClr>
                  </a:solidFill>
                </a:rPr>
                <a:t>3I</a:t>
              </a:r>
              <a:r>
                <a:rPr lang="es-MX" sz="1200" dirty="0" smtClean="0">
                  <a:solidFill>
                    <a:schemeClr val="bg1">
                      <a:lumMod val="60000"/>
                      <a:lumOff val="40000"/>
                    </a:schemeClr>
                  </a:solidFill>
                </a:rPr>
                <a:t>0</a:t>
              </a:r>
              <a:endParaRPr lang="es-MX" sz="1200" dirty="0">
                <a:solidFill>
                  <a:schemeClr val="bg1">
                    <a:lumMod val="60000"/>
                    <a:lumOff val="40000"/>
                  </a:schemeClr>
                </a:solidFill>
              </a:endParaRPr>
            </a:p>
          </p:txBody>
        </p:sp>
      </p:grpSp>
    </p:spTree>
    <p:extLst>
      <p:ext uri="{BB962C8B-B14F-4D97-AF65-F5344CB8AC3E}">
        <p14:creationId xmlns:p14="http://schemas.microsoft.com/office/powerpoint/2010/main" val="161535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860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196752"/>
            <a:ext cx="5184576" cy="562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535106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0" y="1067873"/>
            <a:ext cx="90364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sz="2000" dirty="0">
                <a:solidFill>
                  <a:srgbClr val="009900"/>
                </a:solidFill>
                <a:latin typeface="Comic Sans MS" pitchFamily="66" charset="0"/>
              </a:rPr>
              <a:t>PROTECCION CONTRA FALLA </a:t>
            </a:r>
            <a:r>
              <a:rPr lang="es-MX" sz="2000" dirty="0" smtClean="0">
                <a:solidFill>
                  <a:srgbClr val="009900"/>
                </a:solidFill>
                <a:latin typeface="Comic Sans MS" pitchFamily="66" charset="0"/>
              </a:rPr>
              <a:t>ENTRE VUELTAS o ESPIRAS</a:t>
            </a:r>
            <a:endParaRPr lang="es-MX" sz="2000" dirty="0">
              <a:solidFill>
                <a:srgbClr val="009900"/>
              </a:solidFill>
              <a:latin typeface="Comic Sans MS" pitchFamily="66" charset="0"/>
            </a:endParaRPr>
          </a:p>
        </p:txBody>
      </p:sp>
      <p:sp>
        <p:nvSpPr>
          <p:cNvPr id="2" name="1 CuadroTexto"/>
          <p:cNvSpPr txBox="1"/>
          <p:nvPr/>
        </p:nvSpPr>
        <p:spPr>
          <a:xfrm>
            <a:off x="26476" y="1467983"/>
            <a:ext cx="9129192" cy="1569660"/>
          </a:xfrm>
          <a:prstGeom prst="rect">
            <a:avLst/>
          </a:prstGeom>
          <a:noFill/>
        </p:spPr>
        <p:txBody>
          <a:bodyPr wrap="square" rtlCol="0">
            <a:spAutoFit/>
          </a:bodyPr>
          <a:lstStyle/>
          <a:p>
            <a:pPr marL="342900" indent="-342900">
              <a:buFont typeface="Wingdings" pitchFamily="2" charset="2"/>
              <a:buChar char="Ø"/>
            </a:pPr>
            <a:r>
              <a:rPr lang="es-MX" dirty="0">
                <a:solidFill>
                  <a:srgbClr val="FFC000"/>
                </a:solidFill>
              </a:rPr>
              <a:t>La </a:t>
            </a:r>
            <a:r>
              <a:rPr lang="es-MX" dirty="0" smtClean="0">
                <a:solidFill>
                  <a:srgbClr val="FFC000"/>
                </a:solidFill>
              </a:rPr>
              <a:t>protección diferencial </a:t>
            </a:r>
            <a:r>
              <a:rPr lang="es-MX" dirty="0">
                <a:solidFill>
                  <a:srgbClr val="FFC000"/>
                </a:solidFill>
              </a:rPr>
              <a:t>no responde a </a:t>
            </a:r>
            <a:r>
              <a:rPr lang="es-MX" dirty="0" smtClean="0">
                <a:solidFill>
                  <a:srgbClr val="FFC000"/>
                </a:solidFill>
              </a:rPr>
              <a:t>cortocircuitos </a:t>
            </a:r>
            <a:r>
              <a:rPr lang="es-MX" dirty="0">
                <a:solidFill>
                  <a:srgbClr val="FFC000"/>
                </a:solidFill>
              </a:rPr>
              <a:t>entre </a:t>
            </a:r>
            <a:r>
              <a:rPr lang="es-MX" dirty="0" smtClean="0">
                <a:solidFill>
                  <a:srgbClr val="FFC000"/>
                </a:solidFill>
              </a:rPr>
              <a:t>vueltas de una misma </a:t>
            </a:r>
            <a:r>
              <a:rPr lang="es-MX" dirty="0">
                <a:solidFill>
                  <a:srgbClr val="FFC000"/>
                </a:solidFill>
              </a:rPr>
              <a:t>fase en el estator, </a:t>
            </a:r>
            <a:r>
              <a:rPr lang="es-MX" dirty="0" smtClean="0">
                <a:solidFill>
                  <a:srgbClr val="FFC000"/>
                </a:solidFill>
              </a:rPr>
              <a:t>debido </a:t>
            </a:r>
            <a:r>
              <a:rPr lang="es-MX" dirty="0">
                <a:solidFill>
                  <a:srgbClr val="FFC000"/>
                </a:solidFill>
              </a:rPr>
              <a:t>a que estas fallas no </a:t>
            </a:r>
            <a:r>
              <a:rPr lang="es-MX" dirty="0" smtClean="0">
                <a:solidFill>
                  <a:srgbClr val="FFC000"/>
                </a:solidFill>
              </a:rPr>
              <a:t>originan diferencias </a:t>
            </a:r>
            <a:r>
              <a:rPr lang="es-MX" dirty="0">
                <a:solidFill>
                  <a:srgbClr val="FFC000"/>
                </a:solidFill>
              </a:rPr>
              <a:t>entre las </a:t>
            </a:r>
            <a:r>
              <a:rPr lang="es-MX" dirty="0" smtClean="0">
                <a:solidFill>
                  <a:srgbClr val="FFC000"/>
                </a:solidFill>
              </a:rPr>
              <a:t>corrientes </a:t>
            </a:r>
            <a:r>
              <a:rPr lang="es-MX" dirty="0">
                <a:solidFill>
                  <a:srgbClr val="FFC000"/>
                </a:solidFill>
              </a:rPr>
              <a:t>que entran y salen a esa </a:t>
            </a:r>
            <a:r>
              <a:rPr lang="es-MX" dirty="0" smtClean="0">
                <a:solidFill>
                  <a:srgbClr val="FFC000"/>
                </a:solidFill>
              </a:rPr>
              <a:t>fase</a:t>
            </a:r>
            <a:endParaRPr lang="es-MX" dirty="0">
              <a:solidFill>
                <a:srgbClr val="FFC000"/>
              </a:solidFill>
            </a:endParaRPr>
          </a:p>
        </p:txBody>
      </p:sp>
      <p:sp>
        <p:nvSpPr>
          <p:cNvPr id="3" name="2 CuadroTexto"/>
          <p:cNvSpPr txBox="1"/>
          <p:nvPr/>
        </p:nvSpPr>
        <p:spPr>
          <a:xfrm>
            <a:off x="13238" y="3068439"/>
            <a:ext cx="9010020" cy="1938992"/>
          </a:xfrm>
          <a:prstGeom prst="rect">
            <a:avLst/>
          </a:prstGeom>
          <a:noFill/>
        </p:spPr>
        <p:txBody>
          <a:bodyPr wrap="square" rtlCol="0">
            <a:spAutoFit/>
          </a:bodyPr>
          <a:lstStyle/>
          <a:p>
            <a:pPr marL="342900" indent="-342900">
              <a:buFont typeface="Wingdings" pitchFamily="2" charset="2"/>
              <a:buChar char="Ø"/>
            </a:pPr>
            <a:r>
              <a:rPr lang="es-MX" dirty="0" smtClean="0">
                <a:solidFill>
                  <a:srgbClr val="009900"/>
                </a:solidFill>
              </a:rPr>
              <a:t>La protección para fallas entre espiras se aplica casi exclusivamente </a:t>
            </a:r>
            <a:r>
              <a:rPr lang="es-MX" dirty="0">
                <a:solidFill>
                  <a:srgbClr val="009900"/>
                </a:solidFill>
              </a:rPr>
              <a:t>a </a:t>
            </a:r>
            <a:r>
              <a:rPr lang="es-MX" dirty="0" smtClean="0">
                <a:solidFill>
                  <a:srgbClr val="009900"/>
                </a:solidFill>
              </a:rPr>
              <a:t>hidrogeneradores, pues</a:t>
            </a:r>
            <a:r>
              <a:rPr lang="es-MX" dirty="0">
                <a:solidFill>
                  <a:srgbClr val="009900"/>
                </a:solidFill>
              </a:rPr>
              <a:t> </a:t>
            </a:r>
            <a:r>
              <a:rPr lang="es-MX" dirty="0" smtClean="0">
                <a:solidFill>
                  <a:srgbClr val="009900"/>
                </a:solidFill>
              </a:rPr>
              <a:t>los turbogeneradores </a:t>
            </a:r>
            <a:r>
              <a:rPr lang="es-MX" dirty="0">
                <a:solidFill>
                  <a:srgbClr val="009900"/>
                </a:solidFill>
              </a:rPr>
              <a:t>tienen por </a:t>
            </a:r>
            <a:r>
              <a:rPr lang="es-MX" dirty="0" smtClean="0">
                <a:solidFill>
                  <a:srgbClr val="009900"/>
                </a:solidFill>
              </a:rPr>
              <a:t>lo </a:t>
            </a:r>
            <a:r>
              <a:rPr lang="es-MX" dirty="0">
                <a:solidFill>
                  <a:srgbClr val="009900"/>
                </a:solidFill>
              </a:rPr>
              <a:t>general </a:t>
            </a:r>
            <a:r>
              <a:rPr lang="es-MX" dirty="0" smtClean="0">
                <a:solidFill>
                  <a:srgbClr val="009900"/>
                </a:solidFill>
              </a:rPr>
              <a:t>bobinas </a:t>
            </a:r>
            <a:r>
              <a:rPr lang="es-MX" dirty="0">
                <a:solidFill>
                  <a:srgbClr val="009900"/>
                </a:solidFill>
              </a:rPr>
              <a:t>de una </a:t>
            </a:r>
            <a:r>
              <a:rPr lang="es-MX" dirty="0" smtClean="0">
                <a:solidFill>
                  <a:srgbClr val="009900"/>
                </a:solidFill>
              </a:rPr>
              <a:t>sola vuelta </a:t>
            </a:r>
            <a:r>
              <a:rPr lang="es-MX" dirty="0">
                <a:solidFill>
                  <a:srgbClr val="009900"/>
                </a:solidFill>
              </a:rPr>
              <a:t>y </a:t>
            </a:r>
            <a:r>
              <a:rPr lang="es-MX" dirty="0" smtClean="0">
                <a:solidFill>
                  <a:srgbClr val="009900"/>
                </a:solidFill>
              </a:rPr>
              <a:t>no pueden ocurrir </a:t>
            </a:r>
            <a:r>
              <a:rPr lang="es-MX" dirty="0">
                <a:solidFill>
                  <a:srgbClr val="009900"/>
                </a:solidFill>
              </a:rPr>
              <a:t>en </a:t>
            </a:r>
            <a:r>
              <a:rPr lang="es-MX" dirty="0" smtClean="0">
                <a:solidFill>
                  <a:srgbClr val="009900"/>
                </a:solidFill>
              </a:rPr>
              <a:t>ellos </a:t>
            </a:r>
            <a:r>
              <a:rPr lang="es-MX" dirty="0">
                <a:solidFill>
                  <a:srgbClr val="009900"/>
                </a:solidFill>
              </a:rPr>
              <a:t>fallas entre </a:t>
            </a:r>
            <a:r>
              <a:rPr lang="es-MX" dirty="0" smtClean="0">
                <a:solidFill>
                  <a:srgbClr val="009900"/>
                </a:solidFill>
              </a:rPr>
              <a:t>vueltas </a:t>
            </a:r>
            <a:r>
              <a:rPr lang="es-MX" dirty="0">
                <a:solidFill>
                  <a:srgbClr val="009900"/>
                </a:solidFill>
              </a:rPr>
              <a:t>que </a:t>
            </a:r>
            <a:r>
              <a:rPr lang="es-MX" dirty="0" smtClean="0">
                <a:solidFill>
                  <a:srgbClr val="009900"/>
                </a:solidFill>
              </a:rPr>
              <a:t>no involucren tierra.</a:t>
            </a:r>
            <a:endParaRPr lang="es-MX" dirty="0">
              <a:solidFill>
                <a:srgbClr val="009900"/>
              </a:solidFill>
            </a:endParaRPr>
          </a:p>
        </p:txBody>
      </p:sp>
      <p:sp>
        <p:nvSpPr>
          <p:cNvPr id="5" name="4 CuadroTexto"/>
          <p:cNvSpPr txBox="1"/>
          <p:nvPr/>
        </p:nvSpPr>
        <p:spPr>
          <a:xfrm>
            <a:off x="26476" y="5028462"/>
            <a:ext cx="9129192" cy="1569660"/>
          </a:xfrm>
          <a:prstGeom prst="rect">
            <a:avLst/>
          </a:prstGeom>
          <a:noFill/>
        </p:spPr>
        <p:txBody>
          <a:bodyPr wrap="square" rtlCol="0">
            <a:spAutoFit/>
          </a:bodyPr>
          <a:lstStyle/>
          <a:p>
            <a:pPr marL="342900" indent="-342900">
              <a:buFont typeface="Wingdings" pitchFamily="2" charset="2"/>
              <a:buChar char="Ø"/>
            </a:pPr>
            <a:r>
              <a:rPr lang="es-MX" dirty="0" smtClean="0"/>
              <a:t>A continuación, </a:t>
            </a:r>
            <a:r>
              <a:rPr lang="es-MX" dirty="0"/>
              <a:t>se m</a:t>
            </a:r>
            <a:r>
              <a:rPr lang="es-MX" dirty="0" smtClean="0"/>
              <a:t>uestra </a:t>
            </a:r>
            <a:r>
              <a:rPr lang="es-MX" dirty="0"/>
              <a:t>un esquena de </a:t>
            </a:r>
            <a:r>
              <a:rPr lang="es-MX" dirty="0" smtClean="0"/>
              <a:t>protección </a:t>
            </a:r>
            <a:r>
              <a:rPr lang="es-MX" dirty="0"/>
              <a:t>contra</a:t>
            </a:r>
          </a:p>
          <a:p>
            <a:r>
              <a:rPr lang="es-MX" dirty="0" smtClean="0"/>
              <a:t>    fallas </a:t>
            </a:r>
            <a:r>
              <a:rPr lang="es-MX" dirty="0"/>
              <a:t>entre </a:t>
            </a:r>
            <a:r>
              <a:rPr lang="es-MX" dirty="0" smtClean="0"/>
              <a:t>vueltas </a:t>
            </a:r>
            <a:r>
              <a:rPr lang="es-MX" dirty="0"/>
              <a:t>para generadores </a:t>
            </a:r>
            <a:r>
              <a:rPr lang="es-MX" dirty="0" smtClean="0"/>
              <a:t>con varias ramas </a:t>
            </a:r>
            <a:r>
              <a:rPr lang="es-MX" dirty="0"/>
              <a:t>en </a:t>
            </a:r>
            <a:r>
              <a:rPr lang="es-MX" dirty="0" smtClean="0"/>
              <a:t>      </a:t>
            </a:r>
          </a:p>
          <a:p>
            <a:r>
              <a:rPr lang="es-MX" dirty="0"/>
              <a:t> </a:t>
            </a:r>
            <a:r>
              <a:rPr lang="es-MX" dirty="0" smtClean="0"/>
              <a:t>   paralelo por fase</a:t>
            </a:r>
            <a:r>
              <a:rPr lang="es-MX" dirty="0"/>
              <a:t>. </a:t>
            </a:r>
            <a:r>
              <a:rPr lang="es-MX" dirty="0" smtClean="0"/>
              <a:t>se </a:t>
            </a:r>
            <a:r>
              <a:rPr lang="es-MX" dirty="0"/>
              <a:t>trata de una </a:t>
            </a:r>
            <a:r>
              <a:rPr lang="es-MX" dirty="0" smtClean="0"/>
              <a:t>protección diferencial    </a:t>
            </a:r>
          </a:p>
          <a:p>
            <a:r>
              <a:rPr lang="es-MX" dirty="0"/>
              <a:t> </a:t>
            </a:r>
            <a:r>
              <a:rPr lang="es-MX" dirty="0" smtClean="0"/>
              <a:t>   transversal con </a:t>
            </a:r>
            <a:r>
              <a:rPr lang="es-MX" dirty="0"/>
              <a:t>relevadores de </a:t>
            </a:r>
            <a:r>
              <a:rPr lang="es-MX" dirty="0" err="1" smtClean="0"/>
              <a:t>sobrecorriente</a:t>
            </a:r>
            <a:r>
              <a:rPr lang="es-MX" dirty="0" smtClean="0"/>
              <a:t>.</a:t>
            </a:r>
            <a:endParaRPr lang="es-MX" dirty="0"/>
          </a:p>
        </p:txBody>
      </p:sp>
    </p:spTree>
    <p:extLst>
      <p:ext uri="{BB962C8B-B14F-4D97-AF65-F5344CB8AC3E}">
        <p14:creationId xmlns:p14="http://schemas.microsoft.com/office/powerpoint/2010/main" val="161535106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124744"/>
            <a:ext cx="4788024"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33864" y="1124744"/>
            <a:ext cx="4322111" cy="3477875"/>
          </a:xfrm>
          <a:prstGeom prst="rect">
            <a:avLst/>
          </a:prstGeom>
          <a:noFill/>
        </p:spPr>
        <p:txBody>
          <a:bodyPr wrap="square" rtlCol="0">
            <a:spAutoFit/>
          </a:bodyPr>
          <a:lstStyle/>
          <a:p>
            <a:r>
              <a:rPr lang="es-MX" sz="2000" dirty="0">
                <a:solidFill>
                  <a:srgbClr val="FFC000"/>
                </a:solidFill>
              </a:rPr>
              <a:t>Es recomendable </a:t>
            </a:r>
            <a:r>
              <a:rPr lang="es-MX" sz="2000" dirty="0" smtClean="0">
                <a:solidFill>
                  <a:srgbClr val="FFC000"/>
                </a:solidFill>
              </a:rPr>
              <a:t>utilizar </a:t>
            </a:r>
            <a:r>
              <a:rPr lang="es-MX" sz="2000" dirty="0">
                <a:solidFill>
                  <a:srgbClr val="FFC000"/>
                </a:solidFill>
              </a:rPr>
              <a:t>en el </a:t>
            </a:r>
            <a:r>
              <a:rPr lang="es-MX" sz="2000" dirty="0" smtClean="0">
                <a:solidFill>
                  <a:srgbClr val="FFC000"/>
                </a:solidFill>
              </a:rPr>
              <a:t>esquema </a:t>
            </a:r>
            <a:r>
              <a:rPr lang="es-MX" sz="2000" dirty="0">
                <a:solidFill>
                  <a:srgbClr val="FFC000"/>
                </a:solidFill>
              </a:rPr>
              <a:t>un relevador de </a:t>
            </a:r>
            <a:r>
              <a:rPr lang="es-MX" sz="2000" dirty="0" smtClean="0">
                <a:solidFill>
                  <a:srgbClr val="FFC000"/>
                </a:solidFill>
              </a:rPr>
              <a:t>51 </a:t>
            </a:r>
            <a:r>
              <a:rPr lang="es-MX" sz="2000" dirty="0">
                <a:solidFill>
                  <a:srgbClr val="FFC000"/>
                </a:solidFill>
              </a:rPr>
              <a:t>de</a:t>
            </a:r>
          </a:p>
          <a:p>
            <a:r>
              <a:rPr lang="es-MX" sz="2000" dirty="0" smtClean="0">
                <a:solidFill>
                  <a:srgbClr val="FFC000"/>
                </a:solidFill>
              </a:rPr>
              <a:t>tiempo inverso </a:t>
            </a:r>
            <a:r>
              <a:rPr lang="es-MX" sz="2000" dirty="0">
                <a:solidFill>
                  <a:srgbClr val="FFC000"/>
                </a:solidFill>
              </a:rPr>
              <a:t>y otro </a:t>
            </a:r>
            <a:r>
              <a:rPr lang="es-MX" sz="2000" dirty="0" smtClean="0">
                <a:solidFill>
                  <a:srgbClr val="FFC000"/>
                </a:solidFill>
              </a:rPr>
              <a:t>50 </a:t>
            </a:r>
            <a:r>
              <a:rPr lang="es-MX" sz="2000" dirty="0">
                <a:solidFill>
                  <a:srgbClr val="FFC000"/>
                </a:solidFill>
              </a:rPr>
              <a:t>con </a:t>
            </a:r>
            <a:r>
              <a:rPr lang="es-MX" sz="2000" dirty="0" smtClean="0">
                <a:solidFill>
                  <a:srgbClr val="FFC000"/>
                </a:solidFill>
              </a:rPr>
              <a:t>diferentes sensibilidades</a:t>
            </a:r>
            <a:r>
              <a:rPr lang="es-MX" sz="2000" dirty="0">
                <a:solidFill>
                  <a:srgbClr val="FFC000"/>
                </a:solidFill>
              </a:rPr>
              <a:t>. </a:t>
            </a:r>
            <a:r>
              <a:rPr lang="es-MX" sz="2000" dirty="0" smtClean="0">
                <a:solidFill>
                  <a:srgbClr val="FFC000"/>
                </a:solidFill>
              </a:rPr>
              <a:t>El relevador</a:t>
            </a:r>
            <a:r>
              <a:rPr lang="es-MX" sz="2000" dirty="0">
                <a:solidFill>
                  <a:srgbClr val="FFC000"/>
                </a:solidFill>
              </a:rPr>
              <a:t> </a:t>
            </a:r>
            <a:r>
              <a:rPr lang="es-MX" sz="2000" dirty="0" smtClean="0">
                <a:solidFill>
                  <a:srgbClr val="FFC000"/>
                </a:solidFill>
              </a:rPr>
              <a:t>de tiempo inverso </a:t>
            </a:r>
            <a:r>
              <a:rPr lang="es-MX" sz="2000" dirty="0">
                <a:solidFill>
                  <a:srgbClr val="FFC000"/>
                </a:solidFill>
              </a:rPr>
              <a:t>debe tener un valor tal de </a:t>
            </a:r>
            <a:r>
              <a:rPr lang="es-MX" sz="2000" dirty="0" smtClean="0">
                <a:solidFill>
                  <a:srgbClr val="FFC000"/>
                </a:solidFill>
              </a:rPr>
              <a:t>I </a:t>
            </a:r>
            <a:r>
              <a:rPr lang="es-MX" sz="2000" dirty="0">
                <a:solidFill>
                  <a:srgbClr val="FFC000"/>
                </a:solidFill>
              </a:rPr>
              <a:t>de </a:t>
            </a:r>
            <a:r>
              <a:rPr lang="es-MX" sz="2000" dirty="0" smtClean="0">
                <a:solidFill>
                  <a:srgbClr val="FFC000"/>
                </a:solidFill>
              </a:rPr>
              <a:t>arranque que pueda</a:t>
            </a:r>
            <a:r>
              <a:rPr lang="es-MX" sz="2000" dirty="0">
                <a:solidFill>
                  <a:srgbClr val="FFC000"/>
                </a:solidFill>
              </a:rPr>
              <a:t> </a:t>
            </a:r>
            <a:r>
              <a:rPr lang="es-MX" sz="2000" dirty="0" smtClean="0">
                <a:solidFill>
                  <a:srgbClr val="FFC000"/>
                </a:solidFill>
              </a:rPr>
              <a:t>detectar </a:t>
            </a:r>
            <a:r>
              <a:rPr lang="es-MX" sz="2000" dirty="0">
                <a:solidFill>
                  <a:srgbClr val="FFC000"/>
                </a:solidFill>
              </a:rPr>
              <a:t>cortocircuitos hasta de una sola vuelta; su retardo de </a:t>
            </a:r>
            <a:r>
              <a:rPr lang="es-MX" sz="2000" dirty="0" smtClean="0">
                <a:solidFill>
                  <a:srgbClr val="FFC000"/>
                </a:solidFill>
              </a:rPr>
              <a:t>tiempo evita la operación </a:t>
            </a:r>
            <a:r>
              <a:rPr lang="es-MX" sz="2000" dirty="0">
                <a:solidFill>
                  <a:srgbClr val="FFC000"/>
                </a:solidFill>
              </a:rPr>
              <a:t>incorrecta por </a:t>
            </a:r>
            <a:r>
              <a:rPr lang="es-MX" sz="2000" dirty="0" smtClean="0">
                <a:solidFill>
                  <a:srgbClr val="FFC000"/>
                </a:solidFill>
              </a:rPr>
              <a:t>saturación </a:t>
            </a:r>
            <a:r>
              <a:rPr lang="es-MX" sz="2000" dirty="0">
                <a:solidFill>
                  <a:srgbClr val="FFC000"/>
                </a:solidFill>
              </a:rPr>
              <a:t>de los </a:t>
            </a:r>
            <a:r>
              <a:rPr lang="es-MX" sz="2000" dirty="0" err="1" smtClean="0">
                <a:solidFill>
                  <a:srgbClr val="FFC000"/>
                </a:solidFill>
              </a:rPr>
              <a:t>TC’s</a:t>
            </a:r>
            <a:r>
              <a:rPr lang="es-MX" sz="2000" dirty="0">
                <a:solidFill>
                  <a:srgbClr val="FFC000"/>
                </a:solidFill>
              </a:rPr>
              <a:t> </a:t>
            </a:r>
            <a:r>
              <a:rPr lang="es-MX" sz="2000" dirty="0" smtClean="0">
                <a:solidFill>
                  <a:srgbClr val="FFC000"/>
                </a:solidFill>
              </a:rPr>
              <a:t>para cortocircuitos externos.</a:t>
            </a:r>
            <a:endParaRPr lang="es-MX" sz="2000" dirty="0">
              <a:solidFill>
                <a:srgbClr val="FFC000"/>
              </a:solidFill>
            </a:endParaRPr>
          </a:p>
        </p:txBody>
      </p:sp>
      <p:sp>
        <p:nvSpPr>
          <p:cNvPr id="3" name="2 CuadroTexto"/>
          <p:cNvSpPr txBox="1"/>
          <p:nvPr/>
        </p:nvSpPr>
        <p:spPr>
          <a:xfrm>
            <a:off x="33865" y="4725144"/>
            <a:ext cx="4322112" cy="1938992"/>
          </a:xfrm>
          <a:prstGeom prst="rect">
            <a:avLst/>
          </a:prstGeom>
          <a:noFill/>
        </p:spPr>
        <p:txBody>
          <a:bodyPr wrap="square" rtlCol="0">
            <a:spAutoFit/>
          </a:bodyPr>
          <a:lstStyle/>
          <a:p>
            <a:r>
              <a:rPr lang="es-MX" sz="2000" dirty="0">
                <a:solidFill>
                  <a:srgbClr val="009900"/>
                </a:solidFill>
              </a:rPr>
              <a:t>El </a:t>
            </a:r>
            <a:r>
              <a:rPr lang="es-MX" sz="2000" dirty="0" smtClean="0">
                <a:solidFill>
                  <a:srgbClr val="009900"/>
                </a:solidFill>
              </a:rPr>
              <a:t>50 garantiza la eliminación rápida </a:t>
            </a:r>
            <a:r>
              <a:rPr lang="es-MX" sz="2000" dirty="0">
                <a:solidFill>
                  <a:srgbClr val="009900"/>
                </a:solidFill>
              </a:rPr>
              <a:t>de las fallas que involucran </a:t>
            </a:r>
            <a:r>
              <a:rPr lang="es-MX" sz="2000" dirty="0" smtClean="0">
                <a:solidFill>
                  <a:srgbClr val="009900"/>
                </a:solidFill>
              </a:rPr>
              <a:t>varias vueltas, y su I de</a:t>
            </a:r>
            <a:r>
              <a:rPr lang="es-MX" sz="2000" dirty="0">
                <a:solidFill>
                  <a:srgbClr val="009900"/>
                </a:solidFill>
              </a:rPr>
              <a:t> </a:t>
            </a:r>
            <a:r>
              <a:rPr lang="es-MX" sz="2000" dirty="0" smtClean="0">
                <a:solidFill>
                  <a:srgbClr val="009900"/>
                </a:solidFill>
              </a:rPr>
              <a:t>arranque </a:t>
            </a:r>
            <a:r>
              <a:rPr lang="es-MX" sz="2000" dirty="0">
                <a:solidFill>
                  <a:srgbClr val="009900"/>
                </a:solidFill>
              </a:rPr>
              <a:t>debe estar por </a:t>
            </a:r>
            <a:r>
              <a:rPr lang="es-MX" sz="2000" dirty="0" smtClean="0">
                <a:solidFill>
                  <a:srgbClr val="009900"/>
                </a:solidFill>
              </a:rPr>
              <a:t>encima </a:t>
            </a:r>
            <a:r>
              <a:rPr lang="es-MX" sz="2000" dirty="0">
                <a:solidFill>
                  <a:srgbClr val="009900"/>
                </a:solidFill>
              </a:rPr>
              <a:t>de la </a:t>
            </a:r>
            <a:r>
              <a:rPr lang="es-MX" sz="2000" dirty="0" smtClean="0">
                <a:solidFill>
                  <a:srgbClr val="009900"/>
                </a:solidFill>
              </a:rPr>
              <a:t>máxima corriente de desbalance para fallas externas.</a:t>
            </a:r>
            <a:endParaRPr lang="es-MX" sz="2000" dirty="0">
              <a:solidFill>
                <a:srgbClr val="009900"/>
              </a:solidFill>
            </a:endParaRPr>
          </a:p>
        </p:txBody>
      </p:sp>
    </p:spTree>
    <p:extLst>
      <p:ext uri="{BB962C8B-B14F-4D97-AF65-F5344CB8AC3E}">
        <p14:creationId xmlns:p14="http://schemas.microsoft.com/office/powerpoint/2010/main" val="161535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0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0" y="1067873"/>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a:t>
            </a:r>
            <a:r>
              <a:rPr lang="es-MX" dirty="0" smtClean="0">
                <a:solidFill>
                  <a:srgbClr val="009900"/>
                </a:solidFill>
                <a:latin typeface="Comic Sans MS" pitchFamily="66" charset="0"/>
              </a:rPr>
              <a:t>A TIERRA DEL ESTATOR</a:t>
            </a:r>
            <a:endParaRPr lang="es-MX" dirty="0">
              <a:solidFill>
                <a:srgbClr val="009900"/>
              </a:solidFill>
              <a:latin typeface="Comic Sans MS" pitchFamily="66" charset="0"/>
            </a:endParaRPr>
          </a:p>
        </p:txBody>
      </p:sp>
      <p:grpSp>
        <p:nvGrpSpPr>
          <p:cNvPr id="313" name="312 Grupo"/>
          <p:cNvGrpSpPr/>
          <p:nvPr/>
        </p:nvGrpSpPr>
        <p:grpSpPr>
          <a:xfrm>
            <a:off x="33476" y="1471470"/>
            <a:ext cx="3744416" cy="1867603"/>
            <a:chOff x="114085" y="1574008"/>
            <a:chExt cx="3744416" cy="1867603"/>
          </a:xfrm>
        </p:grpSpPr>
        <p:sp>
          <p:nvSpPr>
            <p:cNvPr id="310" name="309 Rectángulo"/>
            <p:cNvSpPr/>
            <p:nvPr/>
          </p:nvSpPr>
          <p:spPr bwMode="auto">
            <a:xfrm>
              <a:off x="114085" y="1603173"/>
              <a:ext cx="3744416" cy="1838438"/>
            </a:xfrm>
            <a:prstGeom prst="rect">
              <a:avLst/>
            </a:prstGeom>
            <a:solidFill>
              <a:srgbClr val="0099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grpSp>
          <p:nvGrpSpPr>
            <p:cNvPr id="5" name="Group 617"/>
            <p:cNvGrpSpPr>
              <a:grpSpLocks/>
            </p:cNvGrpSpPr>
            <p:nvPr/>
          </p:nvGrpSpPr>
          <p:grpSpPr bwMode="auto">
            <a:xfrm>
              <a:off x="200857" y="1574008"/>
              <a:ext cx="3467100" cy="1627187"/>
              <a:chOff x="720" y="1711"/>
              <a:chExt cx="2184" cy="1025"/>
            </a:xfrm>
            <a:noFill/>
            <a:effectLst/>
          </p:grpSpPr>
          <p:sp>
            <p:nvSpPr>
              <p:cNvPr id="6" name="Oval 194"/>
              <p:cNvSpPr>
                <a:spLocks noChangeArrowheads="1"/>
              </p:cNvSpPr>
              <p:nvPr/>
            </p:nvSpPr>
            <p:spPr bwMode="auto">
              <a:xfrm>
                <a:off x="720" y="1960"/>
                <a:ext cx="264" cy="259"/>
              </a:xfrm>
              <a:prstGeom prst="ellipse">
                <a:avLst/>
              </a:prstGeom>
              <a:grpFill/>
              <a:ln w="222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
                  <a:t>G</a:t>
                </a:r>
              </a:p>
            </p:txBody>
          </p:sp>
          <p:sp>
            <p:nvSpPr>
              <p:cNvPr id="7" name="Line 212"/>
              <p:cNvSpPr>
                <a:spLocks noChangeShapeType="1"/>
              </p:cNvSpPr>
              <p:nvPr/>
            </p:nvSpPr>
            <p:spPr bwMode="auto">
              <a:xfrm rot="10800000" flipH="1">
                <a:off x="987" y="2090"/>
                <a:ext cx="1125" cy="1"/>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8" name="Group 289"/>
              <p:cNvGrpSpPr>
                <a:grpSpLocks/>
              </p:cNvGrpSpPr>
              <p:nvPr/>
            </p:nvGrpSpPr>
            <p:grpSpPr bwMode="auto">
              <a:xfrm>
                <a:off x="2072" y="1921"/>
                <a:ext cx="159" cy="335"/>
                <a:chOff x="1655" y="1272"/>
                <a:chExt cx="159" cy="335"/>
              </a:xfrm>
              <a:grpFill/>
            </p:grpSpPr>
            <p:grpSp>
              <p:nvGrpSpPr>
                <p:cNvPr id="63" name="Group 271"/>
                <p:cNvGrpSpPr>
                  <a:grpSpLocks/>
                </p:cNvGrpSpPr>
                <p:nvPr/>
              </p:nvGrpSpPr>
              <p:grpSpPr bwMode="auto">
                <a:xfrm>
                  <a:off x="1655" y="1272"/>
                  <a:ext cx="63" cy="335"/>
                  <a:chOff x="1655" y="1224"/>
                  <a:chExt cx="63" cy="335"/>
                </a:xfrm>
                <a:grpFill/>
              </p:grpSpPr>
              <p:grpSp>
                <p:nvGrpSpPr>
                  <p:cNvPr id="81" name="Group 217"/>
                  <p:cNvGrpSpPr>
                    <a:grpSpLocks/>
                  </p:cNvGrpSpPr>
                  <p:nvPr/>
                </p:nvGrpSpPr>
                <p:grpSpPr bwMode="auto">
                  <a:xfrm rot="-5400000" flipH="1" flipV="1">
                    <a:off x="1602" y="1445"/>
                    <a:ext cx="167" cy="62"/>
                    <a:chOff x="3120" y="528"/>
                    <a:chExt cx="336" cy="192"/>
                  </a:xfrm>
                  <a:grpFill/>
                </p:grpSpPr>
                <p:sp>
                  <p:nvSpPr>
                    <p:cNvPr id="90" name="Arc 218"/>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1" name="Arc 219"/>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2" name="Arc 220"/>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3" name="Arc 221"/>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4" name="Line 222"/>
                    <p:cNvSpPr>
                      <a:spLocks noChangeShapeType="1"/>
                    </p:cNvSpPr>
                    <p:nvPr/>
                  </p:nvSpPr>
                  <p:spPr bwMode="auto">
                    <a:xfrm>
                      <a:off x="3456"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5" name="Line 223"/>
                    <p:cNvSpPr>
                      <a:spLocks noChangeShapeType="1"/>
                    </p:cNvSpPr>
                    <p:nvPr/>
                  </p:nvSpPr>
                  <p:spPr bwMode="auto">
                    <a:xfrm>
                      <a:off x="3120"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6" name="Line 224"/>
                    <p:cNvSpPr>
                      <a:spLocks noChangeShapeType="1"/>
                    </p:cNvSpPr>
                    <p:nvPr/>
                  </p:nvSpPr>
                  <p:spPr bwMode="auto">
                    <a:xfrm>
                      <a:off x="3288" y="616"/>
                      <a:ext cx="0" cy="48"/>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82" name="Group 247"/>
                  <p:cNvGrpSpPr>
                    <a:grpSpLocks/>
                  </p:cNvGrpSpPr>
                  <p:nvPr/>
                </p:nvGrpSpPr>
                <p:grpSpPr bwMode="auto">
                  <a:xfrm rot="-5400000" flipH="1" flipV="1">
                    <a:off x="1603" y="1277"/>
                    <a:ext cx="167" cy="62"/>
                    <a:chOff x="3120" y="528"/>
                    <a:chExt cx="336" cy="192"/>
                  </a:xfrm>
                  <a:grpFill/>
                </p:grpSpPr>
                <p:sp>
                  <p:nvSpPr>
                    <p:cNvPr id="83" name="Arc 248"/>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4" name="Arc 249"/>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5" name="Arc 250"/>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6" name="Arc 251"/>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7" name="Line 252"/>
                    <p:cNvSpPr>
                      <a:spLocks noChangeShapeType="1"/>
                    </p:cNvSpPr>
                    <p:nvPr/>
                  </p:nvSpPr>
                  <p:spPr bwMode="auto">
                    <a:xfrm>
                      <a:off x="3456"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8" name="Line 253"/>
                    <p:cNvSpPr>
                      <a:spLocks noChangeShapeType="1"/>
                    </p:cNvSpPr>
                    <p:nvPr/>
                  </p:nvSpPr>
                  <p:spPr bwMode="auto">
                    <a:xfrm>
                      <a:off x="3120"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9" name="Line 254"/>
                    <p:cNvSpPr>
                      <a:spLocks noChangeShapeType="1"/>
                    </p:cNvSpPr>
                    <p:nvPr/>
                  </p:nvSpPr>
                  <p:spPr bwMode="auto">
                    <a:xfrm>
                      <a:off x="3288" y="616"/>
                      <a:ext cx="0" cy="48"/>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nvGrpSpPr>
                <p:cNvPr id="64" name="Group 272"/>
                <p:cNvGrpSpPr>
                  <a:grpSpLocks/>
                </p:cNvGrpSpPr>
                <p:nvPr/>
              </p:nvGrpSpPr>
              <p:grpSpPr bwMode="auto">
                <a:xfrm rot="10800000">
                  <a:off x="1751" y="1272"/>
                  <a:ext cx="63" cy="335"/>
                  <a:chOff x="1655" y="1224"/>
                  <a:chExt cx="63" cy="335"/>
                </a:xfrm>
                <a:grpFill/>
              </p:grpSpPr>
              <p:grpSp>
                <p:nvGrpSpPr>
                  <p:cNvPr id="65" name="Group 273"/>
                  <p:cNvGrpSpPr>
                    <a:grpSpLocks/>
                  </p:cNvGrpSpPr>
                  <p:nvPr/>
                </p:nvGrpSpPr>
                <p:grpSpPr bwMode="auto">
                  <a:xfrm rot="-5400000" flipH="1" flipV="1">
                    <a:off x="1602" y="1445"/>
                    <a:ext cx="167" cy="62"/>
                    <a:chOff x="3120" y="528"/>
                    <a:chExt cx="336" cy="192"/>
                  </a:xfrm>
                  <a:grpFill/>
                </p:grpSpPr>
                <p:sp>
                  <p:nvSpPr>
                    <p:cNvPr id="74" name="Arc 274"/>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5" name="Arc 275"/>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6" name="Arc 276"/>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7" name="Arc 277"/>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8" name="Line 278"/>
                    <p:cNvSpPr>
                      <a:spLocks noChangeShapeType="1"/>
                    </p:cNvSpPr>
                    <p:nvPr/>
                  </p:nvSpPr>
                  <p:spPr bwMode="auto">
                    <a:xfrm>
                      <a:off x="3456"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9" name="Line 279"/>
                    <p:cNvSpPr>
                      <a:spLocks noChangeShapeType="1"/>
                    </p:cNvSpPr>
                    <p:nvPr/>
                  </p:nvSpPr>
                  <p:spPr bwMode="auto">
                    <a:xfrm>
                      <a:off x="3120"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0" name="Line 280"/>
                    <p:cNvSpPr>
                      <a:spLocks noChangeShapeType="1"/>
                    </p:cNvSpPr>
                    <p:nvPr/>
                  </p:nvSpPr>
                  <p:spPr bwMode="auto">
                    <a:xfrm>
                      <a:off x="3288" y="616"/>
                      <a:ext cx="0" cy="48"/>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66" name="Group 281"/>
                  <p:cNvGrpSpPr>
                    <a:grpSpLocks/>
                  </p:cNvGrpSpPr>
                  <p:nvPr/>
                </p:nvGrpSpPr>
                <p:grpSpPr bwMode="auto">
                  <a:xfrm rot="-5400000" flipH="1" flipV="1">
                    <a:off x="1603" y="1277"/>
                    <a:ext cx="167" cy="62"/>
                    <a:chOff x="3120" y="528"/>
                    <a:chExt cx="336" cy="192"/>
                  </a:xfrm>
                  <a:grpFill/>
                </p:grpSpPr>
                <p:sp>
                  <p:nvSpPr>
                    <p:cNvPr id="67" name="Arc 282"/>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8" name="Arc 283"/>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9" name="Arc 284"/>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0" name="Arc 285"/>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grpFill/>
                    <a:ln w="25400" cap="rnd">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 name="Line 286"/>
                    <p:cNvSpPr>
                      <a:spLocks noChangeShapeType="1"/>
                    </p:cNvSpPr>
                    <p:nvPr/>
                  </p:nvSpPr>
                  <p:spPr bwMode="auto">
                    <a:xfrm>
                      <a:off x="3456"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2" name="Line 287"/>
                    <p:cNvSpPr>
                      <a:spLocks noChangeShapeType="1"/>
                    </p:cNvSpPr>
                    <p:nvPr/>
                  </p:nvSpPr>
                  <p:spPr bwMode="auto">
                    <a:xfrm>
                      <a:off x="3120" y="616"/>
                      <a:ext cx="0" cy="104"/>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3" name="Line 288"/>
                    <p:cNvSpPr>
                      <a:spLocks noChangeShapeType="1"/>
                    </p:cNvSpPr>
                    <p:nvPr/>
                  </p:nvSpPr>
                  <p:spPr bwMode="auto">
                    <a:xfrm>
                      <a:off x="3288" y="616"/>
                      <a:ext cx="0" cy="48"/>
                    </a:xfrm>
                    <a:prstGeom prst="line">
                      <a:avLst/>
                    </a:prstGeom>
                    <a:grpFill/>
                    <a:ln w="25400">
                      <a:solidFill>
                        <a:srgbClr val="114FFB"/>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sp>
            <p:nvSpPr>
              <p:cNvPr id="9" name="Line 290"/>
              <p:cNvSpPr>
                <a:spLocks noChangeShapeType="1"/>
              </p:cNvSpPr>
              <p:nvPr/>
            </p:nvSpPr>
            <p:spPr bwMode="auto">
              <a:xfrm rot="10800000" flipH="1">
                <a:off x="2187" y="2087"/>
                <a:ext cx="459"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0" name="Group 306"/>
              <p:cNvGrpSpPr>
                <a:grpSpLocks/>
              </p:cNvGrpSpPr>
              <p:nvPr/>
            </p:nvGrpSpPr>
            <p:grpSpPr bwMode="auto">
              <a:xfrm>
                <a:off x="744" y="2383"/>
                <a:ext cx="240" cy="246"/>
                <a:chOff x="1926" y="2448"/>
                <a:chExt cx="378" cy="387"/>
              </a:xfrm>
              <a:grpFill/>
            </p:grpSpPr>
            <p:sp>
              <p:nvSpPr>
                <p:cNvPr id="54" name="Line 229"/>
                <p:cNvSpPr>
                  <a:spLocks noChangeShapeType="1"/>
                </p:cNvSpPr>
                <p:nvPr/>
              </p:nvSpPr>
              <p:spPr bwMode="auto">
                <a:xfrm rot="-5400000">
                  <a:off x="2130" y="2658"/>
                  <a:ext cx="15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55" name="Group 298"/>
                <p:cNvGrpSpPr>
                  <a:grpSpLocks/>
                </p:cNvGrpSpPr>
                <p:nvPr/>
              </p:nvGrpSpPr>
              <p:grpSpPr bwMode="auto">
                <a:xfrm>
                  <a:off x="1926" y="2739"/>
                  <a:ext cx="174" cy="96"/>
                  <a:chOff x="1632" y="2256"/>
                  <a:chExt cx="174" cy="96"/>
                </a:xfrm>
                <a:grpFill/>
              </p:grpSpPr>
              <p:sp>
                <p:nvSpPr>
                  <p:cNvPr id="60" name="Line 299"/>
                  <p:cNvSpPr>
                    <a:spLocks noChangeShapeType="1"/>
                  </p:cNvSpPr>
                  <p:nvPr/>
                </p:nvSpPr>
                <p:spPr bwMode="auto">
                  <a:xfrm rot="10800000" flipH="1">
                    <a:off x="1632" y="2256"/>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 name="Line 300"/>
                  <p:cNvSpPr>
                    <a:spLocks noChangeShapeType="1"/>
                  </p:cNvSpPr>
                  <p:nvPr/>
                </p:nvSpPr>
                <p:spPr bwMode="auto">
                  <a:xfrm rot="10800000" flipH="1">
                    <a:off x="1671" y="2304"/>
                    <a:ext cx="9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 name="Line 301"/>
                  <p:cNvSpPr>
                    <a:spLocks noChangeShapeType="1"/>
                  </p:cNvSpPr>
                  <p:nvPr/>
                </p:nvSpPr>
                <p:spPr bwMode="auto">
                  <a:xfrm rot="10800000" flipH="1">
                    <a:off x="1695" y="2352"/>
                    <a:ext cx="48"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6" name="Line 302"/>
                <p:cNvSpPr>
                  <a:spLocks noChangeShapeType="1"/>
                </p:cNvSpPr>
                <p:nvPr/>
              </p:nvSpPr>
              <p:spPr bwMode="auto">
                <a:xfrm rot="10800000" flipH="1">
                  <a:off x="2016" y="2590"/>
                  <a:ext cx="183"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7" name="Line 303"/>
                <p:cNvSpPr>
                  <a:spLocks noChangeShapeType="1"/>
                </p:cNvSpPr>
                <p:nvPr/>
              </p:nvSpPr>
              <p:spPr bwMode="auto">
                <a:xfrm>
                  <a:off x="2112" y="2448"/>
                  <a:ext cx="96" cy="144"/>
                </a:xfrm>
                <a:prstGeom prst="line">
                  <a:avLst/>
                </a:prstGeom>
                <a:grp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 name="Line 304"/>
                <p:cNvSpPr>
                  <a:spLocks noChangeShapeType="1"/>
                </p:cNvSpPr>
                <p:nvPr/>
              </p:nvSpPr>
              <p:spPr bwMode="auto">
                <a:xfrm flipV="1">
                  <a:off x="2208" y="2448"/>
                  <a:ext cx="96" cy="144"/>
                </a:xfrm>
                <a:prstGeom prst="line">
                  <a:avLst/>
                </a:prstGeom>
                <a:grp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9" name="Line 305"/>
                <p:cNvSpPr>
                  <a:spLocks noChangeShapeType="1"/>
                </p:cNvSpPr>
                <p:nvPr/>
              </p:nvSpPr>
              <p:spPr bwMode="auto">
                <a:xfrm rot="-5400000">
                  <a:off x="1935" y="2661"/>
                  <a:ext cx="15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 name="Group 343"/>
              <p:cNvGrpSpPr>
                <a:grpSpLocks/>
              </p:cNvGrpSpPr>
              <p:nvPr/>
            </p:nvGrpSpPr>
            <p:grpSpPr bwMode="auto">
              <a:xfrm>
                <a:off x="1599" y="2062"/>
                <a:ext cx="177" cy="674"/>
                <a:chOff x="1398" y="1878"/>
                <a:chExt cx="177" cy="674"/>
              </a:xfrm>
              <a:grpFill/>
            </p:grpSpPr>
            <p:sp>
              <p:nvSpPr>
                <p:cNvPr id="44" name="Line 240"/>
                <p:cNvSpPr>
                  <a:spLocks noChangeShapeType="1"/>
                </p:cNvSpPr>
                <p:nvPr/>
              </p:nvSpPr>
              <p:spPr bwMode="auto">
                <a:xfrm rot="-5400000">
                  <a:off x="1367" y="2328"/>
                  <a:ext cx="240" cy="0"/>
                </a:xfrm>
                <a:prstGeom prst="line">
                  <a:avLst/>
                </a:prstGeom>
                <a:grpFill/>
                <a:ln w="222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45" name="Group 312"/>
                <p:cNvGrpSpPr>
                  <a:grpSpLocks/>
                </p:cNvGrpSpPr>
                <p:nvPr/>
              </p:nvGrpSpPr>
              <p:grpSpPr bwMode="auto">
                <a:xfrm>
                  <a:off x="1398" y="2160"/>
                  <a:ext cx="174" cy="48"/>
                  <a:chOff x="1680" y="2400"/>
                  <a:chExt cx="174" cy="48"/>
                </a:xfrm>
                <a:grpFill/>
              </p:grpSpPr>
              <p:sp>
                <p:nvSpPr>
                  <p:cNvPr id="52" name="Line 308"/>
                  <p:cNvSpPr>
                    <a:spLocks noChangeShapeType="1"/>
                  </p:cNvSpPr>
                  <p:nvPr/>
                </p:nvSpPr>
                <p:spPr bwMode="auto">
                  <a:xfrm rot="10800000" flipH="1">
                    <a:off x="1680" y="2448"/>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3" name="Line 311"/>
                  <p:cNvSpPr>
                    <a:spLocks noChangeShapeType="1"/>
                  </p:cNvSpPr>
                  <p:nvPr/>
                </p:nvSpPr>
                <p:spPr bwMode="auto">
                  <a:xfrm rot="10800000" flipH="1">
                    <a:off x="1680" y="2400"/>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6" name="Group 313"/>
                <p:cNvGrpSpPr>
                  <a:grpSpLocks/>
                </p:cNvGrpSpPr>
                <p:nvPr/>
              </p:nvGrpSpPr>
              <p:grpSpPr bwMode="auto">
                <a:xfrm>
                  <a:off x="1401" y="2456"/>
                  <a:ext cx="174" cy="96"/>
                  <a:chOff x="1632" y="2256"/>
                  <a:chExt cx="174" cy="96"/>
                </a:xfrm>
                <a:grpFill/>
              </p:grpSpPr>
              <p:sp>
                <p:nvSpPr>
                  <p:cNvPr id="49" name="Line 314"/>
                  <p:cNvSpPr>
                    <a:spLocks noChangeShapeType="1"/>
                  </p:cNvSpPr>
                  <p:nvPr/>
                </p:nvSpPr>
                <p:spPr bwMode="auto">
                  <a:xfrm rot="10800000" flipH="1">
                    <a:off x="1632" y="2256"/>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 name="Line 315"/>
                  <p:cNvSpPr>
                    <a:spLocks noChangeShapeType="1"/>
                  </p:cNvSpPr>
                  <p:nvPr/>
                </p:nvSpPr>
                <p:spPr bwMode="auto">
                  <a:xfrm rot="10800000" flipH="1">
                    <a:off x="1671" y="2304"/>
                    <a:ext cx="9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 name="Line 316"/>
                  <p:cNvSpPr>
                    <a:spLocks noChangeShapeType="1"/>
                  </p:cNvSpPr>
                  <p:nvPr/>
                </p:nvSpPr>
                <p:spPr bwMode="auto">
                  <a:xfrm rot="10800000" flipH="1">
                    <a:off x="1695" y="2352"/>
                    <a:ext cx="48"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47" name="Line 317"/>
                <p:cNvSpPr>
                  <a:spLocks noChangeShapeType="1"/>
                </p:cNvSpPr>
                <p:nvPr/>
              </p:nvSpPr>
              <p:spPr bwMode="auto">
                <a:xfrm rot="-5400000">
                  <a:off x="1362" y="2034"/>
                  <a:ext cx="252" cy="0"/>
                </a:xfrm>
                <a:prstGeom prst="line">
                  <a:avLst/>
                </a:prstGeom>
                <a:grpFill/>
                <a:ln w="222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 name="Oval 318"/>
                <p:cNvSpPr>
                  <a:spLocks noChangeArrowheads="1"/>
                </p:cNvSpPr>
                <p:nvPr/>
              </p:nvSpPr>
              <p:spPr bwMode="auto">
                <a:xfrm>
                  <a:off x="1464" y="1878"/>
                  <a:ext cx="48" cy="48"/>
                </a:xfrm>
                <a:prstGeom prst="ellipse">
                  <a:avLst/>
                </a:prstGeom>
                <a:grp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2" name="Group 344"/>
              <p:cNvGrpSpPr>
                <a:grpSpLocks/>
              </p:cNvGrpSpPr>
              <p:nvPr/>
            </p:nvGrpSpPr>
            <p:grpSpPr bwMode="auto">
              <a:xfrm>
                <a:off x="1152" y="2059"/>
                <a:ext cx="237" cy="676"/>
                <a:chOff x="1059" y="1875"/>
                <a:chExt cx="237" cy="676"/>
              </a:xfrm>
              <a:grpFill/>
            </p:grpSpPr>
            <p:sp>
              <p:nvSpPr>
                <p:cNvPr id="36" name="Line 214"/>
                <p:cNvSpPr>
                  <a:spLocks noChangeShapeType="1"/>
                </p:cNvSpPr>
                <p:nvPr/>
              </p:nvSpPr>
              <p:spPr bwMode="auto">
                <a:xfrm rot="10800000" flipH="1">
                  <a:off x="1122" y="2146"/>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7" name="Line 292"/>
                <p:cNvSpPr>
                  <a:spLocks noChangeShapeType="1"/>
                </p:cNvSpPr>
                <p:nvPr/>
              </p:nvSpPr>
              <p:spPr bwMode="auto">
                <a:xfrm flipH="1">
                  <a:off x="1137" y="2142"/>
                  <a:ext cx="156" cy="312"/>
                </a:xfrm>
                <a:prstGeom prst="line">
                  <a:avLst/>
                </a:prstGeom>
                <a:grpFill/>
                <a:ln w="12700">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8" name="Line 293"/>
                <p:cNvSpPr>
                  <a:spLocks noChangeShapeType="1"/>
                </p:cNvSpPr>
                <p:nvPr/>
              </p:nvSpPr>
              <p:spPr bwMode="auto">
                <a:xfrm flipH="1">
                  <a:off x="1119" y="1905"/>
                  <a:ext cx="96" cy="240"/>
                </a:xfrm>
                <a:prstGeom prst="line">
                  <a:avLst/>
                </a:prstGeom>
                <a:grpFill/>
                <a:ln w="158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grpSp>
              <p:nvGrpSpPr>
                <p:cNvPr id="39" name="Group 297"/>
                <p:cNvGrpSpPr>
                  <a:grpSpLocks/>
                </p:cNvGrpSpPr>
                <p:nvPr/>
              </p:nvGrpSpPr>
              <p:grpSpPr bwMode="auto">
                <a:xfrm>
                  <a:off x="1059" y="2455"/>
                  <a:ext cx="174" cy="96"/>
                  <a:chOff x="1632" y="2256"/>
                  <a:chExt cx="174" cy="96"/>
                </a:xfrm>
                <a:grpFill/>
              </p:grpSpPr>
              <p:sp>
                <p:nvSpPr>
                  <p:cNvPr id="41" name="Line 294"/>
                  <p:cNvSpPr>
                    <a:spLocks noChangeShapeType="1"/>
                  </p:cNvSpPr>
                  <p:nvPr/>
                </p:nvSpPr>
                <p:spPr bwMode="auto">
                  <a:xfrm rot="10800000" flipH="1">
                    <a:off x="1632" y="2256"/>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2" name="Line 295"/>
                  <p:cNvSpPr>
                    <a:spLocks noChangeShapeType="1"/>
                  </p:cNvSpPr>
                  <p:nvPr/>
                </p:nvSpPr>
                <p:spPr bwMode="auto">
                  <a:xfrm rot="10800000" flipH="1">
                    <a:off x="1671" y="2304"/>
                    <a:ext cx="9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 name="Line 296"/>
                  <p:cNvSpPr>
                    <a:spLocks noChangeShapeType="1"/>
                  </p:cNvSpPr>
                  <p:nvPr/>
                </p:nvSpPr>
                <p:spPr bwMode="auto">
                  <a:xfrm rot="10800000" flipH="1">
                    <a:off x="1695" y="2352"/>
                    <a:ext cx="48"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40" name="Oval 319"/>
                <p:cNvSpPr>
                  <a:spLocks noChangeArrowheads="1"/>
                </p:cNvSpPr>
                <p:nvPr/>
              </p:nvSpPr>
              <p:spPr bwMode="auto">
                <a:xfrm>
                  <a:off x="1185" y="1875"/>
                  <a:ext cx="48" cy="48"/>
                </a:xfrm>
                <a:prstGeom prst="ellipse">
                  <a:avLst/>
                </a:prstGeom>
                <a:grp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3" name="Group 320"/>
              <p:cNvGrpSpPr>
                <a:grpSpLocks/>
              </p:cNvGrpSpPr>
              <p:nvPr/>
            </p:nvGrpSpPr>
            <p:grpSpPr bwMode="auto">
              <a:xfrm rot="10800000" flipV="1">
                <a:off x="2181" y="2329"/>
                <a:ext cx="240" cy="246"/>
                <a:chOff x="1926" y="2448"/>
                <a:chExt cx="378" cy="387"/>
              </a:xfrm>
              <a:grpFill/>
            </p:grpSpPr>
            <p:sp>
              <p:nvSpPr>
                <p:cNvPr id="27" name="Line 321"/>
                <p:cNvSpPr>
                  <a:spLocks noChangeShapeType="1"/>
                </p:cNvSpPr>
                <p:nvPr/>
              </p:nvSpPr>
              <p:spPr bwMode="auto">
                <a:xfrm rot="-5400000">
                  <a:off x="2130" y="2658"/>
                  <a:ext cx="15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8" name="Group 322"/>
                <p:cNvGrpSpPr>
                  <a:grpSpLocks/>
                </p:cNvGrpSpPr>
                <p:nvPr/>
              </p:nvGrpSpPr>
              <p:grpSpPr bwMode="auto">
                <a:xfrm>
                  <a:off x="1926" y="2739"/>
                  <a:ext cx="174" cy="96"/>
                  <a:chOff x="1632" y="2256"/>
                  <a:chExt cx="174" cy="96"/>
                </a:xfrm>
                <a:grpFill/>
              </p:grpSpPr>
              <p:sp>
                <p:nvSpPr>
                  <p:cNvPr id="33" name="Line 323"/>
                  <p:cNvSpPr>
                    <a:spLocks noChangeShapeType="1"/>
                  </p:cNvSpPr>
                  <p:nvPr/>
                </p:nvSpPr>
                <p:spPr bwMode="auto">
                  <a:xfrm rot="10800000" flipH="1">
                    <a:off x="1632" y="2256"/>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4" name="Line 324"/>
                  <p:cNvSpPr>
                    <a:spLocks noChangeShapeType="1"/>
                  </p:cNvSpPr>
                  <p:nvPr/>
                </p:nvSpPr>
                <p:spPr bwMode="auto">
                  <a:xfrm rot="10800000" flipH="1">
                    <a:off x="1671" y="2304"/>
                    <a:ext cx="9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 name="Line 325"/>
                  <p:cNvSpPr>
                    <a:spLocks noChangeShapeType="1"/>
                  </p:cNvSpPr>
                  <p:nvPr/>
                </p:nvSpPr>
                <p:spPr bwMode="auto">
                  <a:xfrm rot="10800000" flipH="1">
                    <a:off x="1695" y="2352"/>
                    <a:ext cx="48"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29" name="Line 326"/>
                <p:cNvSpPr>
                  <a:spLocks noChangeShapeType="1"/>
                </p:cNvSpPr>
                <p:nvPr/>
              </p:nvSpPr>
              <p:spPr bwMode="auto">
                <a:xfrm rot="10800000" flipH="1">
                  <a:off x="2016" y="2590"/>
                  <a:ext cx="183"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 name="Line 327"/>
                <p:cNvSpPr>
                  <a:spLocks noChangeShapeType="1"/>
                </p:cNvSpPr>
                <p:nvPr/>
              </p:nvSpPr>
              <p:spPr bwMode="auto">
                <a:xfrm>
                  <a:off x="2112" y="2448"/>
                  <a:ext cx="96" cy="144"/>
                </a:xfrm>
                <a:prstGeom prst="line">
                  <a:avLst/>
                </a:prstGeom>
                <a:grp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1" name="Line 328"/>
                <p:cNvSpPr>
                  <a:spLocks noChangeShapeType="1"/>
                </p:cNvSpPr>
                <p:nvPr/>
              </p:nvSpPr>
              <p:spPr bwMode="auto">
                <a:xfrm flipV="1">
                  <a:off x="2208" y="2448"/>
                  <a:ext cx="96" cy="144"/>
                </a:xfrm>
                <a:prstGeom prst="line">
                  <a:avLst/>
                </a:prstGeom>
                <a:grp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2" name="Line 329"/>
                <p:cNvSpPr>
                  <a:spLocks noChangeShapeType="1"/>
                </p:cNvSpPr>
                <p:nvPr/>
              </p:nvSpPr>
              <p:spPr bwMode="auto">
                <a:xfrm rot="-5400000">
                  <a:off x="1935" y="2661"/>
                  <a:ext cx="15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4" name="Group 330"/>
              <p:cNvGrpSpPr>
                <a:grpSpLocks/>
              </p:cNvGrpSpPr>
              <p:nvPr/>
            </p:nvGrpSpPr>
            <p:grpSpPr bwMode="auto">
              <a:xfrm>
                <a:off x="2624" y="2316"/>
                <a:ext cx="240" cy="246"/>
                <a:chOff x="1926" y="2448"/>
                <a:chExt cx="378" cy="387"/>
              </a:xfrm>
              <a:grpFill/>
            </p:grpSpPr>
            <p:sp>
              <p:nvSpPr>
                <p:cNvPr id="18" name="Line 331"/>
                <p:cNvSpPr>
                  <a:spLocks noChangeShapeType="1"/>
                </p:cNvSpPr>
                <p:nvPr/>
              </p:nvSpPr>
              <p:spPr bwMode="auto">
                <a:xfrm rot="-5400000">
                  <a:off x="2130" y="2658"/>
                  <a:ext cx="15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9" name="Group 332"/>
                <p:cNvGrpSpPr>
                  <a:grpSpLocks/>
                </p:cNvGrpSpPr>
                <p:nvPr/>
              </p:nvGrpSpPr>
              <p:grpSpPr bwMode="auto">
                <a:xfrm>
                  <a:off x="1926" y="2739"/>
                  <a:ext cx="174" cy="96"/>
                  <a:chOff x="1632" y="2256"/>
                  <a:chExt cx="174" cy="96"/>
                </a:xfrm>
                <a:grpFill/>
              </p:grpSpPr>
              <p:sp>
                <p:nvSpPr>
                  <p:cNvPr id="24" name="Line 333"/>
                  <p:cNvSpPr>
                    <a:spLocks noChangeShapeType="1"/>
                  </p:cNvSpPr>
                  <p:nvPr/>
                </p:nvSpPr>
                <p:spPr bwMode="auto">
                  <a:xfrm rot="10800000" flipH="1">
                    <a:off x="1632" y="2256"/>
                    <a:ext cx="174"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5" name="Line 334"/>
                  <p:cNvSpPr>
                    <a:spLocks noChangeShapeType="1"/>
                  </p:cNvSpPr>
                  <p:nvPr/>
                </p:nvSpPr>
                <p:spPr bwMode="auto">
                  <a:xfrm rot="10800000" flipH="1">
                    <a:off x="1671" y="2304"/>
                    <a:ext cx="9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 name="Line 335"/>
                  <p:cNvSpPr>
                    <a:spLocks noChangeShapeType="1"/>
                  </p:cNvSpPr>
                  <p:nvPr/>
                </p:nvSpPr>
                <p:spPr bwMode="auto">
                  <a:xfrm rot="10800000" flipH="1">
                    <a:off x="1695" y="2352"/>
                    <a:ext cx="48"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20" name="Line 336"/>
                <p:cNvSpPr>
                  <a:spLocks noChangeShapeType="1"/>
                </p:cNvSpPr>
                <p:nvPr/>
              </p:nvSpPr>
              <p:spPr bwMode="auto">
                <a:xfrm rot="10800000" flipH="1">
                  <a:off x="2016" y="2590"/>
                  <a:ext cx="183"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 name="Line 337"/>
                <p:cNvSpPr>
                  <a:spLocks noChangeShapeType="1"/>
                </p:cNvSpPr>
                <p:nvPr/>
              </p:nvSpPr>
              <p:spPr bwMode="auto">
                <a:xfrm>
                  <a:off x="2112" y="2448"/>
                  <a:ext cx="96" cy="144"/>
                </a:xfrm>
                <a:prstGeom prst="line">
                  <a:avLst/>
                </a:prstGeom>
                <a:grp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2" name="Line 338"/>
                <p:cNvSpPr>
                  <a:spLocks noChangeShapeType="1"/>
                </p:cNvSpPr>
                <p:nvPr/>
              </p:nvSpPr>
              <p:spPr bwMode="auto">
                <a:xfrm flipV="1">
                  <a:off x="2208" y="2448"/>
                  <a:ext cx="96" cy="144"/>
                </a:xfrm>
                <a:prstGeom prst="line">
                  <a:avLst/>
                </a:prstGeom>
                <a:grp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3" name="Line 339"/>
                <p:cNvSpPr>
                  <a:spLocks noChangeShapeType="1"/>
                </p:cNvSpPr>
                <p:nvPr/>
              </p:nvSpPr>
              <p:spPr bwMode="auto">
                <a:xfrm rot="-5400000">
                  <a:off x="1935" y="2661"/>
                  <a:ext cx="156" cy="0"/>
                </a:xfrm>
                <a:prstGeom prst="line">
                  <a:avLst/>
                </a:prstGeom>
                <a:grpFill/>
                <a:ln w="285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15" name="AutoShape 340"/>
              <p:cNvSpPr>
                <a:spLocks noChangeArrowheads="1"/>
              </p:cNvSpPr>
              <p:nvPr/>
            </p:nvSpPr>
            <p:spPr bwMode="auto">
              <a:xfrm>
                <a:off x="1950" y="2380"/>
                <a:ext cx="144" cy="144"/>
              </a:xfrm>
              <a:prstGeom prst="triangle">
                <a:avLst>
                  <a:gd name="adj" fmla="val 50000"/>
                </a:avLst>
              </a:prstGeom>
              <a:grpFill/>
              <a:ln w="158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 name="Oval 341"/>
              <p:cNvSpPr>
                <a:spLocks noChangeArrowheads="1"/>
              </p:cNvSpPr>
              <p:nvPr/>
            </p:nvSpPr>
            <p:spPr bwMode="auto">
              <a:xfrm>
                <a:off x="2640" y="1952"/>
                <a:ext cx="264" cy="259"/>
              </a:xfrm>
              <a:prstGeom prst="ellipse">
                <a:avLst/>
              </a:prstGeom>
              <a:grpFill/>
              <a:ln w="222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
                  <a:t>S</a:t>
                </a:r>
              </a:p>
            </p:txBody>
          </p:sp>
          <p:sp>
            <p:nvSpPr>
              <p:cNvPr id="17" name="Text Box 342"/>
              <p:cNvSpPr txBox="1">
                <a:spLocks noChangeArrowheads="1"/>
              </p:cNvSpPr>
              <p:nvPr/>
            </p:nvSpPr>
            <p:spPr bwMode="auto">
              <a:xfrm>
                <a:off x="2054" y="1711"/>
                <a:ext cx="191" cy="192"/>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T</a:t>
                </a:r>
              </a:p>
            </p:txBody>
          </p:sp>
        </p:grpSp>
      </p:grpSp>
      <p:grpSp>
        <p:nvGrpSpPr>
          <p:cNvPr id="312" name="311 Grupo"/>
          <p:cNvGrpSpPr/>
          <p:nvPr/>
        </p:nvGrpSpPr>
        <p:grpSpPr>
          <a:xfrm>
            <a:off x="26987" y="3401029"/>
            <a:ext cx="2390776" cy="3395994"/>
            <a:chOff x="5330651" y="1726408"/>
            <a:chExt cx="2390776" cy="3862832"/>
          </a:xfrm>
        </p:grpSpPr>
        <p:sp>
          <p:nvSpPr>
            <p:cNvPr id="311" name="310 Rectángulo"/>
            <p:cNvSpPr/>
            <p:nvPr/>
          </p:nvSpPr>
          <p:spPr bwMode="auto">
            <a:xfrm>
              <a:off x="5330651" y="1726408"/>
              <a:ext cx="2390776" cy="3862832"/>
            </a:xfrm>
            <a:prstGeom prst="rect">
              <a:avLst/>
            </a:prstGeom>
            <a:solidFill>
              <a:srgbClr val="0099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grpSp>
          <p:nvGrpSpPr>
            <p:cNvPr id="3" name="2 Grupo"/>
            <p:cNvGrpSpPr/>
            <p:nvPr/>
          </p:nvGrpSpPr>
          <p:grpSpPr>
            <a:xfrm>
              <a:off x="5330651" y="1836336"/>
              <a:ext cx="2390775" cy="3649662"/>
              <a:chOff x="5330651" y="1836336"/>
              <a:chExt cx="2390775" cy="3649662"/>
            </a:xfrm>
          </p:grpSpPr>
          <p:grpSp>
            <p:nvGrpSpPr>
              <p:cNvPr id="97" name="Group 618"/>
              <p:cNvGrpSpPr>
                <a:grpSpLocks/>
              </p:cNvGrpSpPr>
              <p:nvPr/>
            </p:nvGrpSpPr>
            <p:grpSpPr bwMode="auto">
              <a:xfrm>
                <a:off x="5330651" y="1836336"/>
                <a:ext cx="2390775" cy="3649662"/>
                <a:chOff x="3253" y="965"/>
                <a:chExt cx="1506" cy="2299"/>
              </a:xfrm>
            </p:grpSpPr>
            <p:sp>
              <p:nvSpPr>
                <p:cNvPr id="98" name="Line 345"/>
                <p:cNvSpPr>
                  <a:spLocks noChangeShapeType="1"/>
                </p:cNvSpPr>
                <p:nvPr/>
              </p:nvSpPr>
              <p:spPr bwMode="auto">
                <a:xfrm rot="10800000" flipH="1">
                  <a:off x="3495" y="981"/>
                  <a:ext cx="107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99" name="Line 363"/>
                <p:cNvSpPr>
                  <a:spLocks noChangeShapeType="1"/>
                </p:cNvSpPr>
                <p:nvPr/>
              </p:nvSpPr>
              <p:spPr bwMode="auto">
                <a:xfrm rot="10800000" flipH="1">
                  <a:off x="3582" y="1582"/>
                  <a:ext cx="511"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0" name="Line 365"/>
                <p:cNvSpPr>
                  <a:spLocks noChangeShapeType="1"/>
                </p:cNvSpPr>
                <p:nvPr/>
              </p:nvSpPr>
              <p:spPr bwMode="auto">
                <a:xfrm rot="-5400000">
                  <a:off x="3532" y="1485"/>
                  <a:ext cx="567"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01" name="Group 366"/>
                <p:cNvGrpSpPr>
                  <a:grpSpLocks/>
                </p:cNvGrpSpPr>
                <p:nvPr/>
              </p:nvGrpSpPr>
              <p:grpSpPr bwMode="auto">
                <a:xfrm>
                  <a:off x="3759" y="1167"/>
                  <a:ext cx="114" cy="32"/>
                  <a:chOff x="1680" y="2400"/>
                  <a:chExt cx="174" cy="48"/>
                </a:xfrm>
              </p:grpSpPr>
              <p:sp>
                <p:nvSpPr>
                  <p:cNvPr id="308" name="Line 367"/>
                  <p:cNvSpPr>
                    <a:spLocks noChangeShapeType="1"/>
                  </p:cNvSpPr>
                  <p:nvPr/>
                </p:nvSpPr>
                <p:spPr bwMode="auto">
                  <a:xfrm rot="10800000" flipH="1">
                    <a:off x="1680" y="2448"/>
                    <a:ext cx="17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9" name="Line 368"/>
                  <p:cNvSpPr>
                    <a:spLocks noChangeShapeType="1"/>
                  </p:cNvSpPr>
                  <p:nvPr/>
                </p:nvSpPr>
                <p:spPr bwMode="auto">
                  <a:xfrm rot="10800000" flipH="1">
                    <a:off x="1680" y="2400"/>
                    <a:ext cx="17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02" name="Group 375"/>
                <p:cNvGrpSpPr>
                  <a:grpSpLocks/>
                </p:cNvGrpSpPr>
                <p:nvPr/>
              </p:nvGrpSpPr>
              <p:grpSpPr bwMode="auto">
                <a:xfrm>
                  <a:off x="3491" y="968"/>
                  <a:ext cx="173" cy="616"/>
                  <a:chOff x="3210" y="1036"/>
                  <a:chExt cx="264" cy="940"/>
                </a:xfrm>
              </p:grpSpPr>
              <p:grpSp>
                <p:nvGrpSpPr>
                  <p:cNvPr id="287" name="Group 348"/>
                  <p:cNvGrpSpPr>
                    <a:grpSpLocks/>
                  </p:cNvGrpSpPr>
                  <p:nvPr/>
                </p:nvGrpSpPr>
                <p:grpSpPr bwMode="auto">
                  <a:xfrm rot="10800000">
                    <a:off x="3300" y="1612"/>
                    <a:ext cx="62" cy="251"/>
                    <a:chOff x="1441" y="912"/>
                    <a:chExt cx="62" cy="251"/>
                  </a:xfrm>
                </p:grpSpPr>
                <p:sp>
                  <p:nvSpPr>
                    <p:cNvPr id="294" name="Line 260"/>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95" name="Group 347"/>
                    <p:cNvGrpSpPr>
                      <a:grpSpLocks/>
                    </p:cNvGrpSpPr>
                    <p:nvPr/>
                  </p:nvGrpSpPr>
                  <p:grpSpPr bwMode="auto">
                    <a:xfrm>
                      <a:off x="1441" y="1080"/>
                      <a:ext cx="62" cy="83"/>
                      <a:chOff x="1196" y="1320"/>
                      <a:chExt cx="62" cy="83"/>
                    </a:xfrm>
                  </p:grpSpPr>
                  <p:sp>
                    <p:nvSpPr>
                      <p:cNvPr id="304" name="Arc 258"/>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5" name="Arc 259"/>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6" name="Line 261"/>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7" name="Line 262"/>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96" name="Group 263"/>
                    <p:cNvGrpSpPr>
                      <a:grpSpLocks/>
                    </p:cNvGrpSpPr>
                    <p:nvPr/>
                  </p:nvGrpSpPr>
                  <p:grpSpPr bwMode="auto">
                    <a:xfrm rot="-5400000" flipH="1" flipV="1">
                      <a:off x="1388" y="965"/>
                      <a:ext cx="167" cy="62"/>
                      <a:chOff x="3120" y="528"/>
                      <a:chExt cx="336" cy="192"/>
                    </a:xfrm>
                  </p:grpSpPr>
                  <p:sp>
                    <p:nvSpPr>
                      <p:cNvPr id="297" name="Arc 264"/>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98" name="Arc 265"/>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99" name="Arc 266"/>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0" name="Arc 267"/>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1" name="Line 268"/>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2" name="Line 269"/>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3" name="Line 270"/>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288" name="Oval 346"/>
                  <p:cNvSpPr>
                    <a:spLocks noChangeArrowheads="1"/>
                  </p:cNvSpPr>
                  <p:nvPr/>
                </p:nvSpPr>
                <p:spPr bwMode="auto">
                  <a:xfrm>
                    <a:off x="3210" y="1245"/>
                    <a:ext cx="264" cy="259"/>
                  </a:xfrm>
                  <a:prstGeom prst="ellipse">
                    <a:avLst/>
                  </a:prstGeom>
                  <a:solidFill>
                    <a:schemeClr val="bg1"/>
                  </a:solidFill>
                  <a:ln w="222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p>
                </p:txBody>
              </p:sp>
              <p:sp>
                <p:nvSpPr>
                  <p:cNvPr id="289" name="Line 358"/>
                  <p:cNvSpPr>
                    <a:spLocks noChangeShapeType="1"/>
                  </p:cNvSpPr>
                  <p:nvPr/>
                </p:nvSpPr>
                <p:spPr bwMode="auto">
                  <a:xfrm rot="-5400000">
                    <a:off x="3241" y="1148"/>
                    <a:ext cx="201"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90" name="Line 360"/>
                  <p:cNvSpPr>
                    <a:spLocks noChangeShapeType="1"/>
                  </p:cNvSpPr>
                  <p:nvPr/>
                </p:nvSpPr>
                <p:spPr bwMode="auto">
                  <a:xfrm>
                    <a:off x="3342" y="1308"/>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91" name="Line 361"/>
                  <p:cNvSpPr>
                    <a:spLocks noChangeShapeType="1"/>
                  </p:cNvSpPr>
                  <p:nvPr/>
                </p:nvSpPr>
                <p:spPr bwMode="auto">
                  <a:xfrm rot="-5400000">
                    <a:off x="3281" y="1560"/>
                    <a:ext cx="125" cy="4"/>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92" name="Line 362"/>
                  <p:cNvSpPr>
                    <a:spLocks noChangeShapeType="1"/>
                  </p:cNvSpPr>
                  <p:nvPr/>
                </p:nvSpPr>
                <p:spPr bwMode="auto">
                  <a:xfrm rot="-5400000">
                    <a:off x="3289" y="1912"/>
                    <a:ext cx="125" cy="4"/>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93" name="Oval 374"/>
                  <p:cNvSpPr>
                    <a:spLocks noChangeArrowheads="1"/>
                  </p:cNvSpPr>
                  <p:nvPr/>
                </p:nvSpPr>
                <p:spPr bwMode="auto">
                  <a:xfrm>
                    <a:off x="3318" y="1036"/>
                    <a:ext cx="48"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03" name="Group 376"/>
                <p:cNvGrpSpPr>
                  <a:grpSpLocks/>
                </p:cNvGrpSpPr>
                <p:nvPr/>
              </p:nvGrpSpPr>
              <p:grpSpPr bwMode="auto">
                <a:xfrm>
                  <a:off x="4354" y="968"/>
                  <a:ext cx="173" cy="616"/>
                  <a:chOff x="3210" y="1036"/>
                  <a:chExt cx="264" cy="940"/>
                </a:xfrm>
              </p:grpSpPr>
              <p:grpSp>
                <p:nvGrpSpPr>
                  <p:cNvPr id="266" name="Group 377"/>
                  <p:cNvGrpSpPr>
                    <a:grpSpLocks/>
                  </p:cNvGrpSpPr>
                  <p:nvPr/>
                </p:nvGrpSpPr>
                <p:grpSpPr bwMode="auto">
                  <a:xfrm rot="10800000">
                    <a:off x="3300" y="1612"/>
                    <a:ext cx="62" cy="251"/>
                    <a:chOff x="1441" y="912"/>
                    <a:chExt cx="62" cy="251"/>
                  </a:xfrm>
                </p:grpSpPr>
                <p:sp>
                  <p:nvSpPr>
                    <p:cNvPr id="273" name="Line 378"/>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74" name="Group 379"/>
                    <p:cNvGrpSpPr>
                      <a:grpSpLocks/>
                    </p:cNvGrpSpPr>
                    <p:nvPr/>
                  </p:nvGrpSpPr>
                  <p:grpSpPr bwMode="auto">
                    <a:xfrm>
                      <a:off x="1441" y="1080"/>
                      <a:ext cx="62" cy="83"/>
                      <a:chOff x="1196" y="1320"/>
                      <a:chExt cx="62" cy="83"/>
                    </a:xfrm>
                  </p:grpSpPr>
                  <p:sp>
                    <p:nvSpPr>
                      <p:cNvPr id="283" name="Arc 380"/>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84" name="Arc 381"/>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85" name="Line 382"/>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86" name="Line 383"/>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75" name="Group 384"/>
                    <p:cNvGrpSpPr>
                      <a:grpSpLocks/>
                    </p:cNvGrpSpPr>
                    <p:nvPr/>
                  </p:nvGrpSpPr>
                  <p:grpSpPr bwMode="auto">
                    <a:xfrm rot="-5400000" flipH="1" flipV="1">
                      <a:off x="1388" y="965"/>
                      <a:ext cx="167" cy="62"/>
                      <a:chOff x="3120" y="528"/>
                      <a:chExt cx="336" cy="192"/>
                    </a:xfrm>
                  </p:grpSpPr>
                  <p:sp>
                    <p:nvSpPr>
                      <p:cNvPr id="276" name="Arc 385"/>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77" name="Arc 386"/>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78" name="Arc 387"/>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79" name="Arc 388"/>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80" name="Line 389"/>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81" name="Line 390"/>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82" name="Line 391"/>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267" name="Oval 392"/>
                  <p:cNvSpPr>
                    <a:spLocks noChangeArrowheads="1"/>
                  </p:cNvSpPr>
                  <p:nvPr/>
                </p:nvSpPr>
                <p:spPr bwMode="auto">
                  <a:xfrm>
                    <a:off x="3210" y="1245"/>
                    <a:ext cx="264" cy="259"/>
                  </a:xfrm>
                  <a:prstGeom prst="ellipse">
                    <a:avLst/>
                  </a:prstGeom>
                  <a:solidFill>
                    <a:schemeClr val="bg1"/>
                  </a:solidFill>
                  <a:ln w="222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p>
                </p:txBody>
              </p:sp>
              <p:sp>
                <p:nvSpPr>
                  <p:cNvPr id="268" name="Line 393"/>
                  <p:cNvSpPr>
                    <a:spLocks noChangeShapeType="1"/>
                  </p:cNvSpPr>
                  <p:nvPr/>
                </p:nvSpPr>
                <p:spPr bwMode="auto">
                  <a:xfrm rot="-5400000">
                    <a:off x="3241" y="1148"/>
                    <a:ext cx="201"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9" name="Line 394"/>
                  <p:cNvSpPr>
                    <a:spLocks noChangeShapeType="1"/>
                  </p:cNvSpPr>
                  <p:nvPr/>
                </p:nvSpPr>
                <p:spPr bwMode="auto">
                  <a:xfrm>
                    <a:off x="3342" y="1308"/>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70" name="Line 395"/>
                  <p:cNvSpPr>
                    <a:spLocks noChangeShapeType="1"/>
                  </p:cNvSpPr>
                  <p:nvPr/>
                </p:nvSpPr>
                <p:spPr bwMode="auto">
                  <a:xfrm rot="-5400000">
                    <a:off x="3281" y="1560"/>
                    <a:ext cx="125" cy="4"/>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71" name="Line 396"/>
                  <p:cNvSpPr>
                    <a:spLocks noChangeShapeType="1"/>
                  </p:cNvSpPr>
                  <p:nvPr/>
                </p:nvSpPr>
                <p:spPr bwMode="auto">
                  <a:xfrm rot="-5400000">
                    <a:off x="3289" y="1912"/>
                    <a:ext cx="125" cy="4"/>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72" name="Oval 397"/>
                  <p:cNvSpPr>
                    <a:spLocks noChangeArrowheads="1"/>
                  </p:cNvSpPr>
                  <p:nvPr/>
                </p:nvSpPr>
                <p:spPr bwMode="auto">
                  <a:xfrm>
                    <a:off x="3318" y="1036"/>
                    <a:ext cx="48"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04" name="Group 399"/>
                <p:cNvGrpSpPr>
                  <a:grpSpLocks/>
                </p:cNvGrpSpPr>
                <p:nvPr/>
              </p:nvGrpSpPr>
              <p:grpSpPr bwMode="auto">
                <a:xfrm rot="-5400000">
                  <a:off x="4153" y="1485"/>
                  <a:ext cx="41" cy="165"/>
                  <a:chOff x="1441" y="912"/>
                  <a:chExt cx="62" cy="251"/>
                </a:xfrm>
              </p:grpSpPr>
              <p:sp>
                <p:nvSpPr>
                  <p:cNvPr id="252" name="Line 400"/>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53" name="Group 401"/>
                  <p:cNvGrpSpPr>
                    <a:grpSpLocks/>
                  </p:cNvGrpSpPr>
                  <p:nvPr/>
                </p:nvGrpSpPr>
                <p:grpSpPr bwMode="auto">
                  <a:xfrm>
                    <a:off x="1441" y="1080"/>
                    <a:ext cx="62" cy="83"/>
                    <a:chOff x="1196" y="1320"/>
                    <a:chExt cx="62" cy="83"/>
                  </a:xfrm>
                </p:grpSpPr>
                <p:sp>
                  <p:nvSpPr>
                    <p:cNvPr id="262" name="Arc 402"/>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3" name="Arc 403"/>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4" name="Line 404"/>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5" name="Line 405"/>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54" name="Group 406"/>
                  <p:cNvGrpSpPr>
                    <a:grpSpLocks/>
                  </p:cNvGrpSpPr>
                  <p:nvPr/>
                </p:nvGrpSpPr>
                <p:grpSpPr bwMode="auto">
                  <a:xfrm rot="-5400000" flipH="1" flipV="1">
                    <a:off x="1388" y="965"/>
                    <a:ext cx="167" cy="62"/>
                    <a:chOff x="3120" y="528"/>
                    <a:chExt cx="336" cy="192"/>
                  </a:xfrm>
                </p:grpSpPr>
                <p:sp>
                  <p:nvSpPr>
                    <p:cNvPr id="255" name="Arc 407"/>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56" name="Arc 408"/>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57" name="Arc 409"/>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58" name="Arc 410"/>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59" name="Line 411"/>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0" name="Line 412"/>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61" name="Line 413"/>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05" name="Line 415"/>
                <p:cNvSpPr>
                  <a:spLocks noChangeShapeType="1"/>
                </p:cNvSpPr>
                <p:nvPr/>
              </p:nvSpPr>
              <p:spPr bwMode="auto">
                <a:xfrm rot="-5400000">
                  <a:off x="3719" y="1075"/>
                  <a:ext cx="190"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6" name="Oval 419"/>
                <p:cNvSpPr>
                  <a:spLocks noChangeArrowheads="1"/>
                </p:cNvSpPr>
                <p:nvPr/>
              </p:nvSpPr>
              <p:spPr bwMode="auto">
                <a:xfrm>
                  <a:off x="3794" y="965"/>
                  <a:ext cx="32"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7" name="Line 420"/>
                <p:cNvSpPr>
                  <a:spLocks noChangeShapeType="1"/>
                </p:cNvSpPr>
                <p:nvPr/>
              </p:nvSpPr>
              <p:spPr bwMode="auto">
                <a:xfrm rot="10800000" flipH="1">
                  <a:off x="4253" y="1577"/>
                  <a:ext cx="198"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08" name="Text Box 421"/>
                <p:cNvSpPr txBox="1">
                  <a:spLocks noChangeArrowheads="1"/>
                </p:cNvSpPr>
                <p:nvPr/>
              </p:nvSpPr>
              <p:spPr bwMode="auto">
                <a:xfrm>
                  <a:off x="3253" y="1296"/>
                  <a:ext cx="29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G1</a:t>
                  </a:r>
                </a:p>
              </p:txBody>
            </p:sp>
            <p:sp>
              <p:nvSpPr>
                <p:cNvPr id="109" name="Text Box 422"/>
                <p:cNvSpPr txBox="1">
                  <a:spLocks noChangeArrowheads="1"/>
                </p:cNvSpPr>
                <p:nvPr/>
              </p:nvSpPr>
              <p:spPr bwMode="auto">
                <a:xfrm>
                  <a:off x="3848" y="1096"/>
                  <a:ext cx="29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C1</a:t>
                  </a:r>
                </a:p>
              </p:txBody>
            </p:sp>
            <p:sp>
              <p:nvSpPr>
                <p:cNvPr id="110" name="Text Box 423"/>
                <p:cNvSpPr txBox="1">
                  <a:spLocks noChangeArrowheads="1"/>
                </p:cNvSpPr>
                <p:nvPr/>
              </p:nvSpPr>
              <p:spPr bwMode="auto">
                <a:xfrm>
                  <a:off x="4029" y="1378"/>
                  <a:ext cx="2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T1</a:t>
                  </a:r>
                </a:p>
              </p:txBody>
            </p:sp>
            <p:sp>
              <p:nvSpPr>
                <p:cNvPr id="111" name="Text Box 424"/>
                <p:cNvSpPr txBox="1">
                  <a:spLocks noChangeArrowheads="1"/>
                </p:cNvSpPr>
                <p:nvPr/>
              </p:nvSpPr>
              <p:spPr bwMode="auto">
                <a:xfrm>
                  <a:off x="4432" y="1325"/>
                  <a:ext cx="28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S1</a:t>
                  </a:r>
                </a:p>
              </p:txBody>
            </p:sp>
            <p:sp>
              <p:nvSpPr>
                <p:cNvPr id="112" name="Line 426"/>
                <p:cNvSpPr>
                  <a:spLocks noChangeShapeType="1"/>
                </p:cNvSpPr>
                <p:nvPr/>
              </p:nvSpPr>
              <p:spPr bwMode="auto">
                <a:xfrm rot="10800000" flipH="1">
                  <a:off x="3502" y="1709"/>
                  <a:ext cx="107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 name="Line 427"/>
                <p:cNvSpPr>
                  <a:spLocks noChangeShapeType="1"/>
                </p:cNvSpPr>
                <p:nvPr/>
              </p:nvSpPr>
              <p:spPr bwMode="auto">
                <a:xfrm rot="10800000" flipH="1">
                  <a:off x="3589" y="2310"/>
                  <a:ext cx="511"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4" name="Line 428"/>
                <p:cNvSpPr>
                  <a:spLocks noChangeShapeType="1"/>
                </p:cNvSpPr>
                <p:nvPr/>
              </p:nvSpPr>
              <p:spPr bwMode="auto">
                <a:xfrm rot="-5400000">
                  <a:off x="3539" y="2213"/>
                  <a:ext cx="567"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15" name="Group 429"/>
                <p:cNvGrpSpPr>
                  <a:grpSpLocks/>
                </p:cNvGrpSpPr>
                <p:nvPr/>
              </p:nvGrpSpPr>
              <p:grpSpPr bwMode="auto">
                <a:xfrm>
                  <a:off x="3766" y="1895"/>
                  <a:ext cx="114" cy="32"/>
                  <a:chOff x="1680" y="2400"/>
                  <a:chExt cx="174" cy="48"/>
                </a:xfrm>
              </p:grpSpPr>
              <p:sp>
                <p:nvSpPr>
                  <p:cNvPr id="250" name="Line 430"/>
                  <p:cNvSpPr>
                    <a:spLocks noChangeShapeType="1"/>
                  </p:cNvSpPr>
                  <p:nvPr/>
                </p:nvSpPr>
                <p:spPr bwMode="auto">
                  <a:xfrm rot="10800000" flipH="1">
                    <a:off x="1680" y="2448"/>
                    <a:ext cx="17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51" name="Line 431"/>
                  <p:cNvSpPr>
                    <a:spLocks noChangeShapeType="1"/>
                  </p:cNvSpPr>
                  <p:nvPr/>
                </p:nvSpPr>
                <p:spPr bwMode="auto">
                  <a:xfrm rot="10800000" flipH="1">
                    <a:off x="1680" y="2400"/>
                    <a:ext cx="17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116" name="Oval 453"/>
                <p:cNvSpPr>
                  <a:spLocks noChangeArrowheads="1"/>
                </p:cNvSpPr>
                <p:nvPr/>
              </p:nvSpPr>
              <p:spPr bwMode="auto">
                <a:xfrm>
                  <a:off x="3569" y="1696"/>
                  <a:ext cx="31"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7" name="Oval 475"/>
                <p:cNvSpPr>
                  <a:spLocks noChangeArrowheads="1"/>
                </p:cNvSpPr>
                <p:nvPr/>
              </p:nvSpPr>
              <p:spPr bwMode="auto">
                <a:xfrm>
                  <a:off x="4432" y="1696"/>
                  <a:ext cx="31"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18" name="Group 476"/>
                <p:cNvGrpSpPr>
                  <a:grpSpLocks/>
                </p:cNvGrpSpPr>
                <p:nvPr/>
              </p:nvGrpSpPr>
              <p:grpSpPr bwMode="auto">
                <a:xfrm rot="-5400000">
                  <a:off x="4160" y="2213"/>
                  <a:ext cx="41" cy="165"/>
                  <a:chOff x="1441" y="912"/>
                  <a:chExt cx="62" cy="251"/>
                </a:xfrm>
              </p:grpSpPr>
              <p:sp>
                <p:nvSpPr>
                  <p:cNvPr id="236" name="Line 477"/>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37" name="Group 478"/>
                  <p:cNvGrpSpPr>
                    <a:grpSpLocks/>
                  </p:cNvGrpSpPr>
                  <p:nvPr/>
                </p:nvGrpSpPr>
                <p:grpSpPr bwMode="auto">
                  <a:xfrm>
                    <a:off x="1441" y="1080"/>
                    <a:ext cx="62" cy="83"/>
                    <a:chOff x="1196" y="1320"/>
                    <a:chExt cx="62" cy="83"/>
                  </a:xfrm>
                </p:grpSpPr>
                <p:sp>
                  <p:nvSpPr>
                    <p:cNvPr id="246" name="Arc 479"/>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7" name="Arc 480"/>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8" name="Line 481"/>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9" name="Line 482"/>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38" name="Group 483"/>
                  <p:cNvGrpSpPr>
                    <a:grpSpLocks/>
                  </p:cNvGrpSpPr>
                  <p:nvPr/>
                </p:nvGrpSpPr>
                <p:grpSpPr bwMode="auto">
                  <a:xfrm rot="-5400000" flipH="1" flipV="1">
                    <a:off x="1388" y="965"/>
                    <a:ext cx="167" cy="62"/>
                    <a:chOff x="3120" y="528"/>
                    <a:chExt cx="336" cy="192"/>
                  </a:xfrm>
                </p:grpSpPr>
                <p:sp>
                  <p:nvSpPr>
                    <p:cNvPr id="239" name="Arc 484"/>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0" name="Arc 485"/>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1" name="Arc 486"/>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2" name="Arc 487"/>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3" name="Line 488"/>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4" name="Line 489"/>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45" name="Line 490"/>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19" name="Line 491"/>
                <p:cNvSpPr>
                  <a:spLocks noChangeShapeType="1"/>
                </p:cNvSpPr>
                <p:nvPr/>
              </p:nvSpPr>
              <p:spPr bwMode="auto">
                <a:xfrm rot="-5400000">
                  <a:off x="3720" y="1806"/>
                  <a:ext cx="190"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0" name="Oval 492"/>
                <p:cNvSpPr>
                  <a:spLocks noChangeArrowheads="1"/>
                </p:cNvSpPr>
                <p:nvPr/>
              </p:nvSpPr>
              <p:spPr bwMode="auto">
                <a:xfrm>
                  <a:off x="3801" y="1693"/>
                  <a:ext cx="32"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1" name="Line 493"/>
                <p:cNvSpPr>
                  <a:spLocks noChangeShapeType="1"/>
                </p:cNvSpPr>
                <p:nvPr/>
              </p:nvSpPr>
              <p:spPr bwMode="auto">
                <a:xfrm rot="10800000" flipH="1">
                  <a:off x="4260" y="2305"/>
                  <a:ext cx="198"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22" name="Group 570"/>
                <p:cNvGrpSpPr>
                  <a:grpSpLocks/>
                </p:cNvGrpSpPr>
                <p:nvPr/>
              </p:nvGrpSpPr>
              <p:grpSpPr bwMode="auto">
                <a:xfrm>
                  <a:off x="3260" y="1703"/>
                  <a:ext cx="338" cy="609"/>
                  <a:chOff x="3260" y="1703"/>
                  <a:chExt cx="338" cy="609"/>
                </a:xfrm>
              </p:grpSpPr>
              <p:grpSp>
                <p:nvGrpSpPr>
                  <p:cNvPr id="218" name="Group 433"/>
                  <p:cNvGrpSpPr>
                    <a:grpSpLocks/>
                  </p:cNvGrpSpPr>
                  <p:nvPr/>
                </p:nvGrpSpPr>
                <p:grpSpPr bwMode="auto">
                  <a:xfrm rot="10800000">
                    <a:off x="3557" y="1920"/>
                    <a:ext cx="41" cy="165"/>
                    <a:chOff x="1441" y="912"/>
                    <a:chExt cx="62" cy="251"/>
                  </a:xfrm>
                </p:grpSpPr>
                <p:sp>
                  <p:nvSpPr>
                    <p:cNvPr id="222" name="Line 434"/>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23" name="Group 435"/>
                    <p:cNvGrpSpPr>
                      <a:grpSpLocks/>
                    </p:cNvGrpSpPr>
                    <p:nvPr/>
                  </p:nvGrpSpPr>
                  <p:grpSpPr bwMode="auto">
                    <a:xfrm>
                      <a:off x="1441" y="1080"/>
                      <a:ext cx="62" cy="83"/>
                      <a:chOff x="1196" y="1320"/>
                      <a:chExt cx="62" cy="83"/>
                    </a:xfrm>
                  </p:grpSpPr>
                  <p:sp>
                    <p:nvSpPr>
                      <p:cNvPr id="232" name="Arc 436"/>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33" name="Arc 437"/>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34" name="Line 438"/>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35" name="Line 439"/>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24" name="Group 440"/>
                    <p:cNvGrpSpPr>
                      <a:grpSpLocks/>
                    </p:cNvGrpSpPr>
                    <p:nvPr/>
                  </p:nvGrpSpPr>
                  <p:grpSpPr bwMode="auto">
                    <a:xfrm rot="-5400000" flipH="1" flipV="1">
                      <a:off x="1388" y="965"/>
                      <a:ext cx="167" cy="62"/>
                      <a:chOff x="3120" y="528"/>
                      <a:chExt cx="336" cy="192"/>
                    </a:xfrm>
                  </p:grpSpPr>
                  <p:sp>
                    <p:nvSpPr>
                      <p:cNvPr id="225" name="Arc 441"/>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26" name="Arc 442"/>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27" name="Arc 443"/>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28" name="Arc 444"/>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29" name="Line 445"/>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30" name="Line 446"/>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31" name="Line 447"/>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219" name="Line 449"/>
                  <p:cNvSpPr>
                    <a:spLocks noChangeShapeType="1"/>
                  </p:cNvSpPr>
                  <p:nvPr/>
                </p:nvSpPr>
                <p:spPr bwMode="auto">
                  <a:xfrm rot="5400000" flipH="1">
                    <a:off x="3475" y="1813"/>
                    <a:ext cx="219"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20" name="Line 452"/>
                  <p:cNvSpPr>
                    <a:spLocks noChangeShapeType="1"/>
                  </p:cNvSpPr>
                  <p:nvPr/>
                </p:nvSpPr>
                <p:spPr bwMode="auto">
                  <a:xfrm rot="-5400000">
                    <a:off x="3482" y="2202"/>
                    <a:ext cx="218" cy="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21" name="Text Box 494"/>
                  <p:cNvSpPr txBox="1">
                    <a:spLocks noChangeArrowheads="1"/>
                  </p:cNvSpPr>
                  <p:nvPr/>
                </p:nvSpPr>
                <p:spPr bwMode="auto">
                  <a:xfrm>
                    <a:off x="3260" y="1920"/>
                    <a:ext cx="29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G2</a:t>
                    </a:r>
                  </a:p>
                </p:txBody>
              </p:sp>
            </p:grpSp>
            <p:sp>
              <p:nvSpPr>
                <p:cNvPr id="123" name="Text Box 495"/>
                <p:cNvSpPr txBox="1">
                  <a:spLocks noChangeArrowheads="1"/>
                </p:cNvSpPr>
                <p:nvPr/>
              </p:nvSpPr>
              <p:spPr bwMode="auto">
                <a:xfrm>
                  <a:off x="3855" y="1824"/>
                  <a:ext cx="29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C2</a:t>
                  </a:r>
                </a:p>
              </p:txBody>
            </p:sp>
            <p:sp>
              <p:nvSpPr>
                <p:cNvPr id="124" name="Text Box 496"/>
                <p:cNvSpPr txBox="1">
                  <a:spLocks noChangeArrowheads="1"/>
                </p:cNvSpPr>
                <p:nvPr/>
              </p:nvSpPr>
              <p:spPr bwMode="auto">
                <a:xfrm>
                  <a:off x="4036" y="2106"/>
                  <a:ext cx="2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T2</a:t>
                  </a:r>
                </a:p>
              </p:txBody>
            </p:sp>
            <p:sp>
              <p:nvSpPr>
                <p:cNvPr id="125" name="Text Box 497"/>
                <p:cNvSpPr txBox="1">
                  <a:spLocks noChangeArrowheads="1"/>
                </p:cNvSpPr>
                <p:nvPr/>
              </p:nvSpPr>
              <p:spPr bwMode="auto">
                <a:xfrm>
                  <a:off x="4451" y="1900"/>
                  <a:ext cx="28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S2</a:t>
                  </a:r>
                </a:p>
              </p:txBody>
            </p:sp>
            <p:sp>
              <p:nvSpPr>
                <p:cNvPr id="126" name="Line 498"/>
                <p:cNvSpPr>
                  <a:spLocks noChangeShapeType="1"/>
                </p:cNvSpPr>
                <p:nvPr/>
              </p:nvSpPr>
              <p:spPr bwMode="auto">
                <a:xfrm rot="10800000" flipH="1">
                  <a:off x="3506" y="2477"/>
                  <a:ext cx="107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7" name="Line 499"/>
                <p:cNvSpPr>
                  <a:spLocks noChangeShapeType="1"/>
                </p:cNvSpPr>
                <p:nvPr/>
              </p:nvSpPr>
              <p:spPr bwMode="auto">
                <a:xfrm rot="10800000" flipH="1">
                  <a:off x="3593" y="3078"/>
                  <a:ext cx="295"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8" name="Line 500"/>
                <p:cNvSpPr>
                  <a:spLocks noChangeShapeType="1"/>
                </p:cNvSpPr>
                <p:nvPr/>
              </p:nvSpPr>
              <p:spPr bwMode="auto">
                <a:xfrm rot="-5400000">
                  <a:off x="3543" y="2981"/>
                  <a:ext cx="567"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29" name="Group 501"/>
                <p:cNvGrpSpPr>
                  <a:grpSpLocks/>
                </p:cNvGrpSpPr>
                <p:nvPr/>
              </p:nvGrpSpPr>
              <p:grpSpPr bwMode="auto">
                <a:xfrm>
                  <a:off x="3770" y="2663"/>
                  <a:ext cx="114" cy="32"/>
                  <a:chOff x="1680" y="2400"/>
                  <a:chExt cx="174" cy="48"/>
                </a:xfrm>
              </p:grpSpPr>
              <p:sp>
                <p:nvSpPr>
                  <p:cNvPr id="216" name="Line 502"/>
                  <p:cNvSpPr>
                    <a:spLocks noChangeShapeType="1"/>
                  </p:cNvSpPr>
                  <p:nvPr/>
                </p:nvSpPr>
                <p:spPr bwMode="auto">
                  <a:xfrm rot="10800000" flipH="1">
                    <a:off x="1680" y="2448"/>
                    <a:ext cx="17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7" name="Line 503"/>
                  <p:cNvSpPr>
                    <a:spLocks noChangeShapeType="1"/>
                  </p:cNvSpPr>
                  <p:nvPr/>
                </p:nvSpPr>
                <p:spPr bwMode="auto">
                  <a:xfrm rot="10800000" flipH="1">
                    <a:off x="1680" y="2400"/>
                    <a:ext cx="17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30" name="Group 505"/>
                <p:cNvGrpSpPr>
                  <a:grpSpLocks/>
                </p:cNvGrpSpPr>
                <p:nvPr/>
              </p:nvGrpSpPr>
              <p:grpSpPr bwMode="auto">
                <a:xfrm rot="10800000">
                  <a:off x="3561" y="2841"/>
                  <a:ext cx="41" cy="165"/>
                  <a:chOff x="1441" y="912"/>
                  <a:chExt cx="62" cy="251"/>
                </a:xfrm>
              </p:grpSpPr>
              <p:sp>
                <p:nvSpPr>
                  <p:cNvPr id="202" name="Line 506"/>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203" name="Group 507"/>
                  <p:cNvGrpSpPr>
                    <a:grpSpLocks/>
                  </p:cNvGrpSpPr>
                  <p:nvPr/>
                </p:nvGrpSpPr>
                <p:grpSpPr bwMode="auto">
                  <a:xfrm>
                    <a:off x="1441" y="1080"/>
                    <a:ext cx="62" cy="83"/>
                    <a:chOff x="1196" y="1320"/>
                    <a:chExt cx="62" cy="83"/>
                  </a:xfrm>
                </p:grpSpPr>
                <p:sp>
                  <p:nvSpPr>
                    <p:cNvPr id="212" name="Arc 508"/>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3" name="Arc 509"/>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4" name="Line 510"/>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5" name="Line 511"/>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204" name="Group 512"/>
                  <p:cNvGrpSpPr>
                    <a:grpSpLocks/>
                  </p:cNvGrpSpPr>
                  <p:nvPr/>
                </p:nvGrpSpPr>
                <p:grpSpPr bwMode="auto">
                  <a:xfrm rot="-5400000" flipH="1" flipV="1">
                    <a:off x="1388" y="965"/>
                    <a:ext cx="167" cy="62"/>
                    <a:chOff x="3120" y="528"/>
                    <a:chExt cx="336" cy="192"/>
                  </a:xfrm>
                </p:grpSpPr>
                <p:sp>
                  <p:nvSpPr>
                    <p:cNvPr id="205" name="Arc 513"/>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6" name="Arc 514"/>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7" name="Arc 515"/>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8" name="Arc 516"/>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9" name="Line 517"/>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0" name="Line 518"/>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11" name="Line 519"/>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31" name="Line 521"/>
                <p:cNvSpPr>
                  <a:spLocks noChangeShapeType="1"/>
                </p:cNvSpPr>
                <p:nvPr/>
              </p:nvSpPr>
              <p:spPr bwMode="auto">
                <a:xfrm rot="-5400000">
                  <a:off x="3529" y="2531"/>
                  <a:ext cx="120"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2" name="Line 523"/>
                <p:cNvSpPr>
                  <a:spLocks noChangeShapeType="1"/>
                </p:cNvSpPr>
                <p:nvPr/>
              </p:nvSpPr>
              <p:spPr bwMode="auto">
                <a:xfrm rot="5400000" flipH="1">
                  <a:off x="3555" y="2815"/>
                  <a:ext cx="67" cy="1"/>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3" name="Line 524"/>
                <p:cNvSpPr>
                  <a:spLocks noChangeShapeType="1"/>
                </p:cNvSpPr>
                <p:nvPr/>
              </p:nvSpPr>
              <p:spPr bwMode="auto">
                <a:xfrm rot="-5400000">
                  <a:off x="3554" y="3038"/>
                  <a:ext cx="82" cy="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 name="Oval 525"/>
                <p:cNvSpPr>
                  <a:spLocks noChangeArrowheads="1"/>
                </p:cNvSpPr>
                <p:nvPr/>
              </p:nvSpPr>
              <p:spPr bwMode="auto">
                <a:xfrm>
                  <a:off x="3573" y="2464"/>
                  <a:ext cx="31"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35" name="Group 548"/>
                <p:cNvGrpSpPr>
                  <a:grpSpLocks/>
                </p:cNvGrpSpPr>
                <p:nvPr/>
              </p:nvGrpSpPr>
              <p:grpSpPr bwMode="auto">
                <a:xfrm rot="-5400000">
                  <a:off x="4202" y="2981"/>
                  <a:ext cx="41" cy="165"/>
                  <a:chOff x="1441" y="912"/>
                  <a:chExt cx="62" cy="251"/>
                </a:xfrm>
              </p:grpSpPr>
              <p:sp>
                <p:nvSpPr>
                  <p:cNvPr id="188" name="Line 549"/>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89" name="Group 550"/>
                  <p:cNvGrpSpPr>
                    <a:grpSpLocks/>
                  </p:cNvGrpSpPr>
                  <p:nvPr/>
                </p:nvGrpSpPr>
                <p:grpSpPr bwMode="auto">
                  <a:xfrm>
                    <a:off x="1441" y="1080"/>
                    <a:ext cx="62" cy="83"/>
                    <a:chOff x="1196" y="1320"/>
                    <a:chExt cx="62" cy="83"/>
                  </a:xfrm>
                </p:grpSpPr>
                <p:sp>
                  <p:nvSpPr>
                    <p:cNvPr id="198" name="Arc 551"/>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9" name="Arc 552"/>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0" name="Line 553"/>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201" name="Line 554"/>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90" name="Group 555"/>
                  <p:cNvGrpSpPr>
                    <a:grpSpLocks/>
                  </p:cNvGrpSpPr>
                  <p:nvPr/>
                </p:nvGrpSpPr>
                <p:grpSpPr bwMode="auto">
                  <a:xfrm rot="-5400000" flipH="1" flipV="1">
                    <a:off x="1388" y="965"/>
                    <a:ext cx="167" cy="62"/>
                    <a:chOff x="3120" y="528"/>
                    <a:chExt cx="336" cy="192"/>
                  </a:xfrm>
                </p:grpSpPr>
                <p:sp>
                  <p:nvSpPr>
                    <p:cNvPr id="191" name="Arc 556"/>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2" name="Arc 557"/>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3" name="Arc 558"/>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 name="Arc 559"/>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5" name="Line 560"/>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6" name="Line 561"/>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7" name="Line 562"/>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36" name="Line 563"/>
                <p:cNvSpPr>
                  <a:spLocks noChangeShapeType="1"/>
                </p:cNvSpPr>
                <p:nvPr/>
              </p:nvSpPr>
              <p:spPr bwMode="auto">
                <a:xfrm rot="-5400000">
                  <a:off x="3730" y="2571"/>
                  <a:ext cx="190"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7" name="Oval 564"/>
                <p:cNvSpPr>
                  <a:spLocks noChangeArrowheads="1"/>
                </p:cNvSpPr>
                <p:nvPr/>
              </p:nvSpPr>
              <p:spPr bwMode="auto">
                <a:xfrm>
                  <a:off x="3805" y="2461"/>
                  <a:ext cx="32"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8" name="Line 565"/>
                <p:cNvSpPr>
                  <a:spLocks noChangeShapeType="1"/>
                </p:cNvSpPr>
                <p:nvPr/>
              </p:nvSpPr>
              <p:spPr bwMode="auto">
                <a:xfrm rot="10800000" flipH="1">
                  <a:off x="4302" y="3073"/>
                  <a:ext cx="16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9" name="Text Box 566"/>
                <p:cNvSpPr txBox="1">
                  <a:spLocks noChangeArrowheads="1"/>
                </p:cNvSpPr>
                <p:nvPr/>
              </p:nvSpPr>
              <p:spPr bwMode="auto">
                <a:xfrm>
                  <a:off x="3264" y="2792"/>
                  <a:ext cx="29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G1</a:t>
                  </a:r>
                </a:p>
              </p:txBody>
            </p:sp>
            <p:sp>
              <p:nvSpPr>
                <p:cNvPr id="140" name="Text Box 567"/>
                <p:cNvSpPr txBox="1">
                  <a:spLocks noChangeArrowheads="1"/>
                </p:cNvSpPr>
                <p:nvPr/>
              </p:nvSpPr>
              <p:spPr bwMode="auto">
                <a:xfrm>
                  <a:off x="3658" y="2706"/>
                  <a:ext cx="29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C0</a:t>
                  </a:r>
                </a:p>
              </p:txBody>
            </p:sp>
            <p:sp>
              <p:nvSpPr>
                <p:cNvPr id="141" name="Text Box 568"/>
                <p:cNvSpPr txBox="1">
                  <a:spLocks noChangeArrowheads="1"/>
                </p:cNvSpPr>
                <p:nvPr/>
              </p:nvSpPr>
              <p:spPr bwMode="auto">
                <a:xfrm>
                  <a:off x="4078" y="2874"/>
                  <a:ext cx="2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T0</a:t>
                  </a:r>
                </a:p>
              </p:txBody>
            </p:sp>
            <p:grpSp>
              <p:nvGrpSpPr>
                <p:cNvPr id="142" name="Group 571"/>
                <p:cNvGrpSpPr>
                  <a:grpSpLocks/>
                </p:cNvGrpSpPr>
                <p:nvPr/>
              </p:nvGrpSpPr>
              <p:grpSpPr bwMode="auto">
                <a:xfrm>
                  <a:off x="4124" y="1700"/>
                  <a:ext cx="338" cy="609"/>
                  <a:chOff x="3260" y="1703"/>
                  <a:chExt cx="338" cy="609"/>
                </a:xfrm>
              </p:grpSpPr>
              <p:grpSp>
                <p:nvGrpSpPr>
                  <p:cNvPr id="170" name="Group 572"/>
                  <p:cNvGrpSpPr>
                    <a:grpSpLocks/>
                  </p:cNvGrpSpPr>
                  <p:nvPr/>
                </p:nvGrpSpPr>
                <p:grpSpPr bwMode="auto">
                  <a:xfrm rot="10800000">
                    <a:off x="3557" y="1920"/>
                    <a:ext cx="41" cy="165"/>
                    <a:chOff x="1441" y="912"/>
                    <a:chExt cx="62" cy="251"/>
                  </a:xfrm>
                </p:grpSpPr>
                <p:sp>
                  <p:nvSpPr>
                    <p:cNvPr id="174" name="Line 573"/>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75" name="Group 574"/>
                    <p:cNvGrpSpPr>
                      <a:grpSpLocks/>
                    </p:cNvGrpSpPr>
                    <p:nvPr/>
                  </p:nvGrpSpPr>
                  <p:grpSpPr bwMode="auto">
                    <a:xfrm>
                      <a:off x="1441" y="1080"/>
                      <a:ext cx="62" cy="83"/>
                      <a:chOff x="1196" y="1320"/>
                      <a:chExt cx="62" cy="83"/>
                    </a:xfrm>
                  </p:grpSpPr>
                  <p:sp>
                    <p:nvSpPr>
                      <p:cNvPr id="184" name="Arc 575"/>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5" name="Arc 576"/>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6" name="Line 577"/>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7" name="Line 578"/>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76" name="Group 579"/>
                    <p:cNvGrpSpPr>
                      <a:grpSpLocks/>
                    </p:cNvGrpSpPr>
                    <p:nvPr/>
                  </p:nvGrpSpPr>
                  <p:grpSpPr bwMode="auto">
                    <a:xfrm rot="-5400000" flipH="1" flipV="1">
                      <a:off x="1388" y="965"/>
                      <a:ext cx="167" cy="62"/>
                      <a:chOff x="3120" y="528"/>
                      <a:chExt cx="336" cy="192"/>
                    </a:xfrm>
                  </p:grpSpPr>
                  <p:sp>
                    <p:nvSpPr>
                      <p:cNvPr id="177" name="Arc 580"/>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 name="Arc 581"/>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9" name="Arc 582"/>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0" name="Arc 583"/>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1" name="Line 584"/>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2" name="Line 585"/>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83" name="Line 586"/>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71" name="Line 587"/>
                  <p:cNvSpPr>
                    <a:spLocks noChangeShapeType="1"/>
                  </p:cNvSpPr>
                  <p:nvPr/>
                </p:nvSpPr>
                <p:spPr bwMode="auto">
                  <a:xfrm rot="5400000" flipH="1">
                    <a:off x="3475" y="1813"/>
                    <a:ext cx="219"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2" name="Line 588"/>
                  <p:cNvSpPr>
                    <a:spLocks noChangeShapeType="1"/>
                  </p:cNvSpPr>
                  <p:nvPr/>
                </p:nvSpPr>
                <p:spPr bwMode="auto">
                  <a:xfrm rot="-5400000">
                    <a:off x="3482" y="2202"/>
                    <a:ext cx="218" cy="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3" name="Text Box 589"/>
                  <p:cNvSpPr txBox="1">
                    <a:spLocks noChangeArrowheads="1"/>
                  </p:cNvSpPr>
                  <p:nvPr/>
                </p:nvSpPr>
                <p:spPr bwMode="auto">
                  <a:xfrm>
                    <a:off x="3260" y="1951"/>
                    <a:ext cx="11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s-ES" sz="1000" b="1"/>
                  </a:p>
                </p:txBody>
              </p:sp>
            </p:grpSp>
            <p:grpSp>
              <p:nvGrpSpPr>
                <p:cNvPr id="143" name="Group 590"/>
                <p:cNvGrpSpPr>
                  <a:grpSpLocks/>
                </p:cNvGrpSpPr>
                <p:nvPr/>
              </p:nvGrpSpPr>
              <p:grpSpPr bwMode="auto">
                <a:xfrm>
                  <a:off x="4136" y="2472"/>
                  <a:ext cx="338" cy="609"/>
                  <a:chOff x="3260" y="1703"/>
                  <a:chExt cx="338" cy="609"/>
                </a:xfrm>
              </p:grpSpPr>
              <p:grpSp>
                <p:nvGrpSpPr>
                  <p:cNvPr id="152" name="Group 591"/>
                  <p:cNvGrpSpPr>
                    <a:grpSpLocks/>
                  </p:cNvGrpSpPr>
                  <p:nvPr/>
                </p:nvGrpSpPr>
                <p:grpSpPr bwMode="auto">
                  <a:xfrm rot="10800000">
                    <a:off x="3557" y="1920"/>
                    <a:ext cx="41" cy="165"/>
                    <a:chOff x="1441" y="912"/>
                    <a:chExt cx="62" cy="251"/>
                  </a:xfrm>
                </p:grpSpPr>
                <p:sp>
                  <p:nvSpPr>
                    <p:cNvPr id="156" name="Line 592"/>
                    <p:cNvSpPr>
                      <a:spLocks noChangeShapeType="1"/>
                    </p:cNvSpPr>
                    <p:nvPr/>
                  </p:nvSpPr>
                  <p:spPr bwMode="auto">
                    <a:xfrm rot="-5400000" flipH="1" flipV="1">
                      <a:off x="1472" y="1146"/>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57" name="Group 593"/>
                    <p:cNvGrpSpPr>
                      <a:grpSpLocks/>
                    </p:cNvGrpSpPr>
                    <p:nvPr/>
                  </p:nvGrpSpPr>
                  <p:grpSpPr bwMode="auto">
                    <a:xfrm>
                      <a:off x="1441" y="1080"/>
                      <a:ext cx="62" cy="83"/>
                      <a:chOff x="1196" y="1320"/>
                      <a:chExt cx="62" cy="83"/>
                    </a:xfrm>
                  </p:grpSpPr>
                  <p:sp>
                    <p:nvSpPr>
                      <p:cNvPr id="166" name="Arc 594"/>
                      <p:cNvSpPr>
                        <a:spLocks/>
                      </p:cNvSpPr>
                      <p:nvPr/>
                    </p:nvSpPr>
                    <p:spPr bwMode="auto">
                      <a:xfrm rot="10800000" flipH="1" flipV="1">
                        <a:off x="1232" y="1362"/>
                        <a:ext cx="26" cy="40"/>
                      </a:xfrm>
                      <a:custGeom>
                        <a:avLst/>
                        <a:gdLst>
                          <a:gd name="T0" fmla="*/ 26 w 21600"/>
                          <a:gd name="T1" fmla="*/ 0 h 21600"/>
                          <a:gd name="T2" fmla="*/ 0 w 21600"/>
                          <a:gd name="T3" fmla="*/ 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7" name="Arc 595"/>
                      <p:cNvSpPr>
                        <a:spLocks/>
                      </p:cNvSpPr>
                      <p:nvPr/>
                    </p:nvSpPr>
                    <p:spPr bwMode="auto">
                      <a:xfrm flipH="1" flipV="1">
                        <a:off x="1232" y="1322"/>
                        <a:ext cx="26" cy="40"/>
                      </a:xfrm>
                      <a:custGeom>
                        <a:avLst/>
                        <a:gdLst>
                          <a:gd name="T0" fmla="*/ 26 w 21600"/>
                          <a:gd name="T1" fmla="*/ 40 h 21600"/>
                          <a:gd name="T2" fmla="*/ 0 w 21600"/>
                          <a:gd name="T3" fmla="*/ 0 h 21600"/>
                          <a:gd name="T4" fmla="*/ 2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8" name="Line 596"/>
                      <p:cNvSpPr>
                        <a:spLocks noChangeShapeType="1"/>
                      </p:cNvSpPr>
                      <p:nvPr/>
                    </p:nvSpPr>
                    <p:spPr bwMode="auto">
                      <a:xfrm rot="-5400000" flipH="1" flipV="1">
                        <a:off x="1213" y="1303"/>
                        <a:ext cx="0" cy="3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9" name="Line 597"/>
                      <p:cNvSpPr>
                        <a:spLocks noChangeShapeType="1"/>
                      </p:cNvSpPr>
                      <p:nvPr/>
                    </p:nvSpPr>
                    <p:spPr bwMode="auto">
                      <a:xfrm rot="-5400000" flipH="1" flipV="1">
                        <a:off x="1222" y="1395"/>
                        <a:ext cx="0" cy="16"/>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58" name="Group 598"/>
                    <p:cNvGrpSpPr>
                      <a:grpSpLocks/>
                    </p:cNvGrpSpPr>
                    <p:nvPr/>
                  </p:nvGrpSpPr>
                  <p:grpSpPr bwMode="auto">
                    <a:xfrm rot="-5400000" flipH="1" flipV="1">
                      <a:off x="1388" y="965"/>
                      <a:ext cx="167" cy="62"/>
                      <a:chOff x="3120" y="528"/>
                      <a:chExt cx="336" cy="192"/>
                    </a:xfrm>
                  </p:grpSpPr>
                  <p:sp>
                    <p:nvSpPr>
                      <p:cNvPr id="159" name="Arc 599"/>
                      <p:cNvSpPr>
                        <a:spLocks/>
                      </p:cNvSpPr>
                      <p:nvPr/>
                    </p:nvSpPr>
                    <p:spPr bwMode="auto">
                      <a:xfrm rot="-5400000">
                        <a:off x="3372"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0" name="Arc 600"/>
                      <p:cNvSpPr>
                        <a:spLocks/>
                      </p:cNvSpPr>
                      <p:nvPr/>
                    </p:nvSpPr>
                    <p:spPr bwMode="auto">
                      <a:xfrm rot="5400000">
                        <a:off x="3293"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1" name="Arc 601"/>
                      <p:cNvSpPr>
                        <a:spLocks/>
                      </p:cNvSpPr>
                      <p:nvPr/>
                    </p:nvSpPr>
                    <p:spPr bwMode="auto">
                      <a:xfrm rot="-5400000">
                        <a:off x="3204" y="528"/>
                        <a:ext cx="80" cy="80"/>
                      </a:xfrm>
                      <a:custGeom>
                        <a:avLst/>
                        <a:gdLst>
                          <a:gd name="T0" fmla="*/ 80 w 21600"/>
                          <a:gd name="T1" fmla="*/ 0 h 21600"/>
                          <a:gd name="T2" fmla="*/ 0 w 21600"/>
                          <a:gd name="T3" fmla="*/ 8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2" name="Arc 602"/>
                      <p:cNvSpPr>
                        <a:spLocks/>
                      </p:cNvSpPr>
                      <p:nvPr/>
                    </p:nvSpPr>
                    <p:spPr bwMode="auto">
                      <a:xfrm rot="5400000">
                        <a:off x="3125" y="528"/>
                        <a:ext cx="80" cy="80"/>
                      </a:xfrm>
                      <a:custGeom>
                        <a:avLst/>
                        <a:gdLst>
                          <a:gd name="T0" fmla="*/ 80 w 21600"/>
                          <a:gd name="T1" fmla="*/ 80 h 21600"/>
                          <a:gd name="T2" fmla="*/ 0 w 21600"/>
                          <a:gd name="T3" fmla="*/ 0 h 21600"/>
                          <a:gd name="T4" fmla="*/ 8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rgbClr val="114FF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3" name="Line 603"/>
                      <p:cNvSpPr>
                        <a:spLocks noChangeShapeType="1"/>
                      </p:cNvSpPr>
                      <p:nvPr/>
                    </p:nvSpPr>
                    <p:spPr bwMode="auto">
                      <a:xfrm>
                        <a:off x="3456"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4" name="Line 604"/>
                      <p:cNvSpPr>
                        <a:spLocks noChangeShapeType="1"/>
                      </p:cNvSpPr>
                      <p:nvPr/>
                    </p:nvSpPr>
                    <p:spPr bwMode="auto">
                      <a:xfrm>
                        <a:off x="3120" y="616"/>
                        <a:ext cx="0" cy="104"/>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65" name="Line 605"/>
                      <p:cNvSpPr>
                        <a:spLocks noChangeShapeType="1"/>
                      </p:cNvSpPr>
                      <p:nvPr/>
                    </p:nvSpPr>
                    <p:spPr bwMode="auto">
                      <a:xfrm>
                        <a:off x="3288" y="616"/>
                        <a:ext cx="0" cy="48"/>
                      </a:xfrm>
                      <a:prstGeom prst="line">
                        <a:avLst/>
                      </a:prstGeom>
                      <a:noFill/>
                      <a:ln w="2540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53" name="Line 606"/>
                  <p:cNvSpPr>
                    <a:spLocks noChangeShapeType="1"/>
                  </p:cNvSpPr>
                  <p:nvPr/>
                </p:nvSpPr>
                <p:spPr bwMode="auto">
                  <a:xfrm rot="5400000" flipH="1">
                    <a:off x="3475" y="1813"/>
                    <a:ext cx="219"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4" name="Line 607"/>
                  <p:cNvSpPr>
                    <a:spLocks noChangeShapeType="1"/>
                  </p:cNvSpPr>
                  <p:nvPr/>
                </p:nvSpPr>
                <p:spPr bwMode="auto">
                  <a:xfrm rot="-5400000">
                    <a:off x="3482" y="2202"/>
                    <a:ext cx="218" cy="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5" name="Text Box 608"/>
                  <p:cNvSpPr txBox="1">
                    <a:spLocks noChangeArrowheads="1"/>
                  </p:cNvSpPr>
                  <p:nvPr/>
                </p:nvSpPr>
                <p:spPr bwMode="auto">
                  <a:xfrm>
                    <a:off x="3260" y="1951"/>
                    <a:ext cx="11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s-ES" sz="1000" b="1"/>
                  </a:p>
                </p:txBody>
              </p:sp>
            </p:grpSp>
            <p:sp>
              <p:nvSpPr>
                <p:cNvPr id="144" name="Text Box 609"/>
                <p:cNvSpPr txBox="1">
                  <a:spLocks noChangeArrowheads="1"/>
                </p:cNvSpPr>
                <p:nvPr/>
              </p:nvSpPr>
              <p:spPr bwMode="auto">
                <a:xfrm>
                  <a:off x="4478" y="2674"/>
                  <a:ext cx="28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s-ES" sz="1400" b="1"/>
                    <a:t>X</a:t>
                  </a:r>
                  <a:r>
                    <a:rPr lang="es-ES" sz="1000" b="1"/>
                    <a:t>S0</a:t>
                  </a:r>
                </a:p>
              </p:txBody>
            </p:sp>
            <p:sp>
              <p:nvSpPr>
                <p:cNvPr id="145" name="Line 610"/>
                <p:cNvSpPr>
                  <a:spLocks noChangeShapeType="1"/>
                </p:cNvSpPr>
                <p:nvPr/>
              </p:nvSpPr>
              <p:spPr bwMode="auto">
                <a:xfrm rot="10800000" flipH="1">
                  <a:off x="3984" y="3078"/>
                  <a:ext cx="16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6" name="Line 611"/>
                <p:cNvSpPr>
                  <a:spLocks noChangeShapeType="1"/>
                </p:cNvSpPr>
                <p:nvPr/>
              </p:nvSpPr>
              <p:spPr bwMode="auto">
                <a:xfrm rot="-5400000">
                  <a:off x="3690" y="2783"/>
                  <a:ext cx="597" cy="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7" name="Rectangle 612"/>
                <p:cNvSpPr>
                  <a:spLocks noChangeArrowheads="1"/>
                </p:cNvSpPr>
                <p:nvPr/>
              </p:nvSpPr>
              <p:spPr bwMode="auto">
                <a:xfrm>
                  <a:off x="3540" y="2589"/>
                  <a:ext cx="96" cy="19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8" name="Oval 613"/>
                <p:cNvSpPr>
                  <a:spLocks noChangeArrowheads="1"/>
                </p:cNvSpPr>
                <p:nvPr/>
              </p:nvSpPr>
              <p:spPr bwMode="auto">
                <a:xfrm>
                  <a:off x="3816" y="3061"/>
                  <a:ext cx="31"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49" name="Oval 614"/>
                <p:cNvSpPr>
                  <a:spLocks noChangeArrowheads="1"/>
                </p:cNvSpPr>
                <p:nvPr/>
              </p:nvSpPr>
              <p:spPr bwMode="auto">
                <a:xfrm>
                  <a:off x="3879" y="3061"/>
                  <a:ext cx="31"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0" name="Oval 615"/>
                <p:cNvSpPr>
                  <a:spLocks noChangeArrowheads="1"/>
                </p:cNvSpPr>
                <p:nvPr/>
              </p:nvSpPr>
              <p:spPr bwMode="auto">
                <a:xfrm>
                  <a:off x="3975" y="2461"/>
                  <a:ext cx="31"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51" name="Oval 616"/>
                <p:cNvSpPr>
                  <a:spLocks noChangeArrowheads="1"/>
                </p:cNvSpPr>
                <p:nvPr/>
              </p:nvSpPr>
              <p:spPr bwMode="auto">
                <a:xfrm>
                  <a:off x="4446" y="2467"/>
                  <a:ext cx="31" cy="31"/>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2" name="1 CuadroTexto"/>
              <p:cNvSpPr txBox="1"/>
              <p:nvPr/>
            </p:nvSpPr>
            <p:spPr>
              <a:xfrm>
                <a:off x="5352056" y="4442237"/>
                <a:ext cx="380232" cy="276999"/>
              </a:xfrm>
              <a:prstGeom prst="rect">
                <a:avLst/>
              </a:prstGeom>
              <a:noFill/>
            </p:spPr>
            <p:txBody>
              <a:bodyPr wrap="none" rtlCol="0">
                <a:spAutoFit/>
              </a:bodyPr>
              <a:lstStyle/>
              <a:p>
                <a:r>
                  <a:rPr lang="es-MX" sz="1200" b="1" dirty="0" smtClean="0"/>
                  <a:t>3R</a:t>
                </a:r>
                <a:endParaRPr lang="es-MX" sz="1200" b="1" dirty="0"/>
              </a:p>
            </p:txBody>
          </p:sp>
        </p:grpSp>
      </p:grpSp>
      <p:sp>
        <p:nvSpPr>
          <p:cNvPr id="314" name="313 CuadroTexto"/>
          <p:cNvSpPr txBox="1"/>
          <p:nvPr/>
        </p:nvSpPr>
        <p:spPr>
          <a:xfrm>
            <a:off x="3851920" y="1570620"/>
            <a:ext cx="5076056" cy="1477328"/>
          </a:xfrm>
          <a:prstGeom prst="rect">
            <a:avLst/>
          </a:prstGeom>
          <a:noFill/>
        </p:spPr>
        <p:txBody>
          <a:bodyPr wrap="square" rtlCol="0">
            <a:spAutoFit/>
          </a:bodyPr>
          <a:lstStyle/>
          <a:p>
            <a:r>
              <a:rPr lang="es-MX" sz="1800" dirty="0">
                <a:solidFill>
                  <a:srgbClr val="FFC000"/>
                </a:solidFill>
              </a:rPr>
              <a:t>Cuando falla </a:t>
            </a:r>
            <a:r>
              <a:rPr lang="es-MX" sz="1800" dirty="0" smtClean="0">
                <a:solidFill>
                  <a:srgbClr val="FFC000"/>
                </a:solidFill>
              </a:rPr>
              <a:t>el aislamiento </a:t>
            </a:r>
            <a:r>
              <a:rPr lang="es-MX" sz="1800" dirty="0">
                <a:solidFill>
                  <a:srgbClr val="FFC000"/>
                </a:solidFill>
              </a:rPr>
              <a:t>de un generador (que es la causa </a:t>
            </a:r>
            <a:r>
              <a:rPr lang="es-MX" sz="1800" dirty="0" smtClean="0">
                <a:solidFill>
                  <a:srgbClr val="FFC000"/>
                </a:solidFill>
              </a:rPr>
              <a:t>más común</a:t>
            </a:r>
            <a:r>
              <a:rPr lang="es-MX" sz="1800" dirty="0">
                <a:solidFill>
                  <a:srgbClr val="FFC000"/>
                </a:solidFill>
              </a:rPr>
              <a:t> </a:t>
            </a:r>
            <a:r>
              <a:rPr lang="es-MX" sz="1800" dirty="0" smtClean="0">
                <a:solidFill>
                  <a:srgbClr val="FFC000"/>
                </a:solidFill>
              </a:rPr>
              <a:t>de </a:t>
            </a:r>
            <a:r>
              <a:rPr lang="es-MX" sz="1800" dirty="0">
                <a:solidFill>
                  <a:srgbClr val="FFC000"/>
                </a:solidFill>
              </a:rPr>
              <a:t>falla </a:t>
            </a:r>
            <a:r>
              <a:rPr lang="es-MX" sz="1800" dirty="0" smtClean="0">
                <a:solidFill>
                  <a:srgbClr val="FFC000"/>
                </a:solidFill>
              </a:rPr>
              <a:t>interna)" </a:t>
            </a:r>
            <a:r>
              <a:rPr lang="es-MX" sz="1800" dirty="0" err="1" smtClean="0">
                <a:solidFill>
                  <a:srgbClr val="FFC000"/>
                </a:solidFill>
              </a:rPr>
              <a:t>eI</a:t>
            </a:r>
            <a:r>
              <a:rPr lang="es-MX" sz="1800" dirty="0" smtClean="0">
                <a:solidFill>
                  <a:srgbClr val="FFC000"/>
                </a:solidFill>
              </a:rPr>
              <a:t> cortocircuito resultante </a:t>
            </a:r>
            <a:r>
              <a:rPr lang="es-MX" sz="1800" dirty="0">
                <a:solidFill>
                  <a:srgbClr val="FFC000"/>
                </a:solidFill>
              </a:rPr>
              <a:t>puede </a:t>
            </a:r>
            <a:r>
              <a:rPr lang="es-MX" sz="1800" dirty="0" smtClean="0">
                <a:solidFill>
                  <a:srgbClr val="FFC000"/>
                </a:solidFill>
              </a:rPr>
              <a:t>comenzar </a:t>
            </a:r>
            <a:r>
              <a:rPr lang="es-MX" sz="1800" dirty="0">
                <a:solidFill>
                  <a:srgbClr val="FFC000"/>
                </a:solidFill>
              </a:rPr>
              <a:t>entre vueltas </a:t>
            </a:r>
            <a:r>
              <a:rPr lang="es-MX" sz="1800" dirty="0" smtClean="0">
                <a:solidFill>
                  <a:srgbClr val="FFC000"/>
                </a:solidFill>
              </a:rPr>
              <a:t>y después </a:t>
            </a:r>
            <a:r>
              <a:rPr lang="es-MX" sz="1800" dirty="0">
                <a:solidFill>
                  <a:srgbClr val="FFC000"/>
                </a:solidFill>
              </a:rPr>
              <a:t>extenderse a </a:t>
            </a:r>
            <a:r>
              <a:rPr lang="es-MX" sz="1800" dirty="0" smtClean="0">
                <a:solidFill>
                  <a:srgbClr val="FFC000"/>
                </a:solidFill>
              </a:rPr>
              <a:t>tierra </a:t>
            </a:r>
            <a:r>
              <a:rPr lang="es-MX" sz="1800" dirty="0">
                <a:solidFill>
                  <a:srgbClr val="FFC000"/>
                </a:solidFill>
              </a:rPr>
              <a:t>o </a:t>
            </a:r>
            <a:r>
              <a:rPr lang="es-MX" sz="1800" dirty="0" smtClean="0">
                <a:solidFill>
                  <a:srgbClr val="FFC000"/>
                </a:solidFill>
              </a:rPr>
              <a:t>comenzar como </a:t>
            </a:r>
            <a:r>
              <a:rPr lang="es-MX" sz="1800" dirty="0">
                <a:solidFill>
                  <a:srgbClr val="FFC000"/>
                </a:solidFill>
              </a:rPr>
              <a:t>falla a </a:t>
            </a:r>
            <a:r>
              <a:rPr lang="es-MX" sz="1800" dirty="0" smtClean="0">
                <a:solidFill>
                  <a:srgbClr val="FFC000"/>
                </a:solidFill>
              </a:rPr>
              <a:t>tierra directamente.</a:t>
            </a:r>
            <a:endParaRPr lang="es-MX" sz="1800" dirty="0">
              <a:solidFill>
                <a:srgbClr val="FFC000"/>
              </a:solidFill>
            </a:endParaRPr>
          </a:p>
        </p:txBody>
      </p:sp>
      <p:sp>
        <p:nvSpPr>
          <p:cNvPr id="315" name="314 CuadroTexto"/>
          <p:cNvSpPr txBox="1"/>
          <p:nvPr/>
        </p:nvSpPr>
        <p:spPr>
          <a:xfrm>
            <a:off x="2538192" y="3508505"/>
            <a:ext cx="6498795" cy="1200329"/>
          </a:xfrm>
          <a:prstGeom prst="rect">
            <a:avLst/>
          </a:prstGeom>
          <a:noFill/>
        </p:spPr>
        <p:txBody>
          <a:bodyPr wrap="square" rtlCol="0">
            <a:spAutoFit/>
          </a:bodyPr>
          <a:lstStyle/>
          <a:p>
            <a:r>
              <a:rPr lang="es-MX" sz="1800" dirty="0" smtClean="0"/>
              <a:t>El cortocircuito </a:t>
            </a:r>
            <a:r>
              <a:rPr lang="es-MX" sz="1800" dirty="0"/>
              <a:t>a </a:t>
            </a:r>
            <a:r>
              <a:rPr lang="es-MX" sz="1800" dirty="0" smtClean="0"/>
              <a:t>tierra involucra </a:t>
            </a:r>
            <a:r>
              <a:rPr lang="es-MX" sz="1800" dirty="0"/>
              <a:t>el núcleo del estator, por </a:t>
            </a:r>
            <a:r>
              <a:rPr lang="es-MX" sz="1800" dirty="0" smtClean="0"/>
              <a:t>lo </a:t>
            </a:r>
            <a:r>
              <a:rPr lang="es-MX" sz="1800" dirty="0"/>
              <a:t>que </a:t>
            </a:r>
            <a:r>
              <a:rPr lang="es-MX" sz="1800" dirty="0" smtClean="0"/>
              <a:t>la circulación </a:t>
            </a:r>
            <a:r>
              <a:rPr lang="es-MX" sz="1800" dirty="0"/>
              <a:t>de </a:t>
            </a:r>
            <a:r>
              <a:rPr lang="es-MX" sz="1800" dirty="0" smtClean="0"/>
              <a:t>una corriente </a:t>
            </a:r>
            <a:r>
              <a:rPr lang="es-MX" sz="1800" dirty="0"/>
              <a:t>de </a:t>
            </a:r>
            <a:r>
              <a:rPr lang="es-MX" sz="1800" dirty="0" smtClean="0"/>
              <a:t>alto </a:t>
            </a:r>
            <a:r>
              <a:rPr lang="es-MX" sz="1800" dirty="0"/>
              <a:t>valor puede </a:t>
            </a:r>
            <a:r>
              <a:rPr lang="es-MX" sz="1800" dirty="0" smtClean="0"/>
              <a:t>fundir </a:t>
            </a:r>
            <a:r>
              <a:rPr lang="es-MX" sz="1800" dirty="0"/>
              <a:t>parte </a:t>
            </a:r>
            <a:r>
              <a:rPr lang="es-MX" sz="1800" dirty="0" smtClean="0"/>
              <a:t>del hierro y provocar </a:t>
            </a:r>
            <a:r>
              <a:rPr lang="es-MX" sz="1800" dirty="0"/>
              <a:t>un daño </a:t>
            </a:r>
            <a:r>
              <a:rPr lang="es-MX" sz="1800" dirty="0" smtClean="0"/>
              <a:t>mucho mayor que </a:t>
            </a:r>
            <a:r>
              <a:rPr lang="es-MX" sz="1800" dirty="0"/>
              <a:t>la </a:t>
            </a:r>
            <a:r>
              <a:rPr lang="es-MX" sz="1800" dirty="0" smtClean="0"/>
              <a:t>simple </a:t>
            </a:r>
            <a:r>
              <a:rPr lang="es-MX" sz="1800" dirty="0"/>
              <a:t>falla de </a:t>
            </a:r>
            <a:r>
              <a:rPr lang="es-MX" sz="1800" dirty="0" smtClean="0"/>
              <a:t>aislamiento.</a:t>
            </a:r>
            <a:endParaRPr lang="es-MX" sz="1800" dirty="0"/>
          </a:p>
        </p:txBody>
      </p:sp>
      <p:sp>
        <p:nvSpPr>
          <p:cNvPr id="316" name="315 CuadroTexto"/>
          <p:cNvSpPr txBox="1"/>
          <p:nvPr/>
        </p:nvSpPr>
        <p:spPr>
          <a:xfrm>
            <a:off x="2487966" y="4791335"/>
            <a:ext cx="6656034" cy="1477328"/>
          </a:xfrm>
          <a:prstGeom prst="rect">
            <a:avLst/>
          </a:prstGeom>
          <a:noFill/>
        </p:spPr>
        <p:txBody>
          <a:bodyPr wrap="square" rtlCol="0">
            <a:spAutoFit/>
          </a:bodyPr>
          <a:lstStyle/>
          <a:p>
            <a:r>
              <a:rPr lang="es-MX" sz="1800" dirty="0" smtClean="0">
                <a:solidFill>
                  <a:srgbClr val="009900"/>
                </a:solidFill>
              </a:rPr>
              <a:t>Si se </a:t>
            </a:r>
            <a:r>
              <a:rPr lang="es-MX" sz="1800" dirty="0">
                <a:solidFill>
                  <a:srgbClr val="009900"/>
                </a:solidFill>
              </a:rPr>
              <a:t>trata de un bloque </a:t>
            </a:r>
            <a:r>
              <a:rPr lang="es-MX" sz="1800" dirty="0" smtClean="0">
                <a:solidFill>
                  <a:srgbClr val="009900"/>
                </a:solidFill>
              </a:rPr>
              <a:t>generador-transformador con aterrizamiento</a:t>
            </a:r>
            <a:r>
              <a:rPr lang="es-MX" sz="1800" dirty="0">
                <a:solidFill>
                  <a:srgbClr val="009900"/>
                </a:solidFill>
              </a:rPr>
              <a:t> </a:t>
            </a:r>
            <a:r>
              <a:rPr lang="es-MX" sz="1800" dirty="0" smtClean="0">
                <a:solidFill>
                  <a:srgbClr val="009900"/>
                </a:solidFill>
              </a:rPr>
              <a:t>resonante</a:t>
            </a:r>
            <a:r>
              <a:rPr lang="es-MX" sz="1800" dirty="0">
                <a:solidFill>
                  <a:srgbClr val="009900"/>
                </a:solidFill>
              </a:rPr>
              <a:t>, la </a:t>
            </a:r>
            <a:r>
              <a:rPr lang="es-MX" sz="1800" dirty="0" smtClean="0">
                <a:solidFill>
                  <a:srgbClr val="009900"/>
                </a:solidFill>
              </a:rPr>
              <a:t>protección consiste </a:t>
            </a:r>
            <a:r>
              <a:rPr lang="es-MX" sz="1800" dirty="0">
                <a:solidFill>
                  <a:srgbClr val="009900"/>
                </a:solidFill>
              </a:rPr>
              <a:t>en </a:t>
            </a:r>
            <a:r>
              <a:rPr lang="es-MX" sz="1800" dirty="0" smtClean="0">
                <a:solidFill>
                  <a:srgbClr val="009900"/>
                </a:solidFill>
              </a:rPr>
              <a:t>instalar un relevador de sobre voltaje a través de un TP en paralelo al Reactor. El relevador responde al voltaje de secuencia cero y es altamente selectivo.</a:t>
            </a:r>
            <a:endParaRPr lang="es-MX" sz="1800" dirty="0">
              <a:solidFill>
                <a:srgbClr val="009900"/>
              </a:solidFill>
            </a:endParaRPr>
          </a:p>
        </p:txBody>
      </p:sp>
    </p:spTree>
    <p:extLst>
      <p:ext uri="{BB962C8B-B14F-4D97-AF65-F5344CB8AC3E}">
        <p14:creationId xmlns:p14="http://schemas.microsoft.com/office/powerpoint/2010/main" val="38031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15"/>
                                        </p:tgtEl>
                                        <p:attrNameLst>
                                          <p:attrName>style.visibility</p:attrName>
                                        </p:attrNameLst>
                                      </p:cBhvr>
                                      <p:to>
                                        <p:strVal val="visible"/>
                                      </p:to>
                                    </p:set>
                                    <p:animEffect transition="in" filter="fade">
                                      <p:cBhvr>
                                        <p:cTn id="11" dur="500"/>
                                        <p:tgtEl>
                                          <p:spTgt spid="3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0"/>
      <p:bldP spid="315" grpId="0"/>
      <p:bldP spid="316" grpId="0"/>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0" y="1067873"/>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a:t>
            </a:r>
            <a:r>
              <a:rPr lang="es-MX" dirty="0" smtClean="0">
                <a:solidFill>
                  <a:srgbClr val="009900"/>
                </a:solidFill>
                <a:latin typeface="Comic Sans MS" pitchFamily="66" charset="0"/>
              </a:rPr>
              <a:t>A TIERRA DEL ESTATOR</a:t>
            </a:r>
            <a:endParaRPr lang="es-MX" dirty="0">
              <a:solidFill>
                <a:srgbClr val="009900"/>
              </a:solidFill>
              <a:latin typeface="Comic Sans MS" pitchFamily="66" charset="0"/>
            </a:endParaRPr>
          </a:p>
        </p:txBody>
      </p:sp>
      <p:sp>
        <p:nvSpPr>
          <p:cNvPr id="2" name="1 Rectángulo"/>
          <p:cNvSpPr/>
          <p:nvPr/>
        </p:nvSpPr>
        <p:spPr>
          <a:xfrm>
            <a:off x="0" y="1536174"/>
            <a:ext cx="9144000" cy="1938992"/>
          </a:xfrm>
          <a:prstGeom prst="rect">
            <a:avLst/>
          </a:prstGeom>
        </p:spPr>
        <p:txBody>
          <a:bodyPr wrap="square">
            <a:spAutoFit/>
          </a:bodyPr>
          <a:lstStyle/>
          <a:p>
            <a:r>
              <a:rPr lang="es-MX" sz="2000" dirty="0">
                <a:solidFill>
                  <a:srgbClr val="FFFF00"/>
                </a:solidFill>
              </a:rPr>
              <a:t>En los esquemas de </a:t>
            </a:r>
            <a:r>
              <a:rPr lang="es-MX" sz="2000" dirty="0" smtClean="0">
                <a:solidFill>
                  <a:srgbClr val="FFFF00"/>
                </a:solidFill>
              </a:rPr>
              <a:t>conexión directa de generadores con aterrizamiento resonante, </a:t>
            </a:r>
            <a:r>
              <a:rPr lang="es-MX" sz="2000" dirty="0">
                <a:solidFill>
                  <a:srgbClr val="FFFF00"/>
                </a:solidFill>
              </a:rPr>
              <a:t>no puede </a:t>
            </a:r>
            <a:r>
              <a:rPr lang="es-MX" sz="2000" dirty="0" smtClean="0">
                <a:solidFill>
                  <a:srgbClr val="FFFF00"/>
                </a:solidFill>
              </a:rPr>
              <a:t>utilizarse </a:t>
            </a:r>
            <a:r>
              <a:rPr lang="es-MX" sz="2000" dirty="0">
                <a:solidFill>
                  <a:srgbClr val="FFFF00"/>
                </a:solidFill>
              </a:rPr>
              <a:t>la </a:t>
            </a:r>
            <a:r>
              <a:rPr lang="es-MX" sz="2000" dirty="0" smtClean="0">
                <a:solidFill>
                  <a:srgbClr val="FFFF00"/>
                </a:solidFill>
              </a:rPr>
              <a:t>protección </a:t>
            </a:r>
            <a:r>
              <a:rPr lang="es-MX" sz="2000" dirty="0">
                <a:solidFill>
                  <a:srgbClr val="FFFF00"/>
                </a:solidFill>
              </a:rPr>
              <a:t>por voltaje, </a:t>
            </a:r>
            <a:r>
              <a:rPr lang="es-MX" sz="2000" dirty="0" smtClean="0">
                <a:solidFill>
                  <a:srgbClr val="FFFF00"/>
                </a:solidFill>
              </a:rPr>
              <a:t>pues al ocurrir una </a:t>
            </a:r>
            <a:r>
              <a:rPr lang="es-MX" sz="2000" dirty="0">
                <a:solidFill>
                  <a:srgbClr val="FFFF00"/>
                </a:solidFill>
              </a:rPr>
              <a:t>falla a tierra en </a:t>
            </a:r>
            <a:r>
              <a:rPr lang="es-MX" sz="2000" dirty="0" smtClean="0">
                <a:solidFill>
                  <a:srgbClr val="FFFF00"/>
                </a:solidFill>
              </a:rPr>
              <a:t>cualquiera </a:t>
            </a:r>
            <a:r>
              <a:rPr lang="es-MX" sz="2000" dirty="0">
                <a:solidFill>
                  <a:srgbClr val="FFFF00"/>
                </a:solidFill>
              </a:rPr>
              <a:t>de los </a:t>
            </a:r>
            <a:r>
              <a:rPr lang="es-MX" sz="2000" dirty="0" smtClean="0">
                <a:solidFill>
                  <a:srgbClr val="FFFF00"/>
                </a:solidFill>
              </a:rPr>
              <a:t>generadores, </a:t>
            </a:r>
            <a:r>
              <a:rPr lang="es-MX" sz="2000" dirty="0">
                <a:solidFill>
                  <a:srgbClr val="FFFF00"/>
                </a:solidFill>
              </a:rPr>
              <a:t>hay </a:t>
            </a:r>
            <a:r>
              <a:rPr lang="es-MX" sz="2000" dirty="0" smtClean="0">
                <a:solidFill>
                  <a:srgbClr val="FFFF00"/>
                </a:solidFill>
              </a:rPr>
              <a:t>voltaje de secuencia cero </a:t>
            </a:r>
            <a:r>
              <a:rPr lang="es-MX" sz="2000" dirty="0">
                <a:solidFill>
                  <a:srgbClr val="FFFF00"/>
                </a:solidFill>
              </a:rPr>
              <a:t>en todos los reactores de puesta a </a:t>
            </a:r>
            <a:r>
              <a:rPr lang="es-MX" sz="2000" dirty="0" smtClean="0">
                <a:solidFill>
                  <a:srgbClr val="FFFF00"/>
                </a:solidFill>
              </a:rPr>
              <a:t>tierra. </a:t>
            </a:r>
            <a:r>
              <a:rPr lang="es-MX" sz="2000" dirty="0"/>
              <a:t>En este caso </a:t>
            </a:r>
            <a:r>
              <a:rPr lang="es-MX" sz="2000" dirty="0" smtClean="0"/>
              <a:t>la protección </a:t>
            </a:r>
            <a:r>
              <a:rPr lang="es-MX" sz="2000" dirty="0"/>
              <a:t>debe hacerse </a:t>
            </a:r>
            <a:r>
              <a:rPr lang="es-MX" sz="2000" dirty="0" smtClean="0"/>
              <a:t> por corriente </a:t>
            </a:r>
            <a:r>
              <a:rPr lang="es-MX" sz="2000" dirty="0"/>
              <a:t>de </a:t>
            </a:r>
            <a:r>
              <a:rPr lang="es-MX" sz="2000" dirty="0" smtClean="0"/>
              <a:t>secuencia cero </a:t>
            </a:r>
            <a:r>
              <a:rPr lang="es-MX" sz="2000" dirty="0"/>
              <a:t>y es </a:t>
            </a:r>
            <a:r>
              <a:rPr lang="es-MX" sz="2000" dirty="0" smtClean="0"/>
              <a:t>preferible</a:t>
            </a:r>
            <a:r>
              <a:rPr lang="es-MX" sz="2000" dirty="0"/>
              <a:t> </a:t>
            </a:r>
            <a:r>
              <a:rPr lang="es-MX" sz="2000" dirty="0" smtClean="0"/>
              <a:t>obtenerla mediante </a:t>
            </a:r>
            <a:r>
              <a:rPr lang="es-MX" sz="2000" dirty="0"/>
              <a:t>un </a:t>
            </a:r>
            <a:r>
              <a:rPr lang="es-MX" sz="2000" dirty="0" smtClean="0"/>
              <a:t>transformador </a:t>
            </a:r>
            <a:r>
              <a:rPr lang="es-MX" sz="2000" dirty="0"/>
              <a:t>de </a:t>
            </a:r>
            <a:r>
              <a:rPr lang="es-MX" sz="2000" dirty="0" smtClean="0"/>
              <a:t>corriente especial </a:t>
            </a:r>
            <a:r>
              <a:rPr lang="es-MX" sz="2000" dirty="0"/>
              <a:t>de </a:t>
            </a:r>
            <a:r>
              <a:rPr lang="es-MX" sz="2000" dirty="0" smtClean="0"/>
              <a:t>secuencia cero.</a:t>
            </a:r>
            <a:endParaRPr lang="es-MX" sz="2000" dirty="0">
              <a:solidFill>
                <a:srgbClr val="FFFF00"/>
              </a:solidFill>
            </a:endParaRPr>
          </a:p>
        </p:txBody>
      </p:sp>
      <p:sp>
        <p:nvSpPr>
          <p:cNvPr id="3" name="2 Rectángulo"/>
          <p:cNvSpPr/>
          <p:nvPr/>
        </p:nvSpPr>
        <p:spPr>
          <a:xfrm>
            <a:off x="17501" y="3573016"/>
            <a:ext cx="9144000" cy="2000548"/>
          </a:xfrm>
          <a:prstGeom prst="rect">
            <a:avLst/>
          </a:prstGeom>
        </p:spPr>
        <p:txBody>
          <a:bodyPr wrap="square">
            <a:spAutoFit/>
          </a:bodyPr>
          <a:lstStyle/>
          <a:p>
            <a:r>
              <a:rPr lang="es-MX" sz="2000" dirty="0">
                <a:solidFill>
                  <a:srgbClr val="009900"/>
                </a:solidFill>
              </a:rPr>
              <a:t>Un </a:t>
            </a:r>
            <a:r>
              <a:rPr lang="es-MX" sz="2000" dirty="0" smtClean="0">
                <a:solidFill>
                  <a:srgbClr val="009900"/>
                </a:solidFill>
              </a:rPr>
              <a:t>método </a:t>
            </a:r>
            <a:r>
              <a:rPr lang="es-MX" sz="2000" dirty="0">
                <a:solidFill>
                  <a:srgbClr val="009900"/>
                </a:solidFill>
              </a:rPr>
              <a:t>de puesta a tierra por alta </a:t>
            </a:r>
            <a:r>
              <a:rPr lang="es-MX" sz="2000" dirty="0" smtClean="0">
                <a:solidFill>
                  <a:srgbClr val="009900"/>
                </a:solidFill>
              </a:rPr>
              <a:t>impedancia muy difundido es el consistente en aterrizar el </a:t>
            </a:r>
            <a:r>
              <a:rPr lang="es-MX" sz="2000" dirty="0">
                <a:solidFill>
                  <a:srgbClr val="009900"/>
                </a:solidFill>
              </a:rPr>
              <a:t>neutro a </a:t>
            </a:r>
            <a:r>
              <a:rPr lang="es-MX" sz="2000" dirty="0" smtClean="0">
                <a:solidFill>
                  <a:srgbClr val="009900"/>
                </a:solidFill>
              </a:rPr>
              <a:t>través </a:t>
            </a:r>
            <a:r>
              <a:rPr lang="es-MX" sz="2000" dirty="0">
                <a:solidFill>
                  <a:srgbClr val="009900"/>
                </a:solidFill>
              </a:rPr>
              <a:t>de </a:t>
            </a:r>
            <a:r>
              <a:rPr lang="es-MX" sz="2000" dirty="0" smtClean="0">
                <a:solidFill>
                  <a:srgbClr val="009900"/>
                </a:solidFill>
              </a:rPr>
              <a:t>un resistor </a:t>
            </a:r>
            <a:r>
              <a:rPr lang="es-MX" sz="2000" dirty="0">
                <a:solidFill>
                  <a:srgbClr val="009900"/>
                </a:solidFill>
              </a:rPr>
              <a:t>de alto valor</a:t>
            </a:r>
            <a:r>
              <a:rPr lang="es-MX" sz="2000" dirty="0" smtClean="0">
                <a:solidFill>
                  <a:srgbClr val="009900"/>
                </a:solidFill>
              </a:rPr>
              <a:t>. </a:t>
            </a:r>
            <a:r>
              <a:rPr lang="pt-BR" sz="2000" dirty="0" smtClean="0">
                <a:solidFill>
                  <a:srgbClr val="009900"/>
                </a:solidFill>
              </a:rPr>
              <a:t>El </a:t>
            </a:r>
            <a:r>
              <a:rPr lang="pt-BR" sz="2000" dirty="0">
                <a:solidFill>
                  <a:srgbClr val="009900"/>
                </a:solidFill>
              </a:rPr>
              <a:t>valor R de </a:t>
            </a:r>
            <a:r>
              <a:rPr lang="pt-BR" sz="2000" dirty="0" err="1" smtClean="0">
                <a:solidFill>
                  <a:srgbClr val="009900"/>
                </a:solidFill>
              </a:rPr>
              <a:t>la</a:t>
            </a:r>
            <a:r>
              <a:rPr lang="pt-BR" sz="2000" dirty="0">
                <a:solidFill>
                  <a:srgbClr val="009900"/>
                </a:solidFill>
              </a:rPr>
              <a:t> </a:t>
            </a:r>
            <a:r>
              <a:rPr lang="es-MX" sz="2000" dirty="0" smtClean="0">
                <a:solidFill>
                  <a:srgbClr val="009900"/>
                </a:solidFill>
              </a:rPr>
              <a:t>resistencia </a:t>
            </a:r>
            <a:r>
              <a:rPr lang="es-MX" sz="2000" dirty="0">
                <a:solidFill>
                  <a:srgbClr val="009900"/>
                </a:solidFill>
              </a:rPr>
              <a:t>debe </a:t>
            </a:r>
            <a:r>
              <a:rPr lang="es-MX" sz="2000" dirty="0" smtClean="0">
                <a:solidFill>
                  <a:srgbClr val="009900"/>
                </a:solidFill>
              </a:rPr>
              <a:t>ser tal</a:t>
            </a:r>
            <a:r>
              <a:rPr lang="es-MX" sz="2000" dirty="0">
                <a:solidFill>
                  <a:srgbClr val="009900"/>
                </a:solidFill>
              </a:rPr>
              <a:t>, </a:t>
            </a:r>
            <a:r>
              <a:rPr lang="es-MX" sz="2000" dirty="0" smtClean="0">
                <a:solidFill>
                  <a:srgbClr val="009900"/>
                </a:solidFill>
              </a:rPr>
              <a:t>que </a:t>
            </a:r>
            <a:r>
              <a:rPr lang="es-MX" sz="2000" dirty="0">
                <a:solidFill>
                  <a:srgbClr val="009900"/>
                </a:solidFill>
              </a:rPr>
              <a:t>la </a:t>
            </a:r>
            <a:r>
              <a:rPr lang="es-MX" sz="2000" dirty="0" smtClean="0">
                <a:solidFill>
                  <a:srgbClr val="009900"/>
                </a:solidFill>
              </a:rPr>
              <a:t>magnitud </a:t>
            </a:r>
            <a:r>
              <a:rPr lang="es-MX" sz="2000" dirty="0">
                <a:solidFill>
                  <a:srgbClr val="009900"/>
                </a:solidFill>
              </a:rPr>
              <a:t>3R </a:t>
            </a:r>
            <a:r>
              <a:rPr lang="es-MX" sz="2000" dirty="0" smtClean="0">
                <a:solidFill>
                  <a:srgbClr val="009900"/>
                </a:solidFill>
              </a:rPr>
              <a:t>con </a:t>
            </a:r>
            <a:r>
              <a:rPr lang="es-MX" sz="2000" dirty="0">
                <a:solidFill>
                  <a:srgbClr val="009900"/>
                </a:solidFill>
              </a:rPr>
              <a:t>que se </a:t>
            </a:r>
            <a:r>
              <a:rPr lang="es-MX" sz="2000" dirty="0" smtClean="0">
                <a:solidFill>
                  <a:srgbClr val="009900"/>
                </a:solidFill>
              </a:rPr>
              <a:t>refleja </a:t>
            </a:r>
            <a:r>
              <a:rPr lang="es-MX" sz="2000" dirty="0">
                <a:solidFill>
                  <a:srgbClr val="009900"/>
                </a:solidFill>
              </a:rPr>
              <a:t>en la red </a:t>
            </a:r>
            <a:r>
              <a:rPr lang="es-MX" sz="2000" dirty="0" smtClean="0">
                <a:solidFill>
                  <a:srgbClr val="009900"/>
                </a:solidFill>
              </a:rPr>
              <a:t>de secuencia </a:t>
            </a:r>
            <a:r>
              <a:rPr lang="es-MX" sz="2000" dirty="0">
                <a:solidFill>
                  <a:srgbClr val="009900"/>
                </a:solidFill>
              </a:rPr>
              <a:t>cero no sea mayor que </a:t>
            </a:r>
            <a:r>
              <a:rPr lang="es-MX" sz="2000" dirty="0" smtClean="0">
                <a:solidFill>
                  <a:srgbClr val="009900"/>
                </a:solidFill>
              </a:rPr>
              <a:t>el </a:t>
            </a:r>
            <a:r>
              <a:rPr lang="es-MX" sz="2000" dirty="0">
                <a:solidFill>
                  <a:srgbClr val="009900"/>
                </a:solidFill>
              </a:rPr>
              <a:t>valor </a:t>
            </a:r>
            <a:r>
              <a:rPr lang="es-MX" sz="2000" dirty="0" smtClean="0">
                <a:solidFill>
                  <a:srgbClr val="009900"/>
                </a:solidFill>
              </a:rPr>
              <a:t>de la reactancia capacitiva </a:t>
            </a:r>
            <a:r>
              <a:rPr lang="es-MX" sz="2000" dirty="0" err="1" smtClean="0">
                <a:solidFill>
                  <a:srgbClr val="009900"/>
                </a:solidFill>
              </a:rPr>
              <a:t>Xc</a:t>
            </a:r>
            <a:r>
              <a:rPr lang="es-MX" sz="2000" dirty="0" smtClean="0">
                <a:solidFill>
                  <a:srgbClr val="009900"/>
                </a:solidFill>
              </a:rPr>
              <a:t> </a:t>
            </a:r>
            <a:r>
              <a:rPr lang="es-MX" sz="2000" dirty="0">
                <a:solidFill>
                  <a:srgbClr val="009900"/>
                </a:solidFill>
              </a:rPr>
              <a:t>a</a:t>
            </a:r>
          </a:p>
          <a:p>
            <a:r>
              <a:rPr lang="es-MX" sz="2000" dirty="0" smtClean="0">
                <a:solidFill>
                  <a:srgbClr val="009900"/>
                </a:solidFill>
              </a:rPr>
              <a:t>tierra </a:t>
            </a:r>
            <a:r>
              <a:rPr lang="es-MX" sz="2000" dirty="0">
                <a:solidFill>
                  <a:srgbClr val="009900"/>
                </a:solidFill>
              </a:rPr>
              <a:t>por </a:t>
            </a:r>
            <a:r>
              <a:rPr lang="es-MX" sz="2000" dirty="0" smtClean="0">
                <a:solidFill>
                  <a:srgbClr val="009900"/>
                </a:solidFill>
              </a:rPr>
              <a:t>fase. </a:t>
            </a:r>
            <a:r>
              <a:rPr lang="es-MX" sz="2000" dirty="0"/>
              <a:t>Esto </a:t>
            </a:r>
            <a:r>
              <a:rPr lang="es-MX" sz="2000" dirty="0" smtClean="0"/>
              <a:t>limita </a:t>
            </a:r>
            <a:r>
              <a:rPr lang="es-MX" sz="2000" dirty="0"/>
              <a:t>la </a:t>
            </a:r>
            <a:r>
              <a:rPr lang="es-MX" sz="2000" dirty="0" smtClean="0"/>
              <a:t>corriente </a:t>
            </a:r>
            <a:r>
              <a:rPr lang="es-MX" sz="2000" dirty="0"/>
              <a:t>de falla a valores que </a:t>
            </a:r>
            <a:r>
              <a:rPr lang="es-MX" sz="2000" dirty="0" smtClean="0"/>
              <a:t>oscilan </a:t>
            </a:r>
            <a:r>
              <a:rPr lang="es-MX" sz="2000" dirty="0"/>
              <a:t>entre 1</a:t>
            </a:r>
          </a:p>
          <a:p>
            <a:r>
              <a:rPr lang="es-MX" sz="2000" dirty="0"/>
              <a:t>y 25 A </a:t>
            </a:r>
            <a:r>
              <a:rPr lang="es-MX" sz="2000" dirty="0" smtClean="0"/>
              <a:t>aproximadamente.</a:t>
            </a:r>
            <a:endParaRPr lang="es-MX" sz="2000" dirty="0">
              <a:solidFill>
                <a:srgbClr val="009900"/>
              </a:solidFill>
            </a:endParaRPr>
          </a:p>
        </p:txBody>
      </p:sp>
      <p:sp>
        <p:nvSpPr>
          <p:cNvPr id="5" name="4 CuadroTexto"/>
          <p:cNvSpPr txBox="1"/>
          <p:nvPr/>
        </p:nvSpPr>
        <p:spPr>
          <a:xfrm>
            <a:off x="-7144" y="5573564"/>
            <a:ext cx="9144000" cy="1015663"/>
          </a:xfrm>
          <a:prstGeom prst="rect">
            <a:avLst/>
          </a:prstGeom>
          <a:noFill/>
        </p:spPr>
        <p:txBody>
          <a:bodyPr wrap="square" rtlCol="0">
            <a:spAutoFit/>
          </a:bodyPr>
          <a:lstStyle/>
          <a:p>
            <a:r>
              <a:rPr lang="es-MX" sz="2000" dirty="0" smtClean="0">
                <a:solidFill>
                  <a:srgbClr val="FF3300"/>
                </a:solidFill>
              </a:rPr>
              <a:t>La </a:t>
            </a:r>
            <a:r>
              <a:rPr lang="es-MX" sz="2000" dirty="0">
                <a:solidFill>
                  <a:srgbClr val="FF3300"/>
                </a:solidFill>
              </a:rPr>
              <a:t>protección </a:t>
            </a:r>
            <a:r>
              <a:rPr lang="es-MX" sz="2000" dirty="0" smtClean="0">
                <a:solidFill>
                  <a:srgbClr val="FF3300"/>
                </a:solidFill>
              </a:rPr>
              <a:t>consiste en conectar </a:t>
            </a:r>
            <a:r>
              <a:rPr lang="es-MX" sz="2000" dirty="0">
                <a:solidFill>
                  <a:srgbClr val="FF3300"/>
                </a:solidFill>
              </a:rPr>
              <a:t>un relevador </a:t>
            </a:r>
            <a:r>
              <a:rPr lang="es-MX" sz="2000" dirty="0" smtClean="0">
                <a:solidFill>
                  <a:srgbClr val="FF3300"/>
                </a:solidFill>
              </a:rPr>
              <a:t>de </a:t>
            </a:r>
            <a:r>
              <a:rPr lang="nn-NO" sz="2000" dirty="0" smtClean="0">
                <a:solidFill>
                  <a:srgbClr val="FF3300"/>
                </a:solidFill>
              </a:rPr>
              <a:t>sobrevoltaje</a:t>
            </a:r>
            <a:r>
              <a:rPr lang="nn-NO" sz="2000" dirty="0">
                <a:solidFill>
                  <a:srgbClr val="FF3300"/>
                </a:solidFill>
              </a:rPr>
              <a:t> </a:t>
            </a:r>
            <a:r>
              <a:rPr lang="es-MX" sz="2000" dirty="0" smtClean="0">
                <a:solidFill>
                  <a:srgbClr val="FF3300"/>
                </a:solidFill>
              </a:rPr>
              <a:t>en paralelo </a:t>
            </a:r>
            <a:r>
              <a:rPr lang="es-MX" sz="2000" dirty="0">
                <a:solidFill>
                  <a:srgbClr val="FF3300"/>
                </a:solidFill>
              </a:rPr>
              <a:t>con </a:t>
            </a:r>
            <a:r>
              <a:rPr lang="es-MX" sz="2000" dirty="0" smtClean="0">
                <a:solidFill>
                  <a:srgbClr val="FF3300"/>
                </a:solidFill>
              </a:rPr>
              <a:t>la R de puesta a tierra aprovechando un transformador </a:t>
            </a:r>
            <a:r>
              <a:rPr lang="es-MX" sz="2000" dirty="0">
                <a:solidFill>
                  <a:srgbClr val="FF3300"/>
                </a:solidFill>
              </a:rPr>
              <a:t>de </a:t>
            </a:r>
            <a:r>
              <a:rPr lang="es-MX" sz="2000" dirty="0" smtClean="0">
                <a:solidFill>
                  <a:srgbClr val="FF3300"/>
                </a:solidFill>
              </a:rPr>
              <a:t>distribución </a:t>
            </a:r>
            <a:r>
              <a:rPr lang="es-MX" sz="2000" dirty="0">
                <a:solidFill>
                  <a:srgbClr val="FF3300"/>
                </a:solidFill>
              </a:rPr>
              <a:t>o de</a:t>
            </a:r>
          </a:p>
          <a:p>
            <a:r>
              <a:rPr lang="es-MX" sz="2000" dirty="0" smtClean="0">
                <a:solidFill>
                  <a:srgbClr val="FF3300"/>
                </a:solidFill>
              </a:rPr>
              <a:t>Potencial.</a:t>
            </a:r>
            <a:endParaRPr lang="es-MX" sz="2000" dirty="0">
              <a:solidFill>
                <a:srgbClr val="FF3300"/>
              </a:solidFill>
            </a:endParaRPr>
          </a:p>
        </p:txBody>
      </p:sp>
    </p:spTree>
    <p:extLst>
      <p:ext uri="{BB962C8B-B14F-4D97-AF65-F5344CB8AC3E}">
        <p14:creationId xmlns:p14="http://schemas.microsoft.com/office/powerpoint/2010/main" val="161535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0" y="1067873"/>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a:t>
            </a:r>
            <a:r>
              <a:rPr lang="es-MX" dirty="0" smtClean="0">
                <a:solidFill>
                  <a:srgbClr val="009900"/>
                </a:solidFill>
                <a:latin typeface="Comic Sans MS" pitchFamily="66" charset="0"/>
              </a:rPr>
              <a:t>A TIERRA DEL ESTATOR</a:t>
            </a:r>
            <a:endParaRPr lang="es-MX" dirty="0">
              <a:solidFill>
                <a:srgbClr val="009900"/>
              </a:solidFill>
              <a:latin typeface="Comic Sans MS" pitchFamily="66" charset="0"/>
            </a:endParaRPr>
          </a:p>
        </p:txBody>
      </p:sp>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364" y="1462189"/>
            <a:ext cx="4961359" cy="2990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8363"/>
            <a:ext cx="4075137" cy="2984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3" y="4452446"/>
            <a:ext cx="6408712" cy="238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35143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0" y="1067873"/>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a:t>
            </a:r>
            <a:r>
              <a:rPr lang="es-MX" dirty="0" smtClean="0">
                <a:solidFill>
                  <a:srgbClr val="009900"/>
                </a:solidFill>
                <a:latin typeface="Comic Sans MS" pitchFamily="66" charset="0"/>
              </a:rPr>
              <a:t>A TIERRA DEL ESTATOR</a:t>
            </a:r>
            <a:endParaRPr lang="es-MX" dirty="0">
              <a:solidFill>
                <a:srgbClr val="009900"/>
              </a:solidFill>
              <a:latin typeface="Comic Sans MS" pitchFamily="66" charset="0"/>
            </a:endParaRPr>
          </a:p>
        </p:txBody>
      </p:sp>
      <p:sp>
        <p:nvSpPr>
          <p:cNvPr id="2" name="1 CuadroTexto"/>
          <p:cNvSpPr txBox="1"/>
          <p:nvPr/>
        </p:nvSpPr>
        <p:spPr>
          <a:xfrm>
            <a:off x="68091" y="1529538"/>
            <a:ext cx="9068730" cy="1631216"/>
          </a:xfrm>
          <a:prstGeom prst="rect">
            <a:avLst/>
          </a:prstGeom>
          <a:noFill/>
        </p:spPr>
        <p:txBody>
          <a:bodyPr wrap="square" rtlCol="0">
            <a:spAutoFit/>
          </a:bodyPr>
          <a:lstStyle/>
          <a:p>
            <a:r>
              <a:rPr lang="es-MX" sz="2000" dirty="0">
                <a:solidFill>
                  <a:srgbClr val="FFC000"/>
                </a:solidFill>
              </a:rPr>
              <a:t>El relevador debe ser </a:t>
            </a:r>
            <a:r>
              <a:rPr lang="es-MX" sz="2000" dirty="0" smtClean="0">
                <a:solidFill>
                  <a:srgbClr val="FFC000"/>
                </a:solidFill>
              </a:rPr>
              <a:t>insensible </a:t>
            </a:r>
            <a:r>
              <a:rPr lang="es-MX" sz="2000" dirty="0">
                <a:solidFill>
                  <a:srgbClr val="FFC000"/>
                </a:solidFill>
              </a:rPr>
              <a:t>a los </a:t>
            </a:r>
            <a:r>
              <a:rPr lang="es-MX" sz="2000" dirty="0" smtClean="0">
                <a:solidFill>
                  <a:srgbClr val="FFC000"/>
                </a:solidFill>
              </a:rPr>
              <a:t>voltajes </a:t>
            </a:r>
            <a:r>
              <a:rPr lang="es-MX" sz="2000" dirty="0">
                <a:solidFill>
                  <a:srgbClr val="FFC000"/>
                </a:solidFill>
              </a:rPr>
              <a:t>de tercer </a:t>
            </a:r>
            <a:r>
              <a:rPr lang="es-MX" sz="2000" dirty="0" smtClean="0">
                <a:solidFill>
                  <a:srgbClr val="FFC000"/>
                </a:solidFill>
              </a:rPr>
              <a:t>armónico y armónicos superiores </a:t>
            </a:r>
            <a:r>
              <a:rPr lang="es-MX" sz="2000" dirty="0">
                <a:solidFill>
                  <a:srgbClr val="FFC000"/>
                </a:solidFill>
              </a:rPr>
              <a:t>que </a:t>
            </a:r>
            <a:r>
              <a:rPr lang="es-MX" sz="2000" dirty="0" smtClean="0">
                <a:solidFill>
                  <a:srgbClr val="FFC000"/>
                </a:solidFill>
              </a:rPr>
              <a:t>típicamente </a:t>
            </a:r>
            <a:r>
              <a:rPr lang="es-MX" sz="2000" dirty="0">
                <a:solidFill>
                  <a:srgbClr val="FFC000"/>
                </a:solidFill>
              </a:rPr>
              <a:t>existen en el neutro del generador </a:t>
            </a:r>
            <a:r>
              <a:rPr lang="es-MX" sz="2000" dirty="0" smtClean="0">
                <a:solidFill>
                  <a:srgbClr val="FFC000"/>
                </a:solidFill>
              </a:rPr>
              <a:t>y debe </a:t>
            </a:r>
            <a:r>
              <a:rPr lang="es-MX" sz="2000" dirty="0">
                <a:solidFill>
                  <a:srgbClr val="FFC000"/>
                </a:solidFill>
              </a:rPr>
              <a:t>tener </a:t>
            </a:r>
            <a:r>
              <a:rPr lang="es-MX" sz="2000" dirty="0" smtClean="0">
                <a:solidFill>
                  <a:srgbClr val="FFC000"/>
                </a:solidFill>
              </a:rPr>
              <a:t>un retardo </a:t>
            </a:r>
            <a:r>
              <a:rPr lang="es-MX" sz="2000" dirty="0">
                <a:solidFill>
                  <a:srgbClr val="FFC000"/>
                </a:solidFill>
              </a:rPr>
              <a:t>de </a:t>
            </a:r>
            <a:r>
              <a:rPr lang="es-MX" sz="2000" dirty="0" smtClean="0">
                <a:solidFill>
                  <a:srgbClr val="FFC000"/>
                </a:solidFill>
              </a:rPr>
              <a:t>tiempo ajustable</a:t>
            </a:r>
            <a:r>
              <a:rPr lang="es-MX" sz="2000" dirty="0">
                <a:solidFill>
                  <a:srgbClr val="FFC000"/>
                </a:solidFill>
              </a:rPr>
              <a:t>, de </a:t>
            </a:r>
            <a:r>
              <a:rPr lang="es-MX" sz="2000" dirty="0" smtClean="0">
                <a:solidFill>
                  <a:srgbClr val="FFC000"/>
                </a:solidFill>
              </a:rPr>
              <a:t>modo </a:t>
            </a:r>
            <a:r>
              <a:rPr lang="es-MX" sz="2000" dirty="0">
                <a:solidFill>
                  <a:srgbClr val="FFC000"/>
                </a:solidFill>
              </a:rPr>
              <a:t>que pueda </a:t>
            </a:r>
            <a:r>
              <a:rPr lang="es-MX" sz="2000" dirty="0" smtClean="0">
                <a:solidFill>
                  <a:srgbClr val="FFC000"/>
                </a:solidFill>
              </a:rPr>
              <a:t>coordinarse con </a:t>
            </a:r>
            <a:r>
              <a:rPr lang="es-MX" sz="2000" dirty="0" err="1" smtClean="0">
                <a:solidFill>
                  <a:srgbClr val="FFC000"/>
                </a:solidFill>
              </a:rPr>
              <a:t>Ias</a:t>
            </a:r>
            <a:r>
              <a:rPr lang="es-MX" sz="2000" dirty="0" smtClean="0">
                <a:solidFill>
                  <a:srgbClr val="FFC000"/>
                </a:solidFill>
              </a:rPr>
              <a:t>  protecciones </a:t>
            </a:r>
            <a:r>
              <a:rPr lang="es-MX" sz="2000" dirty="0">
                <a:solidFill>
                  <a:srgbClr val="FFC000"/>
                </a:solidFill>
              </a:rPr>
              <a:t>de las </a:t>
            </a:r>
            <a:r>
              <a:rPr lang="es-MX" sz="2000" dirty="0" smtClean="0">
                <a:solidFill>
                  <a:srgbClr val="FFC000"/>
                </a:solidFill>
              </a:rPr>
              <a:t>líneas </a:t>
            </a:r>
            <a:r>
              <a:rPr lang="es-MX" sz="2000" dirty="0">
                <a:solidFill>
                  <a:srgbClr val="FFC000"/>
                </a:solidFill>
              </a:rPr>
              <a:t>conectadas al </a:t>
            </a:r>
            <a:r>
              <a:rPr lang="es-MX" sz="2000" dirty="0" smtClean="0">
                <a:solidFill>
                  <a:srgbClr val="FFC000"/>
                </a:solidFill>
              </a:rPr>
              <a:t>lado </a:t>
            </a:r>
            <a:r>
              <a:rPr lang="es-MX" sz="2000" dirty="0">
                <a:solidFill>
                  <a:srgbClr val="FFC000"/>
                </a:solidFill>
              </a:rPr>
              <a:t>de alta del </a:t>
            </a:r>
            <a:r>
              <a:rPr lang="es-MX" sz="2000" dirty="0" smtClean="0">
                <a:solidFill>
                  <a:srgbClr val="FFC000"/>
                </a:solidFill>
              </a:rPr>
              <a:t>transformador y fusibles de los </a:t>
            </a:r>
            <a:r>
              <a:rPr lang="es-MX" sz="2000" dirty="0" err="1" smtClean="0">
                <a:solidFill>
                  <a:srgbClr val="FFC000"/>
                </a:solidFill>
              </a:rPr>
              <a:t>TP`s</a:t>
            </a:r>
            <a:r>
              <a:rPr lang="es-MX" sz="2000" dirty="0" smtClean="0">
                <a:solidFill>
                  <a:srgbClr val="FFC000"/>
                </a:solidFill>
              </a:rPr>
              <a:t> del generador.</a:t>
            </a:r>
            <a:endParaRPr lang="es-MX" sz="2000" dirty="0">
              <a:solidFill>
                <a:srgbClr val="FFC000"/>
              </a:solidFill>
            </a:endParaRPr>
          </a:p>
        </p:txBody>
      </p:sp>
      <p:sp>
        <p:nvSpPr>
          <p:cNvPr id="3" name="2 Rectángulo"/>
          <p:cNvSpPr/>
          <p:nvPr/>
        </p:nvSpPr>
        <p:spPr>
          <a:xfrm>
            <a:off x="68091" y="4653136"/>
            <a:ext cx="9144000" cy="1938992"/>
          </a:xfrm>
          <a:prstGeom prst="rect">
            <a:avLst/>
          </a:prstGeom>
        </p:spPr>
        <p:txBody>
          <a:bodyPr wrap="square">
            <a:spAutoFit/>
          </a:bodyPr>
          <a:lstStyle/>
          <a:p>
            <a:r>
              <a:rPr lang="es-MX" sz="2000" dirty="0" smtClean="0"/>
              <a:t>Una alternativa es</a:t>
            </a:r>
            <a:r>
              <a:rPr lang="es-MX" sz="2000" dirty="0"/>
              <a:t> </a:t>
            </a:r>
            <a:r>
              <a:rPr lang="es-MX" sz="2000" dirty="0" smtClean="0"/>
              <a:t>conectar </a:t>
            </a:r>
            <a:r>
              <a:rPr lang="es-MX" sz="2000" dirty="0"/>
              <a:t>un relevador de </a:t>
            </a:r>
            <a:r>
              <a:rPr lang="es-MX" sz="2000" dirty="0" err="1" smtClean="0"/>
              <a:t>sobrecorriente</a:t>
            </a:r>
            <a:r>
              <a:rPr lang="es-MX" sz="2000" dirty="0" smtClean="0"/>
              <a:t> </a:t>
            </a:r>
            <a:r>
              <a:rPr lang="es-MX" sz="2000" dirty="0"/>
              <a:t>en </a:t>
            </a:r>
            <a:r>
              <a:rPr lang="es-MX" sz="2000" dirty="0" smtClean="0"/>
              <a:t>serie </a:t>
            </a:r>
            <a:r>
              <a:rPr lang="es-MX" sz="2000" dirty="0"/>
              <a:t>con el </a:t>
            </a:r>
            <a:r>
              <a:rPr lang="es-MX" sz="2000" dirty="0" smtClean="0"/>
              <a:t>resistor, </a:t>
            </a:r>
            <a:r>
              <a:rPr lang="es-MX" sz="2000" dirty="0"/>
              <a:t>a </a:t>
            </a:r>
            <a:r>
              <a:rPr lang="es-MX" sz="2000" dirty="0" smtClean="0"/>
              <a:t>través de un TC;</a:t>
            </a:r>
            <a:r>
              <a:rPr lang="es-MX" sz="2000" dirty="0"/>
              <a:t> </a:t>
            </a:r>
            <a:r>
              <a:rPr lang="es-MX" sz="2000" dirty="0" smtClean="0"/>
              <a:t>esta</a:t>
            </a:r>
            <a:r>
              <a:rPr lang="es-MX" sz="2000" dirty="0"/>
              <a:t> </a:t>
            </a:r>
            <a:r>
              <a:rPr lang="es-MX" sz="2000" dirty="0" smtClean="0"/>
              <a:t>variante se puede usar como </a:t>
            </a:r>
            <a:r>
              <a:rPr lang="es-MX" sz="2000" dirty="0"/>
              <a:t>respaldo del relevador de </a:t>
            </a:r>
            <a:r>
              <a:rPr lang="es-MX" sz="2000" dirty="0" smtClean="0"/>
              <a:t>sobre voltaje. El relevador puede tener  un 51 de tiempo inverso</a:t>
            </a:r>
            <a:endParaRPr lang="es-MX" sz="2000" dirty="0"/>
          </a:p>
          <a:p>
            <a:r>
              <a:rPr lang="es-MX" sz="2000" dirty="0" smtClean="0"/>
              <a:t>con I de arranque &gt; al máximo desbalance en régimen normal, y </a:t>
            </a:r>
            <a:r>
              <a:rPr lang="es-MX" sz="2000" dirty="0"/>
              <a:t>un </a:t>
            </a:r>
            <a:r>
              <a:rPr lang="es-MX" sz="2000" dirty="0" smtClean="0"/>
              <a:t>50 con I de arranque  mayor que </a:t>
            </a:r>
            <a:r>
              <a:rPr lang="es-MX" sz="2000" dirty="0"/>
              <a:t>l</a:t>
            </a:r>
            <a:r>
              <a:rPr lang="es-MX" sz="2000" dirty="0" smtClean="0"/>
              <a:t>a que circula </a:t>
            </a:r>
            <a:r>
              <a:rPr lang="es-MX" sz="2000" dirty="0"/>
              <a:t>para </a:t>
            </a:r>
            <a:r>
              <a:rPr lang="es-MX" sz="2000" dirty="0" smtClean="0"/>
              <a:t>cortocircuitos </a:t>
            </a:r>
            <a:r>
              <a:rPr lang="es-MX" sz="2000" dirty="0"/>
              <a:t>a </a:t>
            </a:r>
            <a:r>
              <a:rPr lang="es-MX" sz="2000" dirty="0" smtClean="0"/>
              <a:t>tierra </a:t>
            </a:r>
            <a:r>
              <a:rPr lang="es-MX" sz="2000" dirty="0"/>
              <a:t>en el lado</a:t>
            </a:r>
          </a:p>
          <a:p>
            <a:r>
              <a:rPr lang="es-MX" sz="2000" dirty="0"/>
              <a:t>de alta del transformador.</a:t>
            </a:r>
          </a:p>
        </p:txBody>
      </p:sp>
      <p:sp>
        <p:nvSpPr>
          <p:cNvPr id="5" name="4 CuadroTexto"/>
          <p:cNvSpPr txBox="1"/>
          <p:nvPr/>
        </p:nvSpPr>
        <p:spPr>
          <a:xfrm>
            <a:off x="0" y="3191418"/>
            <a:ext cx="9003042" cy="1323439"/>
          </a:xfrm>
          <a:prstGeom prst="rect">
            <a:avLst/>
          </a:prstGeom>
          <a:noFill/>
        </p:spPr>
        <p:txBody>
          <a:bodyPr wrap="none" rtlCol="0">
            <a:spAutoFit/>
          </a:bodyPr>
          <a:lstStyle/>
          <a:p>
            <a:r>
              <a:rPr lang="es-MX" sz="2000" dirty="0">
                <a:solidFill>
                  <a:srgbClr val="009900"/>
                </a:solidFill>
              </a:rPr>
              <a:t>La necesidad de </a:t>
            </a:r>
            <a:r>
              <a:rPr lang="es-MX" sz="2000" dirty="0" err="1">
                <a:solidFill>
                  <a:srgbClr val="009900"/>
                </a:solidFill>
              </a:rPr>
              <a:t>Ia</a:t>
            </a:r>
            <a:r>
              <a:rPr lang="es-MX" sz="2000" dirty="0">
                <a:solidFill>
                  <a:srgbClr val="009900"/>
                </a:solidFill>
              </a:rPr>
              <a:t> coordinación con las protecciones de las </a:t>
            </a:r>
            <a:r>
              <a:rPr lang="es-MX" sz="2000" dirty="0" smtClean="0">
                <a:solidFill>
                  <a:srgbClr val="009900"/>
                </a:solidFill>
              </a:rPr>
              <a:t>líneas </a:t>
            </a:r>
            <a:r>
              <a:rPr lang="es-MX" sz="2000" dirty="0">
                <a:solidFill>
                  <a:srgbClr val="009900"/>
                </a:solidFill>
              </a:rPr>
              <a:t>se</a:t>
            </a:r>
          </a:p>
          <a:p>
            <a:r>
              <a:rPr lang="es-MX" sz="2000" dirty="0">
                <a:solidFill>
                  <a:srgbClr val="009900"/>
                </a:solidFill>
              </a:rPr>
              <a:t>explica </a:t>
            </a:r>
            <a:r>
              <a:rPr lang="es-MX" sz="2000" dirty="0" smtClean="0">
                <a:solidFill>
                  <a:srgbClr val="009900"/>
                </a:solidFill>
              </a:rPr>
              <a:t>porque </a:t>
            </a:r>
            <a:r>
              <a:rPr lang="es-MX" sz="2000" dirty="0">
                <a:solidFill>
                  <a:srgbClr val="009900"/>
                </a:solidFill>
              </a:rPr>
              <a:t>para </a:t>
            </a:r>
            <a:r>
              <a:rPr lang="es-MX" sz="2000" dirty="0" smtClean="0">
                <a:solidFill>
                  <a:srgbClr val="009900"/>
                </a:solidFill>
              </a:rPr>
              <a:t>cortocircuitos </a:t>
            </a:r>
            <a:r>
              <a:rPr lang="es-MX" sz="2000" dirty="0">
                <a:solidFill>
                  <a:srgbClr val="009900"/>
                </a:solidFill>
              </a:rPr>
              <a:t>a </a:t>
            </a:r>
            <a:r>
              <a:rPr lang="es-MX" sz="2000" dirty="0" smtClean="0">
                <a:solidFill>
                  <a:srgbClr val="009900"/>
                </a:solidFill>
              </a:rPr>
              <a:t>tierra </a:t>
            </a:r>
            <a:r>
              <a:rPr lang="es-MX" sz="2000" dirty="0">
                <a:solidFill>
                  <a:srgbClr val="009900"/>
                </a:solidFill>
              </a:rPr>
              <a:t>en estas puede </a:t>
            </a:r>
            <a:r>
              <a:rPr lang="es-MX" sz="2000" dirty="0" smtClean="0">
                <a:solidFill>
                  <a:srgbClr val="009900"/>
                </a:solidFill>
              </a:rPr>
              <a:t>aparecer cierto</a:t>
            </a:r>
            <a:endParaRPr lang="es-MX" sz="2000" dirty="0">
              <a:solidFill>
                <a:srgbClr val="009900"/>
              </a:solidFill>
            </a:endParaRPr>
          </a:p>
          <a:p>
            <a:r>
              <a:rPr lang="es-MX" sz="2000" dirty="0" smtClean="0">
                <a:solidFill>
                  <a:srgbClr val="009900"/>
                </a:solidFill>
              </a:rPr>
              <a:t>voltaje </a:t>
            </a:r>
            <a:r>
              <a:rPr lang="es-MX" sz="2000" dirty="0">
                <a:solidFill>
                  <a:srgbClr val="009900"/>
                </a:solidFill>
              </a:rPr>
              <a:t>de </a:t>
            </a:r>
            <a:r>
              <a:rPr lang="es-MX" sz="2000" dirty="0" smtClean="0">
                <a:solidFill>
                  <a:srgbClr val="009900"/>
                </a:solidFill>
              </a:rPr>
              <a:t>secuencia </a:t>
            </a:r>
            <a:r>
              <a:rPr lang="es-MX" sz="2000" dirty="0">
                <a:solidFill>
                  <a:srgbClr val="009900"/>
                </a:solidFill>
              </a:rPr>
              <a:t>cero en </a:t>
            </a:r>
            <a:r>
              <a:rPr lang="es-MX" sz="2000" dirty="0" smtClean="0">
                <a:solidFill>
                  <a:srgbClr val="009900"/>
                </a:solidFill>
              </a:rPr>
              <a:t>el </a:t>
            </a:r>
            <a:r>
              <a:rPr lang="es-MX" sz="2000" dirty="0">
                <a:solidFill>
                  <a:srgbClr val="009900"/>
                </a:solidFill>
              </a:rPr>
              <a:t>neutro del generador, </a:t>
            </a:r>
            <a:r>
              <a:rPr lang="es-MX" sz="2000" dirty="0" smtClean="0">
                <a:solidFill>
                  <a:srgbClr val="009900"/>
                </a:solidFill>
              </a:rPr>
              <a:t>debido </a:t>
            </a:r>
            <a:r>
              <a:rPr lang="es-MX" sz="2000" dirty="0">
                <a:solidFill>
                  <a:srgbClr val="009900"/>
                </a:solidFill>
              </a:rPr>
              <a:t>al </a:t>
            </a:r>
            <a:r>
              <a:rPr lang="es-MX" sz="2000" dirty="0" smtClean="0">
                <a:solidFill>
                  <a:srgbClr val="009900"/>
                </a:solidFill>
              </a:rPr>
              <a:t>acoplamiento</a:t>
            </a:r>
            <a:endParaRPr lang="es-MX" sz="2000" dirty="0">
              <a:solidFill>
                <a:srgbClr val="009900"/>
              </a:solidFill>
            </a:endParaRPr>
          </a:p>
          <a:p>
            <a:r>
              <a:rPr lang="es-MX" sz="2000" dirty="0" smtClean="0">
                <a:solidFill>
                  <a:srgbClr val="009900"/>
                </a:solidFill>
              </a:rPr>
              <a:t>capacitivo existente </a:t>
            </a:r>
            <a:r>
              <a:rPr lang="es-MX" sz="2000" dirty="0">
                <a:solidFill>
                  <a:srgbClr val="009900"/>
                </a:solidFill>
              </a:rPr>
              <a:t>entre los devanados del </a:t>
            </a:r>
            <a:r>
              <a:rPr lang="es-MX" sz="2000" dirty="0" smtClean="0">
                <a:solidFill>
                  <a:srgbClr val="009900"/>
                </a:solidFill>
              </a:rPr>
              <a:t>transformador elevador.</a:t>
            </a:r>
            <a:endParaRPr lang="es-MX" sz="2000" dirty="0">
              <a:solidFill>
                <a:srgbClr val="009900"/>
              </a:solidFill>
            </a:endParaRPr>
          </a:p>
        </p:txBody>
      </p:sp>
    </p:spTree>
    <p:extLst>
      <p:ext uri="{BB962C8B-B14F-4D97-AF65-F5344CB8AC3E}">
        <p14:creationId xmlns:p14="http://schemas.microsoft.com/office/powerpoint/2010/main" val="288996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6833"/>
            <a:ext cx="4327625"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624" y="1916834"/>
            <a:ext cx="4816375" cy="494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3"/>
          <p:cNvSpPr txBox="1">
            <a:spLocks noChangeArrowheads="1"/>
          </p:cNvSpPr>
          <p:nvPr/>
        </p:nvSpPr>
        <p:spPr bwMode="auto">
          <a:xfrm>
            <a:off x="0" y="1067873"/>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a:t>
            </a:r>
            <a:r>
              <a:rPr lang="es-MX" dirty="0" smtClean="0">
                <a:solidFill>
                  <a:srgbClr val="009900"/>
                </a:solidFill>
                <a:latin typeface="Comic Sans MS" pitchFamily="66" charset="0"/>
              </a:rPr>
              <a:t>A TIERRA DEL ESTATOR</a:t>
            </a:r>
            <a:endParaRPr lang="es-MX" dirty="0">
              <a:solidFill>
                <a:srgbClr val="009900"/>
              </a:solidFill>
              <a:latin typeface="Comic Sans MS" pitchFamily="66" charset="0"/>
            </a:endParaRPr>
          </a:p>
        </p:txBody>
      </p:sp>
    </p:spTree>
    <p:extLst>
      <p:ext uri="{BB962C8B-B14F-4D97-AF65-F5344CB8AC3E}">
        <p14:creationId xmlns:p14="http://schemas.microsoft.com/office/powerpoint/2010/main" val="273055171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36337"/>
            <a:ext cx="9144000" cy="382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3"/>
          <p:cNvSpPr txBox="1">
            <a:spLocks noChangeArrowheads="1"/>
          </p:cNvSpPr>
          <p:nvPr/>
        </p:nvSpPr>
        <p:spPr bwMode="auto">
          <a:xfrm>
            <a:off x="0" y="1067873"/>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a:t>
            </a:r>
            <a:r>
              <a:rPr lang="es-MX" dirty="0" smtClean="0">
                <a:solidFill>
                  <a:srgbClr val="009900"/>
                </a:solidFill>
                <a:latin typeface="Comic Sans MS" pitchFamily="66" charset="0"/>
              </a:rPr>
              <a:t>A TIERRA DEL ESTATOR</a:t>
            </a:r>
            <a:endParaRPr lang="es-MX" dirty="0">
              <a:solidFill>
                <a:srgbClr val="009900"/>
              </a:solidFill>
              <a:latin typeface="Comic Sans MS" pitchFamily="66" charset="0"/>
            </a:endParaRPr>
          </a:p>
        </p:txBody>
      </p:sp>
      <p:sp>
        <p:nvSpPr>
          <p:cNvPr id="4" name="3 CuadroTexto"/>
          <p:cNvSpPr txBox="1"/>
          <p:nvPr/>
        </p:nvSpPr>
        <p:spPr>
          <a:xfrm>
            <a:off x="0" y="1559009"/>
            <a:ext cx="9144000" cy="1477328"/>
          </a:xfrm>
          <a:prstGeom prst="rect">
            <a:avLst/>
          </a:prstGeom>
          <a:noFill/>
        </p:spPr>
        <p:txBody>
          <a:bodyPr wrap="square" rtlCol="0">
            <a:spAutoFit/>
          </a:bodyPr>
          <a:lstStyle/>
          <a:p>
            <a:r>
              <a:rPr lang="es-MX" sz="1800" dirty="0" smtClean="0">
                <a:solidFill>
                  <a:srgbClr val="FFC000"/>
                </a:solidFill>
              </a:rPr>
              <a:t>Hasta ahora las protecciones protegen del 90 al 95% del devanado del estator debido a las bajas corrientes, hay varios métodos en desarrollo para proteger el 100%: introducción </a:t>
            </a:r>
            <a:r>
              <a:rPr lang="es-MX" sz="1800" dirty="0">
                <a:solidFill>
                  <a:srgbClr val="FFC000"/>
                </a:solidFill>
              </a:rPr>
              <a:t>de un </a:t>
            </a:r>
            <a:r>
              <a:rPr lang="es-MX" sz="1800" dirty="0" smtClean="0">
                <a:solidFill>
                  <a:srgbClr val="FFC000"/>
                </a:solidFill>
              </a:rPr>
              <a:t>voltaje </a:t>
            </a:r>
            <a:r>
              <a:rPr lang="es-MX" sz="1800" dirty="0">
                <a:solidFill>
                  <a:srgbClr val="FFC000"/>
                </a:solidFill>
              </a:rPr>
              <a:t>que desplaza </a:t>
            </a:r>
            <a:r>
              <a:rPr lang="es-MX" sz="1800" dirty="0" smtClean="0">
                <a:solidFill>
                  <a:srgbClr val="FFC000"/>
                </a:solidFill>
              </a:rPr>
              <a:t>artificialmente </a:t>
            </a:r>
            <a:r>
              <a:rPr lang="es-MX" sz="1800" dirty="0">
                <a:solidFill>
                  <a:srgbClr val="FFC000"/>
                </a:solidFill>
              </a:rPr>
              <a:t>el neutro </a:t>
            </a:r>
            <a:r>
              <a:rPr lang="es-MX" sz="1800" dirty="0" smtClean="0">
                <a:solidFill>
                  <a:srgbClr val="FFC000"/>
                </a:solidFill>
              </a:rPr>
              <a:t>del generador</a:t>
            </a:r>
            <a:r>
              <a:rPr lang="es-MX" sz="1800" dirty="0">
                <a:solidFill>
                  <a:srgbClr val="FFC000"/>
                </a:solidFill>
              </a:rPr>
              <a:t>; </a:t>
            </a:r>
            <a:r>
              <a:rPr lang="es-MX" sz="1800" dirty="0" smtClean="0">
                <a:solidFill>
                  <a:srgbClr val="FFC000"/>
                </a:solidFill>
              </a:rPr>
              <a:t>utilización </a:t>
            </a:r>
            <a:r>
              <a:rPr lang="es-MX" sz="1800" dirty="0">
                <a:solidFill>
                  <a:srgbClr val="FFC000"/>
                </a:solidFill>
              </a:rPr>
              <a:t>del </a:t>
            </a:r>
            <a:r>
              <a:rPr lang="es-MX" sz="1800" dirty="0" smtClean="0">
                <a:solidFill>
                  <a:srgbClr val="FFC000"/>
                </a:solidFill>
              </a:rPr>
              <a:t>voltaje </a:t>
            </a:r>
            <a:r>
              <a:rPr lang="es-MX" sz="1800" dirty="0">
                <a:solidFill>
                  <a:srgbClr val="FFC000"/>
                </a:solidFill>
              </a:rPr>
              <a:t>de </a:t>
            </a:r>
            <a:r>
              <a:rPr lang="es-MX" sz="1800" dirty="0" smtClean="0">
                <a:solidFill>
                  <a:srgbClr val="FFC000"/>
                </a:solidFill>
              </a:rPr>
              <a:t>secuencia </a:t>
            </a:r>
            <a:r>
              <a:rPr lang="es-MX" sz="1800" dirty="0">
                <a:solidFill>
                  <a:srgbClr val="FFC000"/>
                </a:solidFill>
              </a:rPr>
              <a:t>cero de tercer </a:t>
            </a:r>
            <a:r>
              <a:rPr lang="es-MX" sz="1800" dirty="0" smtClean="0">
                <a:solidFill>
                  <a:srgbClr val="FFC000"/>
                </a:solidFill>
              </a:rPr>
              <a:t>armónico del generador</a:t>
            </a:r>
            <a:r>
              <a:rPr lang="es-MX" sz="1800" dirty="0">
                <a:solidFill>
                  <a:srgbClr val="FFC000"/>
                </a:solidFill>
              </a:rPr>
              <a:t>; </a:t>
            </a:r>
            <a:r>
              <a:rPr lang="es-MX" sz="1800" dirty="0" err="1" smtClean="0">
                <a:solidFill>
                  <a:srgbClr val="FFC000"/>
                </a:solidFill>
              </a:rPr>
              <a:t>lnyecclón</a:t>
            </a:r>
            <a:r>
              <a:rPr lang="es-MX" sz="1800" dirty="0" smtClean="0">
                <a:solidFill>
                  <a:srgbClr val="FFC000"/>
                </a:solidFill>
              </a:rPr>
              <a:t> </a:t>
            </a:r>
            <a:r>
              <a:rPr lang="es-MX" sz="1800" dirty="0">
                <a:solidFill>
                  <a:srgbClr val="FFC000"/>
                </a:solidFill>
              </a:rPr>
              <a:t>de </a:t>
            </a:r>
            <a:r>
              <a:rPr lang="es-MX" sz="1800" dirty="0" smtClean="0">
                <a:solidFill>
                  <a:srgbClr val="FFC000"/>
                </a:solidFill>
              </a:rPr>
              <a:t>voltaje </a:t>
            </a:r>
            <a:r>
              <a:rPr lang="es-MX" sz="1800" dirty="0">
                <a:solidFill>
                  <a:srgbClr val="FFC000"/>
                </a:solidFill>
              </a:rPr>
              <a:t>(de </a:t>
            </a:r>
            <a:r>
              <a:rPr lang="es-MX" sz="1800" dirty="0" smtClean="0">
                <a:solidFill>
                  <a:srgbClr val="FFC000"/>
                </a:solidFill>
              </a:rPr>
              <a:t>CD </a:t>
            </a:r>
            <a:r>
              <a:rPr lang="es-MX" sz="1800" dirty="0">
                <a:solidFill>
                  <a:srgbClr val="FFC000"/>
                </a:solidFill>
              </a:rPr>
              <a:t>o </a:t>
            </a:r>
            <a:r>
              <a:rPr lang="es-MX" sz="1800" dirty="0" smtClean="0">
                <a:solidFill>
                  <a:srgbClr val="FFC000"/>
                </a:solidFill>
              </a:rPr>
              <a:t>armónicas </a:t>
            </a:r>
            <a:r>
              <a:rPr lang="es-MX" sz="1800" dirty="0">
                <a:solidFill>
                  <a:srgbClr val="FFC000"/>
                </a:solidFill>
              </a:rPr>
              <a:t>de </a:t>
            </a:r>
            <a:r>
              <a:rPr lang="es-MX" sz="1800" dirty="0" smtClean="0">
                <a:solidFill>
                  <a:srgbClr val="FFC000"/>
                </a:solidFill>
              </a:rPr>
              <a:t>alterna) en el neutro </a:t>
            </a:r>
            <a:r>
              <a:rPr lang="es-MX" sz="1800" dirty="0">
                <a:solidFill>
                  <a:srgbClr val="FFC000"/>
                </a:solidFill>
              </a:rPr>
              <a:t>del </a:t>
            </a:r>
            <a:r>
              <a:rPr lang="es-MX" sz="1800" dirty="0" smtClean="0">
                <a:solidFill>
                  <a:srgbClr val="FFC000"/>
                </a:solidFill>
              </a:rPr>
              <a:t>generador.</a:t>
            </a:r>
            <a:endParaRPr lang="es-MX" sz="1800" dirty="0">
              <a:solidFill>
                <a:srgbClr val="FFC000"/>
              </a:solidFill>
            </a:endParaRPr>
          </a:p>
        </p:txBody>
      </p:sp>
    </p:spTree>
    <p:extLst>
      <p:ext uri="{BB962C8B-B14F-4D97-AF65-F5344CB8AC3E}">
        <p14:creationId xmlns:p14="http://schemas.microsoft.com/office/powerpoint/2010/main" val="2730551716"/>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4" name="Text Box 3"/>
          <p:cNvSpPr txBox="1">
            <a:spLocks noChangeArrowheads="1"/>
          </p:cNvSpPr>
          <p:nvPr/>
        </p:nvSpPr>
        <p:spPr bwMode="auto">
          <a:xfrm>
            <a:off x="0" y="1067873"/>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936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s-MX" dirty="0">
                <a:solidFill>
                  <a:srgbClr val="009900"/>
                </a:solidFill>
                <a:latin typeface="Comic Sans MS" pitchFamily="66" charset="0"/>
              </a:rPr>
              <a:t>PROTECCION CONTRA FALLA </a:t>
            </a:r>
            <a:r>
              <a:rPr lang="es-MX" dirty="0" smtClean="0">
                <a:solidFill>
                  <a:srgbClr val="009900"/>
                </a:solidFill>
                <a:latin typeface="Comic Sans MS" pitchFamily="66" charset="0"/>
              </a:rPr>
              <a:t>A TIERRA DEL ESTATOR</a:t>
            </a:r>
            <a:endParaRPr lang="es-MX" dirty="0">
              <a:solidFill>
                <a:srgbClr val="009900"/>
              </a:solidFill>
              <a:latin typeface="Comic Sans MS" pitchFamily="66" charset="0"/>
            </a:endParaRPr>
          </a:p>
        </p:txBody>
      </p:sp>
      <p:sp>
        <p:nvSpPr>
          <p:cNvPr id="2" name="1 CuadroTexto"/>
          <p:cNvSpPr txBox="1"/>
          <p:nvPr/>
        </p:nvSpPr>
        <p:spPr>
          <a:xfrm>
            <a:off x="0" y="1900427"/>
            <a:ext cx="9144000" cy="2554545"/>
          </a:xfrm>
          <a:prstGeom prst="rect">
            <a:avLst/>
          </a:prstGeom>
          <a:noFill/>
        </p:spPr>
        <p:txBody>
          <a:bodyPr wrap="square" rtlCol="0">
            <a:spAutoFit/>
          </a:bodyPr>
          <a:lstStyle/>
          <a:p>
            <a:r>
              <a:rPr lang="es-ES_tradnl" sz="2000" dirty="0">
                <a:solidFill>
                  <a:srgbClr val="FFC000"/>
                </a:solidFill>
              </a:rPr>
              <a:t>El relevador </a:t>
            </a:r>
            <a:r>
              <a:rPr lang="es-ES_tradnl" sz="2000" dirty="0" smtClean="0">
                <a:solidFill>
                  <a:srgbClr val="FFC000"/>
                </a:solidFill>
              </a:rPr>
              <a:t>(59GN o 64G)  </a:t>
            </a:r>
            <a:r>
              <a:rPr lang="es-ES_tradnl" sz="2000" dirty="0">
                <a:solidFill>
                  <a:srgbClr val="FFC000"/>
                </a:solidFill>
              </a:rPr>
              <a:t>que </a:t>
            </a:r>
            <a:r>
              <a:rPr lang="es-ES_tradnl" sz="2000" dirty="0" smtClean="0">
                <a:solidFill>
                  <a:srgbClr val="FFC000"/>
                </a:solidFill>
              </a:rPr>
              <a:t>generalmente se emplea debe </a:t>
            </a:r>
            <a:r>
              <a:rPr lang="es-ES_tradnl" sz="2000" dirty="0">
                <a:solidFill>
                  <a:srgbClr val="FFC000"/>
                </a:solidFill>
              </a:rPr>
              <a:t>tener dos características especiales:</a:t>
            </a:r>
            <a:endParaRPr lang="es-MX" sz="2000" dirty="0">
              <a:solidFill>
                <a:srgbClr val="FFC000"/>
              </a:solidFill>
            </a:endParaRPr>
          </a:p>
          <a:p>
            <a:pPr marL="342900" lvl="0" indent="-342900">
              <a:buFont typeface="Wingdings" pitchFamily="2" charset="2"/>
              <a:buChar char="§"/>
            </a:pPr>
            <a:r>
              <a:rPr lang="es-ES_tradnl" sz="2000" dirty="0">
                <a:solidFill>
                  <a:srgbClr val="FFC000"/>
                </a:solidFill>
              </a:rPr>
              <a:t>Filtro de 3ª armónica: Generalmente consiste en un capacitor en serie con la bobina del relevador, que reduce su sensibilidad a la tercera armónica.</a:t>
            </a:r>
            <a:endParaRPr lang="es-MX" sz="2000" dirty="0">
              <a:solidFill>
                <a:srgbClr val="FFC000"/>
              </a:solidFill>
            </a:endParaRPr>
          </a:p>
          <a:p>
            <a:pPr marL="342900" lvl="0" indent="-342900">
              <a:buFont typeface="Arial" pitchFamily="34" charset="0"/>
              <a:buChar char="•"/>
            </a:pPr>
            <a:r>
              <a:rPr lang="es-ES_tradnl" sz="2000" dirty="0">
                <a:solidFill>
                  <a:srgbClr val="FFC000"/>
                </a:solidFill>
              </a:rPr>
              <a:t>Rango bajo. normalmente de 5 a 20 volts para energizarse.</a:t>
            </a:r>
            <a:endParaRPr lang="es-MX" sz="2000" dirty="0">
              <a:solidFill>
                <a:srgbClr val="FFC000"/>
              </a:solidFill>
            </a:endParaRPr>
          </a:p>
          <a:p>
            <a:r>
              <a:rPr lang="es-ES_tradnl" sz="2000" dirty="0">
                <a:solidFill>
                  <a:srgbClr val="FFC000"/>
                </a:solidFill>
              </a:rPr>
              <a:t>Es habitual usar relevadores con mecanismo de disco de inducción para esta aplicación, en vista de que no requiere alta velocidad para librar este tipo de falla, que es de baja corriente</a:t>
            </a:r>
            <a:r>
              <a:rPr lang="es-ES_tradnl" sz="2000" dirty="0" smtClean="0">
                <a:solidFill>
                  <a:srgbClr val="FFC000"/>
                </a:solidFill>
              </a:rPr>
              <a:t>.</a:t>
            </a:r>
            <a:endParaRPr lang="es-MX" sz="2000" dirty="0">
              <a:solidFill>
                <a:srgbClr val="FFC000"/>
              </a:solidFill>
            </a:endParaRPr>
          </a:p>
        </p:txBody>
      </p:sp>
      <p:sp>
        <p:nvSpPr>
          <p:cNvPr id="3" name="2 CuadroTexto"/>
          <p:cNvSpPr txBox="1"/>
          <p:nvPr/>
        </p:nvSpPr>
        <p:spPr>
          <a:xfrm>
            <a:off x="-9543" y="1412776"/>
            <a:ext cx="4105611" cy="461665"/>
          </a:xfrm>
          <a:prstGeom prst="rect">
            <a:avLst/>
          </a:prstGeom>
          <a:noFill/>
        </p:spPr>
        <p:txBody>
          <a:bodyPr wrap="none" rtlCol="0">
            <a:spAutoFit/>
          </a:bodyPr>
          <a:lstStyle/>
          <a:p>
            <a:r>
              <a:rPr lang="es-MX" dirty="0" smtClean="0">
                <a:solidFill>
                  <a:srgbClr val="009900"/>
                </a:solidFill>
              </a:rPr>
              <a:t>Características del relevador</a:t>
            </a:r>
            <a:endParaRPr lang="es-MX" dirty="0">
              <a:solidFill>
                <a:srgbClr val="009900"/>
              </a:solidFill>
            </a:endParaRPr>
          </a:p>
        </p:txBody>
      </p:sp>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54972"/>
            <a:ext cx="3829050"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3829050" y="4293096"/>
            <a:ext cx="5314950" cy="2585323"/>
          </a:xfrm>
          <a:prstGeom prst="rect">
            <a:avLst/>
          </a:prstGeom>
          <a:noFill/>
        </p:spPr>
        <p:txBody>
          <a:bodyPr wrap="square" rtlCol="0">
            <a:spAutoFit/>
          </a:bodyPr>
          <a:lstStyle/>
          <a:p>
            <a:r>
              <a:rPr lang="es-ES_tradnl" sz="1800" dirty="0"/>
              <a:t>a)</a:t>
            </a:r>
            <a:r>
              <a:rPr lang="es-ES_tradnl" sz="1800" dirty="0" err="1"/>
              <a:t>Tap</a:t>
            </a:r>
            <a:r>
              <a:rPr lang="es-ES_tradnl" sz="1800" dirty="0"/>
              <a:t>: </a:t>
            </a:r>
            <a:r>
              <a:rPr lang="es-ES_tradnl" sz="1800" dirty="0" smtClean="0"/>
              <a:t>Para </a:t>
            </a:r>
            <a:r>
              <a:rPr lang="es-ES_tradnl" sz="1800" dirty="0"/>
              <a:t>cubrir el 95% del embobinado, el </a:t>
            </a:r>
            <a:r>
              <a:rPr lang="es-ES_tradnl" sz="1800" dirty="0" err="1"/>
              <a:t>tap</a:t>
            </a:r>
            <a:r>
              <a:rPr lang="es-ES_tradnl" sz="1800" dirty="0"/>
              <a:t> debe ajustarse a 5% del voltaje que se obtiene para una falla a la salida del embobinado, o sea:</a:t>
            </a:r>
            <a:endParaRPr lang="es-MX" sz="1800" dirty="0"/>
          </a:p>
          <a:p>
            <a:r>
              <a:rPr lang="es-ES_tradnl" sz="1800" dirty="0" err="1"/>
              <a:t>V</a:t>
            </a:r>
            <a:r>
              <a:rPr lang="es-ES_tradnl" sz="1800" baseline="-25000" dirty="0" err="1"/>
              <a:t>max</a:t>
            </a:r>
            <a:r>
              <a:rPr lang="es-ES_tradnl" sz="1800" dirty="0"/>
              <a:t> = 240 / </a:t>
            </a:r>
            <a:r>
              <a:rPr lang="es-ES_tradnl" sz="1800" dirty="0">
                <a:sym typeface="Symbol"/>
              </a:rPr>
              <a:t></a:t>
            </a:r>
            <a:r>
              <a:rPr lang="es-ES_tradnl" sz="1800" dirty="0"/>
              <a:t>3  = 138.6 volts en el secundario</a:t>
            </a:r>
            <a:endParaRPr lang="es-MX" sz="1800" dirty="0"/>
          </a:p>
          <a:p>
            <a:r>
              <a:rPr lang="en-US" sz="1800" dirty="0"/>
              <a:t>V tap = 0.05 </a:t>
            </a:r>
            <a:r>
              <a:rPr lang="en-US" sz="1800" dirty="0" err="1"/>
              <a:t>V</a:t>
            </a:r>
            <a:r>
              <a:rPr lang="en-US" sz="1800" baseline="-25000" dirty="0" err="1"/>
              <a:t>max</a:t>
            </a:r>
            <a:r>
              <a:rPr lang="en-US" sz="1800" dirty="0"/>
              <a:t> = 6.93 volts</a:t>
            </a:r>
            <a:endParaRPr lang="es-MX" sz="1800" dirty="0"/>
          </a:p>
          <a:p>
            <a:r>
              <a:rPr lang="es-ES_tradnl" sz="1800" dirty="0"/>
              <a:t>Se usará el </a:t>
            </a:r>
            <a:r>
              <a:rPr lang="es-ES_tradnl" sz="1800" dirty="0" err="1"/>
              <a:t>tap</a:t>
            </a:r>
            <a:r>
              <a:rPr lang="es-ES_tradnl" sz="1800" dirty="0"/>
              <a:t> mas </a:t>
            </a:r>
            <a:r>
              <a:rPr lang="es-ES_tradnl" sz="1800" dirty="0" smtClean="0"/>
              <a:t>próximo </a:t>
            </a:r>
            <a:r>
              <a:rPr lang="es-ES_tradnl" sz="1800" dirty="0"/>
              <a:t>o 7 </a:t>
            </a:r>
            <a:r>
              <a:rPr lang="es-ES_tradnl" sz="1800" dirty="0" smtClean="0"/>
              <a:t>volts</a:t>
            </a:r>
            <a:r>
              <a:rPr lang="es-MX" sz="1800" dirty="0" smtClean="0"/>
              <a:t>.</a:t>
            </a:r>
          </a:p>
          <a:p>
            <a:r>
              <a:rPr lang="es-ES_tradnl" sz="1800" dirty="0"/>
              <a:t>b) Palanca de tiempo: La palanca de tiempo admite un ajuste relativamente alto </a:t>
            </a:r>
            <a:r>
              <a:rPr lang="es-ES_tradnl" sz="1800" dirty="0" smtClean="0"/>
              <a:t>, normalmente 2 segundos.</a:t>
            </a:r>
            <a:endParaRPr lang="es-MX" sz="1800" dirty="0"/>
          </a:p>
        </p:txBody>
      </p:sp>
    </p:spTree>
    <p:extLst>
      <p:ext uri="{BB962C8B-B14F-4D97-AF65-F5344CB8AC3E}">
        <p14:creationId xmlns:p14="http://schemas.microsoft.com/office/powerpoint/2010/main" val="393702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0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7" name="6 CuadroTexto"/>
          <p:cNvSpPr txBox="1"/>
          <p:nvPr/>
        </p:nvSpPr>
        <p:spPr>
          <a:xfrm>
            <a:off x="0" y="1430161"/>
            <a:ext cx="5424883" cy="461665"/>
          </a:xfrm>
          <a:prstGeom prst="rect">
            <a:avLst/>
          </a:prstGeom>
          <a:noFill/>
        </p:spPr>
        <p:txBody>
          <a:bodyPr wrap="none" rtlCol="0">
            <a:spAutoFit/>
          </a:bodyPr>
          <a:lstStyle/>
          <a:p>
            <a:r>
              <a:rPr lang="es-MX" dirty="0" smtClean="0"/>
              <a:t>Sobrecalentamiento devanado Estator</a:t>
            </a:r>
            <a:endParaRPr lang="es-MX" dirty="0"/>
          </a:p>
        </p:txBody>
      </p:sp>
      <p:sp>
        <p:nvSpPr>
          <p:cNvPr id="8" name="7 CuadroTexto"/>
          <p:cNvSpPr txBox="1"/>
          <p:nvPr/>
        </p:nvSpPr>
        <p:spPr>
          <a:xfrm>
            <a:off x="364094" y="1978368"/>
            <a:ext cx="8744904" cy="1323439"/>
          </a:xfrm>
          <a:prstGeom prst="rect">
            <a:avLst/>
          </a:prstGeom>
          <a:noFill/>
        </p:spPr>
        <p:txBody>
          <a:bodyPr wrap="square" rtlCol="0">
            <a:spAutoFit/>
          </a:bodyPr>
          <a:lstStyle/>
          <a:p>
            <a:r>
              <a:rPr lang="es-MX" sz="2000" dirty="0">
                <a:solidFill>
                  <a:srgbClr val="FFC000"/>
                </a:solidFill>
              </a:rPr>
              <a:t>Las sobrecargas en generadores pueden deberse a </a:t>
            </a:r>
            <a:r>
              <a:rPr lang="es-MX" sz="2000" dirty="0" smtClean="0">
                <a:solidFill>
                  <a:srgbClr val="FFC000"/>
                </a:solidFill>
              </a:rPr>
              <a:t>déficits </a:t>
            </a:r>
            <a:r>
              <a:rPr lang="es-MX" sz="2000" dirty="0">
                <a:solidFill>
                  <a:srgbClr val="FFC000"/>
                </a:solidFill>
              </a:rPr>
              <a:t>de </a:t>
            </a:r>
            <a:r>
              <a:rPr lang="es-MX" sz="2000" dirty="0" smtClean="0">
                <a:solidFill>
                  <a:srgbClr val="FFC000"/>
                </a:solidFill>
              </a:rPr>
              <a:t>potencias</a:t>
            </a:r>
            <a:endParaRPr lang="es-MX" sz="2000" dirty="0">
              <a:solidFill>
                <a:srgbClr val="FFC000"/>
              </a:solidFill>
            </a:endParaRPr>
          </a:p>
          <a:p>
            <a:r>
              <a:rPr lang="es-MX" sz="2000" dirty="0" smtClean="0">
                <a:solidFill>
                  <a:srgbClr val="FFC000"/>
                </a:solidFill>
              </a:rPr>
              <a:t>activa y/o reactiva </a:t>
            </a:r>
            <a:r>
              <a:rPr lang="es-MX" sz="2000" dirty="0">
                <a:solidFill>
                  <a:srgbClr val="FFC000"/>
                </a:solidFill>
              </a:rPr>
              <a:t>en el </a:t>
            </a:r>
            <a:r>
              <a:rPr lang="es-MX" sz="2000" dirty="0" smtClean="0">
                <a:solidFill>
                  <a:srgbClr val="FFC000"/>
                </a:solidFill>
              </a:rPr>
              <a:t>SEP </a:t>
            </a:r>
            <a:r>
              <a:rPr lang="es-MX" sz="2000" dirty="0">
                <a:solidFill>
                  <a:srgbClr val="FFC000"/>
                </a:solidFill>
              </a:rPr>
              <a:t>y se </a:t>
            </a:r>
            <a:r>
              <a:rPr lang="es-MX" sz="2000" dirty="0" smtClean="0">
                <a:solidFill>
                  <a:srgbClr val="FFC000"/>
                </a:solidFill>
              </a:rPr>
              <a:t>manifiestan como </a:t>
            </a:r>
            <a:r>
              <a:rPr lang="es-MX" sz="2000" dirty="0" err="1" smtClean="0">
                <a:solidFill>
                  <a:srgbClr val="FFC000"/>
                </a:solidFill>
              </a:rPr>
              <a:t>sobrecorrientes</a:t>
            </a:r>
            <a:r>
              <a:rPr lang="es-MX" sz="2000" dirty="0" smtClean="0">
                <a:solidFill>
                  <a:srgbClr val="FFC000"/>
                </a:solidFill>
              </a:rPr>
              <a:t> </a:t>
            </a:r>
            <a:r>
              <a:rPr lang="es-MX" sz="2000" dirty="0">
                <a:solidFill>
                  <a:srgbClr val="FFC000"/>
                </a:solidFill>
              </a:rPr>
              <a:t>en</a:t>
            </a:r>
          </a:p>
          <a:p>
            <a:r>
              <a:rPr lang="es-MX" sz="2000" dirty="0">
                <a:solidFill>
                  <a:srgbClr val="FFC000"/>
                </a:solidFill>
              </a:rPr>
              <a:t>los devanados </a:t>
            </a:r>
            <a:r>
              <a:rPr lang="es-MX" sz="2000" dirty="0" smtClean="0">
                <a:solidFill>
                  <a:srgbClr val="FFC000"/>
                </a:solidFill>
              </a:rPr>
              <a:t>del estator. Cuando la </a:t>
            </a:r>
            <a:r>
              <a:rPr lang="es-MX" sz="2000" dirty="0">
                <a:solidFill>
                  <a:srgbClr val="FFC000"/>
                </a:solidFill>
              </a:rPr>
              <a:t>sobrecarga es de </a:t>
            </a:r>
            <a:r>
              <a:rPr lang="es-MX" sz="2000" dirty="0" smtClean="0">
                <a:solidFill>
                  <a:srgbClr val="FFC000"/>
                </a:solidFill>
              </a:rPr>
              <a:t>potencia reactiva puede</a:t>
            </a:r>
            <a:r>
              <a:rPr lang="es-MX" sz="2000" dirty="0">
                <a:solidFill>
                  <a:srgbClr val="FFC000"/>
                </a:solidFill>
              </a:rPr>
              <a:t> </a:t>
            </a:r>
            <a:r>
              <a:rPr lang="es-MX" sz="2000" dirty="0" smtClean="0">
                <a:solidFill>
                  <a:srgbClr val="FFC000"/>
                </a:solidFill>
              </a:rPr>
              <a:t>haber también </a:t>
            </a:r>
            <a:r>
              <a:rPr lang="es-MX" sz="2000" dirty="0">
                <a:solidFill>
                  <a:srgbClr val="FFC000"/>
                </a:solidFill>
              </a:rPr>
              <a:t>una </a:t>
            </a:r>
            <a:r>
              <a:rPr lang="es-MX" sz="2000" dirty="0" smtClean="0">
                <a:solidFill>
                  <a:srgbClr val="FFC000"/>
                </a:solidFill>
              </a:rPr>
              <a:t>corriente excesiva en el circulito </a:t>
            </a:r>
            <a:r>
              <a:rPr lang="es-MX" sz="2000" dirty="0">
                <a:solidFill>
                  <a:srgbClr val="FFC000"/>
                </a:solidFill>
              </a:rPr>
              <a:t>de </a:t>
            </a:r>
            <a:r>
              <a:rPr lang="es-MX" sz="2000" dirty="0" smtClean="0">
                <a:solidFill>
                  <a:srgbClr val="FFC000"/>
                </a:solidFill>
              </a:rPr>
              <a:t>excitación.</a:t>
            </a:r>
            <a:endParaRPr lang="es-MX" sz="2000" dirty="0">
              <a:solidFill>
                <a:srgbClr val="FFC000"/>
              </a:solidFill>
            </a:endParaRPr>
          </a:p>
        </p:txBody>
      </p:sp>
      <p:grpSp>
        <p:nvGrpSpPr>
          <p:cNvPr id="77832" name="77831 Grupo"/>
          <p:cNvGrpSpPr/>
          <p:nvPr/>
        </p:nvGrpSpPr>
        <p:grpSpPr>
          <a:xfrm>
            <a:off x="179512" y="3279547"/>
            <a:ext cx="4624759" cy="2698227"/>
            <a:chOff x="179512" y="3279547"/>
            <a:chExt cx="4624759" cy="2698227"/>
          </a:xfrm>
        </p:grpSpPr>
        <p:sp>
          <p:nvSpPr>
            <p:cNvPr id="9" name="8 Elipse"/>
            <p:cNvSpPr/>
            <p:nvPr/>
          </p:nvSpPr>
          <p:spPr bwMode="auto">
            <a:xfrm>
              <a:off x="179512" y="3429000"/>
              <a:ext cx="3048063" cy="223224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10" name="9 Rectángulo"/>
            <p:cNvSpPr/>
            <p:nvPr/>
          </p:nvSpPr>
          <p:spPr bwMode="auto">
            <a:xfrm>
              <a:off x="179512" y="3429000"/>
              <a:ext cx="1524031" cy="2232248"/>
            </a:xfrm>
            <a:prstGeom prst="rect">
              <a:avLst/>
            </a:prstGeom>
            <a:solidFill>
              <a:schemeClr val="tx2">
                <a:lumMod val="8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cxnSp>
          <p:nvCxnSpPr>
            <p:cNvPr id="12" name="11 Conector recto"/>
            <p:cNvCxnSpPr>
              <a:stCxn id="9" idx="2"/>
            </p:cNvCxnSpPr>
            <p:nvPr/>
          </p:nvCxnSpPr>
          <p:spPr bwMode="auto">
            <a:xfrm>
              <a:off x="179512" y="4545124"/>
              <a:ext cx="914400" cy="914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13 Conector recto"/>
            <p:cNvCxnSpPr>
              <a:stCxn id="9" idx="2"/>
              <a:endCxn id="9" idx="6"/>
            </p:cNvCxnSpPr>
            <p:nvPr/>
          </p:nvCxnSpPr>
          <p:spPr bwMode="auto">
            <a:xfrm>
              <a:off x="179512" y="4545124"/>
              <a:ext cx="3048063" cy="0"/>
            </a:xfrm>
            <a:prstGeom prst="line">
              <a:avLst/>
            </a:prstGeom>
            <a:solidFill>
              <a:schemeClr val="accent1"/>
            </a:solidFill>
            <a:ln w="25400" cap="flat" cmpd="sng" algn="ctr">
              <a:solidFill>
                <a:srgbClr val="C00000"/>
              </a:solidFill>
              <a:prstDash val="solid"/>
              <a:round/>
              <a:headEnd type="none" w="med" len="med"/>
              <a:tailEnd type="none" w="med" len="med"/>
            </a:ln>
            <a:effectLst/>
          </p:spPr>
        </p:cxnSp>
        <p:cxnSp>
          <p:nvCxnSpPr>
            <p:cNvPr id="16" name="15 Conector recto"/>
            <p:cNvCxnSpPr>
              <a:endCxn id="9" idx="4"/>
            </p:cNvCxnSpPr>
            <p:nvPr/>
          </p:nvCxnSpPr>
          <p:spPr bwMode="auto">
            <a:xfrm>
              <a:off x="1703543" y="3429000"/>
              <a:ext cx="1" cy="2232248"/>
            </a:xfrm>
            <a:prstGeom prst="line">
              <a:avLst/>
            </a:prstGeom>
            <a:solidFill>
              <a:schemeClr val="accent1"/>
            </a:solidFill>
            <a:ln w="25400" cap="flat" cmpd="sng" algn="ctr">
              <a:solidFill>
                <a:srgbClr val="C00000"/>
              </a:solidFill>
              <a:prstDash val="solid"/>
              <a:round/>
              <a:headEnd type="none" w="med" len="med"/>
              <a:tailEnd type="none" w="med" len="med"/>
            </a:ln>
            <a:effectLst/>
          </p:spPr>
        </p:cxnSp>
        <p:cxnSp>
          <p:nvCxnSpPr>
            <p:cNvPr id="18" name="17 Conector recto"/>
            <p:cNvCxnSpPr>
              <a:stCxn id="10" idx="3"/>
            </p:cNvCxnSpPr>
            <p:nvPr/>
          </p:nvCxnSpPr>
          <p:spPr bwMode="auto">
            <a:xfrm flipV="1">
              <a:off x="1703543" y="3933056"/>
              <a:ext cx="1356289" cy="61206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21 Conector recto"/>
            <p:cNvCxnSpPr>
              <a:stCxn id="10" idx="3"/>
            </p:cNvCxnSpPr>
            <p:nvPr/>
          </p:nvCxnSpPr>
          <p:spPr bwMode="auto">
            <a:xfrm>
              <a:off x="1703543" y="4545124"/>
              <a:ext cx="1356289"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6" name="25 CuadroTexto"/>
            <p:cNvSpPr txBox="1"/>
            <p:nvPr/>
          </p:nvSpPr>
          <p:spPr>
            <a:xfrm>
              <a:off x="3241023" y="4675784"/>
              <a:ext cx="1563248" cy="584775"/>
            </a:xfrm>
            <a:prstGeom prst="rect">
              <a:avLst/>
            </a:prstGeom>
            <a:noFill/>
          </p:spPr>
          <p:txBody>
            <a:bodyPr wrap="none" rtlCol="0">
              <a:spAutoFit/>
            </a:bodyPr>
            <a:lstStyle/>
            <a:p>
              <a:r>
                <a:rPr lang="es-MX" sz="1600" dirty="0" smtClean="0"/>
                <a:t>Calentamiento </a:t>
              </a:r>
            </a:p>
            <a:p>
              <a:r>
                <a:rPr lang="es-MX" sz="1600" dirty="0" smtClean="0"/>
                <a:t>del Estator</a:t>
              </a:r>
              <a:endParaRPr lang="es-MX" sz="1600" dirty="0"/>
            </a:p>
          </p:txBody>
        </p:sp>
        <p:sp>
          <p:nvSpPr>
            <p:cNvPr id="29" name="28 CuadroTexto"/>
            <p:cNvSpPr txBox="1"/>
            <p:nvPr/>
          </p:nvSpPr>
          <p:spPr>
            <a:xfrm>
              <a:off x="2880597" y="3279547"/>
              <a:ext cx="1563248" cy="584775"/>
            </a:xfrm>
            <a:prstGeom prst="rect">
              <a:avLst/>
            </a:prstGeom>
            <a:noFill/>
          </p:spPr>
          <p:txBody>
            <a:bodyPr wrap="none" rtlCol="0">
              <a:spAutoFit/>
            </a:bodyPr>
            <a:lstStyle/>
            <a:p>
              <a:r>
                <a:rPr lang="es-MX" sz="1600" dirty="0" smtClean="0"/>
                <a:t>Calentamiento </a:t>
              </a:r>
            </a:p>
            <a:p>
              <a:r>
                <a:rPr lang="es-MX" sz="1600" dirty="0" smtClean="0"/>
                <a:t>del Rotor</a:t>
              </a:r>
              <a:endParaRPr lang="es-MX" sz="1600" dirty="0"/>
            </a:p>
          </p:txBody>
        </p:sp>
        <p:sp>
          <p:nvSpPr>
            <p:cNvPr id="27" name="26 CuadroTexto"/>
            <p:cNvSpPr txBox="1"/>
            <p:nvPr/>
          </p:nvSpPr>
          <p:spPr>
            <a:xfrm>
              <a:off x="2628511" y="5392999"/>
              <a:ext cx="2122697" cy="584775"/>
            </a:xfrm>
            <a:prstGeom prst="rect">
              <a:avLst/>
            </a:prstGeom>
            <a:noFill/>
          </p:spPr>
          <p:txBody>
            <a:bodyPr wrap="none" rtlCol="0">
              <a:spAutoFit/>
            </a:bodyPr>
            <a:lstStyle/>
            <a:p>
              <a:r>
                <a:rPr lang="es-MX" sz="1600" dirty="0" smtClean="0"/>
                <a:t>Calentamiento </a:t>
              </a:r>
            </a:p>
            <a:p>
              <a:r>
                <a:rPr lang="es-MX" sz="1600" dirty="0" smtClean="0"/>
                <a:t>cabezales del estator</a:t>
              </a:r>
              <a:endParaRPr lang="es-MX" sz="1600" dirty="0"/>
            </a:p>
          </p:txBody>
        </p:sp>
        <p:cxnSp>
          <p:nvCxnSpPr>
            <p:cNvPr id="30" name="29 Conector recto de flecha"/>
            <p:cNvCxnSpPr>
              <a:stCxn id="29" idx="1"/>
            </p:cNvCxnSpPr>
            <p:nvPr/>
          </p:nvCxnSpPr>
          <p:spPr bwMode="auto">
            <a:xfrm flipH="1">
              <a:off x="2555777" y="3571935"/>
              <a:ext cx="324820" cy="46166"/>
            </a:xfrm>
            <a:prstGeom prst="straightConnector1">
              <a:avLst/>
            </a:prstGeom>
            <a:solidFill>
              <a:schemeClr val="accent1"/>
            </a:solidFill>
            <a:ln w="25400" cap="flat" cmpd="sng" algn="ctr">
              <a:solidFill>
                <a:srgbClr val="009900"/>
              </a:solidFill>
              <a:prstDash val="solid"/>
              <a:round/>
              <a:headEnd type="none" w="med" len="med"/>
              <a:tailEnd type="arrow"/>
            </a:ln>
            <a:effectLst/>
          </p:spPr>
        </p:cxnSp>
        <p:cxnSp>
          <p:nvCxnSpPr>
            <p:cNvPr id="77824" name="77823 Conector recto de flecha"/>
            <p:cNvCxnSpPr/>
            <p:nvPr/>
          </p:nvCxnSpPr>
          <p:spPr bwMode="auto">
            <a:xfrm flipH="1" flipV="1">
              <a:off x="3241023" y="4437112"/>
              <a:ext cx="421199" cy="243027"/>
            </a:xfrm>
            <a:prstGeom prst="straightConnector1">
              <a:avLst/>
            </a:prstGeom>
            <a:solidFill>
              <a:schemeClr val="accent1"/>
            </a:solidFill>
            <a:ln w="31750" cap="flat" cmpd="sng" algn="ctr">
              <a:solidFill>
                <a:srgbClr val="C00000"/>
              </a:solidFill>
              <a:prstDash val="solid"/>
              <a:round/>
              <a:headEnd type="none" w="med" len="med"/>
              <a:tailEnd type="arrow"/>
            </a:ln>
            <a:effectLst/>
          </p:spPr>
        </p:cxnSp>
        <p:cxnSp>
          <p:nvCxnSpPr>
            <p:cNvPr id="77829" name="77828 Conector recto de flecha"/>
            <p:cNvCxnSpPr/>
            <p:nvPr/>
          </p:nvCxnSpPr>
          <p:spPr bwMode="auto">
            <a:xfrm flipH="1" flipV="1">
              <a:off x="2179234" y="5601310"/>
              <a:ext cx="404906" cy="168154"/>
            </a:xfrm>
            <a:prstGeom prst="straightConnector1">
              <a:avLst/>
            </a:prstGeom>
            <a:solidFill>
              <a:schemeClr val="accent1"/>
            </a:solidFill>
            <a:ln w="31750" cap="flat" cmpd="sng" algn="ctr">
              <a:solidFill>
                <a:srgbClr val="CC0099"/>
              </a:solidFill>
              <a:prstDash val="solid"/>
              <a:round/>
              <a:headEnd type="none" w="med" len="med"/>
              <a:tailEnd type="arrow"/>
            </a:ln>
            <a:effectLst/>
          </p:spPr>
        </p:cxnSp>
      </p:grpSp>
      <p:sp>
        <p:nvSpPr>
          <p:cNvPr id="77833" name="77832 CuadroTexto"/>
          <p:cNvSpPr txBox="1"/>
          <p:nvPr/>
        </p:nvSpPr>
        <p:spPr>
          <a:xfrm>
            <a:off x="4736546" y="3618101"/>
            <a:ext cx="4407455" cy="3170099"/>
          </a:xfrm>
          <a:prstGeom prst="rect">
            <a:avLst/>
          </a:prstGeom>
          <a:noFill/>
        </p:spPr>
        <p:txBody>
          <a:bodyPr wrap="square" rtlCol="0">
            <a:spAutoFit/>
          </a:bodyPr>
          <a:lstStyle/>
          <a:p>
            <a:r>
              <a:rPr lang="es-MX" sz="2000" dirty="0"/>
              <a:t>Es práctica </a:t>
            </a:r>
            <a:r>
              <a:rPr lang="es-MX" sz="2000" dirty="0" smtClean="0"/>
              <a:t>generalizada que </a:t>
            </a:r>
            <a:r>
              <a:rPr lang="es-MX" sz="2000" dirty="0" err="1"/>
              <a:t>Ia</a:t>
            </a:r>
            <a:r>
              <a:rPr lang="es-MX" sz="2000" dirty="0"/>
              <a:t> </a:t>
            </a:r>
            <a:r>
              <a:rPr lang="es-MX" sz="2000" dirty="0" smtClean="0"/>
              <a:t>protección vs </a:t>
            </a:r>
            <a:r>
              <a:rPr lang="es-MX" sz="2000" dirty="0"/>
              <a:t>sobrecarga</a:t>
            </a:r>
          </a:p>
          <a:p>
            <a:r>
              <a:rPr lang="es-MX" sz="2000" dirty="0"/>
              <a:t>balanceada </a:t>
            </a:r>
            <a:r>
              <a:rPr lang="es-MX" sz="2000" dirty="0" smtClean="0"/>
              <a:t>emita </a:t>
            </a:r>
            <a:r>
              <a:rPr lang="es-MX" sz="2000" dirty="0"/>
              <a:t>una señal de alarma y </a:t>
            </a:r>
            <a:r>
              <a:rPr lang="es-MX" sz="2000" dirty="0" smtClean="0"/>
              <a:t>permita </a:t>
            </a:r>
            <a:r>
              <a:rPr lang="es-MX" sz="2000" dirty="0"/>
              <a:t>al operador </a:t>
            </a:r>
            <a:r>
              <a:rPr lang="es-MX" sz="2000" dirty="0" smtClean="0"/>
              <a:t>decidir si </a:t>
            </a:r>
            <a:r>
              <a:rPr lang="es-MX" sz="2000" dirty="0"/>
              <a:t>debe </a:t>
            </a:r>
            <a:r>
              <a:rPr lang="es-MX" sz="2000" dirty="0" smtClean="0"/>
              <a:t>o no </a:t>
            </a:r>
            <a:r>
              <a:rPr lang="es-MX" sz="2000" dirty="0"/>
              <a:t>sacarse la </a:t>
            </a:r>
            <a:r>
              <a:rPr lang="es-MX" sz="2000" dirty="0" smtClean="0"/>
              <a:t>máquina </a:t>
            </a:r>
            <a:r>
              <a:rPr lang="es-MX" sz="2000" dirty="0"/>
              <a:t>de </a:t>
            </a:r>
            <a:r>
              <a:rPr lang="es-MX" sz="2000" dirty="0" smtClean="0"/>
              <a:t>servicio. En plantas generadoras </a:t>
            </a:r>
            <a:r>
              <a:rPr lang="es-MX" sz="2000" dirty="0"/>
              <a:t>no </a:t>
            </a:r>
            <a:r>
              <a:rPr lang="es-MX" sz="2000" dirty="0" smtClean="0"/>
              <a:t>atendidas se</a:t>
            </a:r>
            <a:r>
              <a:rPr lang="es-MX" sz="2000" dirty="0"/>
              <a:t> </a:t>
            </a:r>
            <a:r>
              <a:rPr lang="es-MX" sz="2000" dirty="0" smtClean="0"/>
              <a:t>recomienda que </a:t>
            </a:r>
            <a:r>
              <a:rPr lang="es-MX" sz="2000" dirty="0"/>
              <a:t>la </a:t>
            </a:r>
            <a:r>
              <a:rPr lang="es-MX" sz="2000" dirty="0" smtClean="0"/>
              <a:t>protección provoque una reducción </a:t>
            </a:r>
            <a:r>
              <a:rPr lang="es-MX" sz="2000" dirty="0"/>
              <a:t>de la carga o </a:t>
            </a:r>
            <a:r>
              <a:rPr lang="es-MX" sz="2000" dirty="0" smtClean="0"/>
              <a:t>la desconexión del </a:t>
            </a:r>
            <a:r>
              <a:rPr lang="es-MX" sz="2000" dirty="0"/>
              <a:t>generador.</a:t>
            </a:r>
          </a:p>
        </p:txBody>
      </p:sp>
      <p:sp>
        <p:nvSpPr>
          <p:cNvPr id="77837" name="77836 CuadroTexto"/>
          <p:cNvSpPr txBox="1"/>
          <p:nvPr/>
        </p:nvSpPr>
        <p:spPr>
          <a:xfrm>
            <a:off x="-21412" y="6150495"/>
            <a:ext cx="4057521" cy="707886"/>
          </a:xfrm>
          <a:prstGeom prst="rect">
            <a:avLst/>
          </a:prstGeom>
          <a:noFill/>
        </p:spPr>
        <p:txBody>
          <a:bodyPr wrap="none" rtlCol="0">
            <a:spAutoFit/>
          </a:bodyPr>
          <a:lstStyle/>
          <a:p>
            <a:r>
              <a:rPr lang="es-MX" sz="2000" dirty="0" smtClean="0"/>
              <a:t>Normalmente se usan termopares</a:t>
            </a:r>
          </a:p>
          <a:p>
            <a:r>
              <a:rPr lang="es-MX" sz="2000" dirty="0" smtClean="0"/>
              <a:t>o termo-resistores</a:t>
            </a:r>
            <a:endParaRPr lang="es-MX" sz="2000" dirty="0"/>
          </a:p>
        </p:txBody>
      </p:sp>
    </p:spTree>
    <p:extLst>
      <p:ext uri="{BB962C8B-B14F-4D97-AF65-F5344CB8AC3E}">
        <p14:creationId xmlns:p14="http://schemas.microsoft.com/office/powerpoint/2010/main" val="199975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7832"/>
                                        </p:tgtEl>
                                        <p:attrNameLst>
                                          <p:attrName>style.visibility</p:attrName>
                                        </p:attrNameLst>
                                      </p:cBhvr>
                                      <p:to>
                                        <p:strVal val="visible"/>
                                      </p:to>
                                    </p:set>
                                    <p:animEffect transition="in" filter="fade">
                                      <p:cBhvr>
                                        <p:cTn id="11" dur="500"/>
                                        <p:tgtEl>
                                          <p:spTgt spid="7783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783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78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7833" grpId="0"/>
      <p:bldP spid="77837" grpId="0"/>
    </p:bldLst>
  </p:timing>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dirty="0" smtClean="0">
                <a:solidFill>
                  <a:srgbClr val="FF3300"/>
                </a:solidFill>
                <a:latin typeface="Comic Sans MS" pitchFamily="66" charset="0"/>
              </a:rPr>
              <a:t>PROTECCIONES DE </a:t>
            </a:r>
            <a:r>
              <a:rPr lang="es-ES_tradnl" sz="3600" dirty="0" err="1" smtClean="0">
                <a:solidFill>
                  <a:srgbClr val="FF3300"/>
                </a:solidFill>
                <a:latin typeface="Comic Sans MS" pitchFamily="66" charset="0"/>
              </a:rPr>
              <a:t>SEP’s</a:t>
            </a:r>
            <a:endParaRPr lang="es-ES" sz="3600" dirty="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88993" y="977893"/>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3" name="2 CuadroTexto"/>
          <p:cNvSpPr txBox="1"/>
          <p:nvPr/>
        </p:nvSpPr>
        <p:spPr>
          <a:xfrm>
            <a:off x="16858" y="1467924"/>
            <a:ext cx="6470041" cy="400110"/>
          </a:xfrm>
          <a:prstGeom prst="rect">
            <a:avLst/>
          </a:prstGeom>
          <a:noFill/>
        </p:spPr>
        <p:txBody>
          <a:bodyPr wrap="none" rtlCol="0">
            <a:spAutoFit/>
          </a:bodyPr>
          <a:lstStyle/>
          <a:p>
            <a:r>
              <a:rPr lang="es-MX" sz="2000" dirty="0" smtClean="0">
                <a:solidFill>
                  <a:schemeClr val="tx2"/>
                </a:solidFill>
              </a:rPr>
              <a:t>Desbalance de corrientes o sobrecarga desbalanceada</a:t>
            </a:r>
            <a:endParaRPr lang="es-MX" sz="2000" dirty="0">
              <a:solidFill>
                <a:schemeClr val="tx2"/>
              </a:solidFill>
            </a:endParaRPr>
          </a:p>
        </p:txBody>
      </p:sp>
      <p:sp>
        <p:nvSpPr>
          <p:cNvPr id="4" name="3 CuadroTexto"/>
          <p:cNvSpPr txBox="1"/>
          <p:nvPr/>
        </p:nvSpPr>
        <p:spPr>
          <a:xfrm>
            <a:off x="-7144" y="1874607"/>
            <a:ext cx="9144000" cy="1323439"/>
          </a:xfrm>
          <a:prstGeom prst="rect">
            <a:avLst/>
          </a:prstGeom>
          <a:noFill/>
        </p:spPr>
        <p:txBody>
          <a:bodyPr wrap="square" rtlCol="0">
            <a:spAutoFit/>
          </a:bodyPr>
          <a:lstStyle/>
          <a:p>
            <a:r>
              <a:rPr lang="es-MX" sz="2000" dirty="0">
                <a:solidFill>
                  <a:srgbClr val="FFC000"/>
                </a:solidFill>
              </a:rPr>
              <a:t>Las </a:t>
            </a:r>
            <a:r>
              <a:rPr lang="es-MX" sz="2000" dirty="0" smtClean="0">
                <a:solidFill>
                  <a:srgbClr val="FFC000"/>
                </a:solidFill>
              </a:rPr>
              <a:t>sobrecargas </a:t>
            </a:r>
            <a:r>
              <a:rPr lang="es-MX" sz="2000" dirty="0">
                <a:solidFill>
                  <a:srgbClr val="FFC000"/>
                </a:solidFill>
              </a:rPr>
              <a:t>desbalanceadas en generadores pueden deberse a aperturas</a:t>
            </a:r>
          </a:p>
          <a:p>
            <a:r>
              <a:rPr lang="es-MX" sz="2000" dirty="0">
                <a:solidFill>
                  <a:srgbClr val="FFC000"/>
                </a:solidFill>
              </a:rPr>
              <a:t>de fases en el </a:t>
            </a:r>
            <a:r>
              <a:rPr lang="es-MX" sz="2000" dirty="0" smtClean="0">
                <a:solidFill>
                  <a:srgbClr val="FFC000"/>
                </a:solidFill>
              </a:rPr>
              <a:t>sistema </a:t>
            </a:r>
            <a:r>
              <a:rPr lang="es-MX" sz="2000" dirty="0">
                <a:solidFill>
                  <a:srgbClr val="FFC000"/>
                </a:solidFill>
              </a:rPr>
              <a:t>por </a:t>
            </a:r>
            <a:r>
              <a:rPr lang="es-MX" sz="2000" dirty="0" smtClean="0">
                <a:solidFill>
                  <a:srgbClr val="FFC000"/>
                </a:solidFill>
              </a:rPr>
              <a:t>rotura </a:t>
            </a:r>
            <a:r>
              <a:rPr lang="es-MX" sz="2000" dirty="0">
                <a:solidFill>
                  <a:srgbClr val="FFC000"/>
                </a:solidFill>
              </a:rPr>
              <a:t>de conductores o por </a:t>
            </a:r>
            <a:r>
              <a:rPr lang="es-MX" sz="2000" dirty="0" smtClean="0">
                <a:solidFill>
                  <a:srgbClr val="FFC000"/>
                </a:solidFill>
              </a:rPr>
              <a:t>acción de equipos </a:t>
            </a:r>
            <a:r>
              <a:rPr lang="es-MX" sz="2000" dirty="0">
                <a:solidFill>
                  <a:srgbClr val="FFC000"/>
                </a:solidFill>
              </a:rPr>
              <a:t>de</a:t>
            </a:r>
          </a:p>
          <a:p>
            <a:r>
              <a:rPr lang="es-MX" sz="2000" dirty="0" smtClean="0">
                <a:solidFill>
                  <a:srgbClr val="FFC000"/>
                </a:solidFill>
              </a:rPr>
              <a:t>conmutación. </a:t>
            </a:r>
            <a:r>
              <a:rPr lang="es-MX" sz="2000" dirty="0">
                <a:solidFill>
                  <a:srgbClr val="FFC000"/>
                </a:solidFill>
              </a:rPr>
              <a:t>Un caso </a:t>
            </a:r>
            <a:r>
              <a:rPr lang="es-MX" sz="2000" dirty="0" smtClean="0">
                <a:solidFill>
                  <a:srgbClr val="FFC000"/>
                </a:solidFill>
              </a:rPr>
              <a:t>critico </a:t>
            </a:r>
            <a:r>
              <a:rPr lang="es-MX" sz="2000" dirty="0">
                <a:solidFill>
                  <a:srgbClr val="FFC000"/>
                </a:solidFill>
              </a:rPr>
              <a:t>es el de </a:t>
            </a:r>
            <a:r>
              <a:rPr lang="es-MX" sz="2000" dirty="0" smtClean="0">
                <a:solidFill>
                  <a:srgbClr val="FFC000"/>
                </a:solidFill>
              </a:rPr>
              <a:t>los cortocircuitos asimétricos externos</a:t>
            </a:r>
            <a:endParaRPr lang="es-MX" sz="2000" dirty="0">
              <a:solidFill>
                <a:srgbClr val="FFC000"/>
              </a:solidFill>
            </a:endParaRPr>
          </a:p>
          <a:p>
            <a:r>
              <a:rPr lang="es-MX" sz="2000" dirty="0">
                <a:solidFill>
                  <a:srgbClr val="FFC000"/>
                </a:solidFill>
              </a:rPr>
              <a:t>que no son </a:t>
            </a:r>
            <a:r>
              <a:rPr lang="es-MX" sz="2000" dirty="0" smtClean="0">
                <a:solidFill>
                  <a:srgbClr val="FFC000"/>
                </a:solidFill>
              </a:rPr>
              <a:t>eliminados </a:t>
            </a:r>
            <a:r>
              <a:rPr lang="es-MX" sz="2000" dirty="0">
                <a:solidFill>
                  <a:srgbClr val="FFC000"/>
                </a:solidFill>
              </a:rPr>
              <a:t>por la </a:t>
            </a:r>
            <a:r>
              <a:rPr lang="es-MX" sz="2000" dirty="0" smtClean="0">
                <a:solidFill>
                  <a:srgbClr val="FFC000"/>
                </a:solidFill>
              </a:rPr>
              <a:t>protección </a:t>
            </a:r>
            <a:r>
              <a:rPr lang="es-MX" sz="2000" dirty="0">
                <a:solidFill>
                  <a:srgbClr val="FFC000"/>
                </a:solidFill>
              </a:rPr>
              <a:t>de </a:t>
            </a:r>
            <a:r>
              <a:rPr lang="es-MX" sz="2000" dirty="0" smtClean="0">
                <a:solidFill>
                  <a:srgbClr val="FFC000"/>
                </a:solidFill>
              </a:rPr>
              <a:t>las líneas </a:t>
            </a:r>
            <a:r>
              <a:rPr lang="es-MX" sz="2000" dirty="0">
                <a:solidFill>
                  <a:srgbClr val="FFC000"/>
                </a:solidFill>
              </a:rPr>
              <a:t>de </a:t>
            </a:r>
            <a:r>
              <a:rPr lang="es-MX" sz="2000" dirty="0" smtClean="0">
                <a:solidFill>
                  <a:srgbClr val="FFC000"/>
                </a:solidFill>
              </a:rPr>
              <a:t>salida </a:t>
            </a:r>
            <a:r>
              <a:rPr lang="es-MX" sz="2000" dirty="0">
                <a:solidFill>
                  <a:srgbClr val="FFC000"/>
                </a:solidFill>
              </a:rPr>
              <a:t>de la </a:t>
            </a:r>
            <a:r>
              <a:rPr lang="es-MX" sz="2000" dirty="0" smtClean="0">
                <a:solidFill>
                  <a:srgbClr val="FFC000"/>
                </a:solidFill>
              </a:rPr>
              <a:t>planta.</a:t>
            </a:r>
            <a:endParaRPr lang="es-MX" sz="2000" dirty="0">
              <a:solidFill>
                <a:srgbClr val="FFC000"/>
              </a:solidFill>
            </a:endParaRPr>
          </a:p>
        </p:txBody>
      </p:sp>
      <p:sp>
        <p:nvSpPr>
          <p:cNvPr id="5" name="4 CuadroTexto"/>
          <p:cNvSpPr txBox="1"/>
          <p:nvPr/>
        </p:nvSpPr>
        <p:spPr>
          <a:xfrm>
            <a:off x="9715" y="3198046"/>
            <a:ext cx="9151144" cy="1631216"/>
          </a:xfrm>
          <a:prstGeom prst="rect">
            <a:avLst/>
          </a:prstGeom>
          <a:noFill/>
        </p:spPr>
        <p:txBody>
          <a:bodyPr wrap="square" rtlCol="0">
            <a:spAutoFit/>
          </a:bodyPr>
          <a:lstStyle/>
          <a:p>
            <a:r>
              <a:rPr lang="es-MX" sz="2000" dirty="0">
                <a:solidFill>
                  <a:srgbClr val="009900"/>
                </a:solidFill>
              </a:rPr>
              <a:t>Las </a:t>
            </a:r>
            <a:r>
              <a:rPr lang="es-MX" sz="2000" dirty="0" smtClean="0">
                <a:solidFill>
                  <a:srgbClr val="009900"/>
                </a:solidFill>
              </a:rPr>
              <a:t>corrientes </a:t>
            </a:r>
            <a:r>
              <a:rPr lang="es-MX" sz="2000" dirty="0">
                <a:solidFill>
                  <a:srgbClr val="009900"/>
                </a:solidFill>
              </a:rPr>
              <a:t>desbalanceadas en el estator </a:t>
            </a:r>
            <a:r>
              <a:rPr lang="es-MX" sz="2000" dirty="0" smtClean="0">
                <a:solidFill>
                  <a:srgbClr val="009900"/>
                </a:solidFill>
              </a:rPr>
              <a:t>del  </a:t>
            </a:r>
            <a:r>
              <a:rPr lang="es-MX" sz="2000" dirty="0">
                <a:solidFill>
                  <a:srgbClr val="009900"/>
                </a:solidFill>
              </a:rPr>
              <a:t>generador </a:t>
            </a:r>
            <a:r>
              <a:rPr lang="es-MX" sz="2000" dirty="0" smtClean="0">
                <a:solidFill>
                  <a:srgbClr val="009900"/>
                </a:solidFill>
              </a:rPr>
              <a:t>originan un campo magnético rotatorio </a:t>
            </a:r>
            <a:r>
              <a:rPr lang="es-MX" sz="2000" dirty="0">
                <a:solidFill>
                  <a:srgbClr val="009900"/>
                </a:solidFill>
              </a:rPr>
              <a:t>de </a:t>
            </a:r>
            <a:r>
              <a:rPr lang="es-MX" sz="2000" dirty="0" smtClean="0">
                <a:solidFill>
                  <a:srgbClr val="009900"/>
                </a:solidFill>
              </a:rPr>
              <a:t>secuencia negativa </a:t>
            </a:r>
            <a:r>
              <a:rPr lang="es-MX" sz="2000" dirty="0">
                <a:solidFill>
                  <a:srgbClr val="009900"/>
                </a:solidFill>
              </a:rPr>
              <a:t>que induce </a:t>
            </a:r>
            <a:r>
              <a:rPr lang="es-MX" sz="2000" dirty="0" smtClean="0">
                <a:solidFill>
                  <a:srgbClr val="009900"/>
                </a:solidFill>
              </a:rPr>
              <a:t>corrientes de doble frecuencia </a:t>
            </a:r>
            <a:r>
              <a:rPr lang="es-MX" sz="2000" dirty="0">
                <a:solidFill>
                  <a:srgbClr val="009900"/>
                </a:solidFill>
              </a:rPr>
              <a:t>en el hierro del </a:t>
            </a:r>
            <a:r>
              <a:rPr lang="es-MX" sz="2000" dirty="0" smtClean="0">
                <a:solidFill>
                  <a:srgbClr val="009900"/>
                </a:solidFill>
              </a:rPr>
              <a:t>rotor. Estas circulan por la</a:t>
            </a:r>
            <a:r>
              <a:rPr lang="es-MX" sz="2000" dirty="0">
                <a:solidFill>
                  <a:srgbClr val="009900"/>
                </a:solidFill>
              </a:rPr>
              <a:t> </a:t>
            </a:r>
            <a:r>
              <a:rPr lang="es-MX" sz="2000" dirty="0" smtClean="0">
                <a:solidFill>
                  <a:srgbClr val="009900"/>
                </a:solidFill>
              </a:rPr>
              <a:t>superficie </a:t>
            </a:r>
            <a:r>
              <a:rPr lang="es-MX" sz="2000" dirty="0">
                <a:solidFill>
                  <a:srgbClr val="009900"/>
                </a:solidFill>
              </a:rPr>
              <a:t>del rotor </a:t>
            </a:r>
            <a:r>
              <a:rPr lang="es-MX" sz="2000" dirty="0" smtClean="0">
                <a:solidFill>
                  <a:srgbClr val="009900"/>
                </a:solidFill>
              </a:rPr>
              <a:t>provocando un calentamiento muy </a:t>
            </a:r>
            <a:r>
              <a:rPr lang="es-MX" sz="2000" dirty="0">
                <a:solidFill>
                  <a:srgbClr val="009900"/>
                </a:solidFill>
              </a:rPr>
              <a:t>severo, </a:t>
            </a:r>
            <a:r>
              <a:rPr lang="es-MX" sz="2000" dirty="0" smtClean="0">
                <a:solidFill>
                  <a:srgbClr val="009900"/>
                </a:solidFill>
              </a:rPr>
              <a:t>que  puede </a:t>
            </a:r>
            <a:r>
              <a:rPr lang="es-MX" sz="2000" dirty="0">
                <a:solidFill>
                  <a:srgbClr val="009900"/>
                </a:solidFill>
              </a:rPr>
              <a:t>llegar a </a:t>
            </a:r>
            <a:r>
              <a:rPr lang="es-MX" sz="2000" dirty="0" smtClean="0">
                <a:solidFill>
                  <a:srgbClr val="009900"/>
                </a:solidFill>
              </a:rPr>
              <a:t>fundir puntos </a:t>
            </a:r>
            <a:r>
              <a:rPr lang="es-MX" sz="2000" dirty="0">
                <a:solidFill>
                  <a:srgbClr val="009900"/>
                </a:solidFill>
              </a:rPr>
              <a:t>del </a:t>
            </a:r>
            <a:r>
              <a:rPr lang="es-MX" sz="2000" dirty="0" smtClean="0">
                <a:solidFill>
                  <a:srgbClr val="009900"/>
                </a:solidFill>
              </a:rPr>
              <a:t>rotor.</a:t>
            </a:r>
            <a:endParaRPr lang="es-MX" sz="2000" dirty="0">
              <a:solidFill>
                <a:srgbClr val="009900"/>
              </a:solidFill>
            </a:endParaRPr>
          </a:p>
        </p:txBody>
      </p:sp>
      <p:sp>
        <p:nvSpPr>
          <p:cNvPr id="6" name="5 CuadroTexto"/>
          <p:cNvSpPr txBox="1"/>
          <p:nvPr/>
        </p:nvSpPr>
        <p:spPr>
          <a:xfrm>
            <a:off x="40118" y="4840960"/>
            <a:ext cx="9144001" cy="1938992"/>
          </a:xfrm>
          <a:prstGeom prst="rect">
            <a:avLst/>
          </a:prstGeom>
          <a:noFill/>
        </p:spPr>
        <p:txBody>
          <a:bodyPr wrap="square" rtlCol="0">
            <a:spAutoFit/>
          </a:bodyPr>
          <a:lstStyle/>
          <a:p>
            <a:r>
              <a:rPr lang="es-ES" sz="2000" dirty="0"/>
              <a:t>La curva de calentamiento tolerable del rotor en función de su corriente de secuencia negativa se puede expresar con la </a:t>
            </a:r>
            <a:r>
              <a:rPr lang="es-ES" sz="2000" dirty="0" smtClean="0"/>
              <a:t>ecuación:</a:t>
            </a:r>
            <a:r>
              <a:rPr lang="es-MX" sz="2000" dirty="0"/>
              <a:t> </a:t>
            </a:r>
            <a:r>
              <a:rPr lang="es-MX" sz="2000" dirty="0" smtClean="0"/>
              <a:t> </a:t>
            </a:r>
            <a:r>
              <a:rPr lang="es-ES" sz="2000" dirty="0" smtClean="0"/>
              <a:t>I</a:t>
            </a:r>
            <a:r>
              <a:rPr lang="es-ES" sz="2000" baseline="30000" dirty="0" smtClean="0"/>
              <a:t>2</a:t>
            </a:r>
            <a:r>
              <a:rPr lang="es-ES" sz="2000" dirty="0" smtClean="0"/>
              <a:t> </a:t>
            </a:r>
            <a:r>
              <a:rPr lang="es-ES" sz="2000" dirty="0"/>
              <a:t>t = K</a:t>
            </a:r>
            <a:endParaRPr lang="es-MX" sz="2000" dirty="0"/>
          </a:p>
          <a:p>
            <a:r>
              <a:rPr lang="es-ES" sz="2000" dirty="0"/>
              <a:t>Donde </a:t>
            </a:r>
            <a:r>
              <a:rPr lang="es-ES" sz="2000" dirty="0" smtClean="0"/>
              <a:t> </a:t>
            </a:r>
            <a:r>
              <a:rPr lang="es-ES" sz="2000" dirty="0"/>
              <a:t>K depende del diseño del </a:t>
            </a:r>
            <a:r>
              <a:rPr lang="es-ES" sz="2000" dirty="0" smtClean="0"/>
              <a:t>generador.</a:t>
            </a:r>
            <a:r>
              <a:rPr lang="es-MX" sz="2000" dirty="0"/>
              <a:t> </a:t>
            </a:r>
            <a:r>
              <a:rPr lang="es-ES" sz="2000" dirty="0" smtClean="0"/>
              <a:t>De </a:t>
            </a:r>
            <a:r>
              <a:rPr lang="es-ES" sz="2000" dirty="0"/>
              <a:t>polos </a:t>
            </a:r>
            <a:r>
              <a:rPr lang="es-ES" sz="2000" dirty="0" smtClean="0"/>
              <a:t>salientes: K=40</a:t>
            </a:r>
            <a:r>
              <a:rPr lang="es-MX" sz="2000" dirty="0"/>
              <a:t> </a:t>
            </a:r>
            <a:r>
              <a:rPr lang="es-ES" sz="2000" dirty="0"/>
              <a:t>;</a:t>
            </a:r>
            <a:r>
              <a:rPr lang="es-ES" sz="2000" dirty="0" smtClean="0"/>
              <a:t> De </a:t>
            </a:r>
            <a:r>
              <a:rPr lang="es-ES" sz="2000" dirty="0"/>
              <a:t>polos </a:t>
            </a:r>
            <a:r>
              <a:rPr lang="es-ES" sz="2000" dirty="0" smtClean="0"/>
              <a:t>lisos: K=30;</a:t>
            </a:r>
            <a:r>
              <a:rPr lang="es-MX" sz="2000" dirty="0"/>
              <a:t> </a:t>
            </a:r>
            <a:r>
              <a:rPr lang="es-ES" sz="2000" dirty="0" smtClean="0"/>
              <a:t>De</a:t>
            </a:r>
            <a:r>
              <a:rPr lang="es-ES" sz="2000" b="1" dirty="0" smtClean="0"/>
              <a:t> </a:t>
            </a:r>
            <a:r>
              <a:rPr lang="es-ES" sz="2000" dirty="0" smtClean="0"/>
              <a:t>polos </a:t>
            </a:r>
            <a:r>
              <a:rPr lang="es-ES" sz="2000" dirty="0"/>
              <a:t>lisos con enfriamiento a través de </a:t>
            </a:r>
            <a:r>
              <a:rPr lang="es-ES" sz="2000" dirty="0" smtClean="0"/>
              <a:t>conductores huecos: K=10</a:t>
            </a:r>
            <a:endParaRPr lang="es-MX" sz="2000" dirty="0"/>
          </a:p>
          <a:p>
            <a:r>
              <a:rPr lang="es-ES" sz="2000" dirty="0" smtClean="0">
                <a:sym typeface="Symbol"/>
              </a:rPr>
              <a:t>La </a:t>
            </a:r>
            <a:r>
              <a:rPr lang="es-ES" sz="2000" dirty="0" smtClean="0"/>
              <a:t>  </a:t>
            </a:r>
            <a:r>
              <a:rPr lang="es-ES" sz="2000" dirty="0"/>
              <a:t>está expresada en </a:t>
            </a:r>
            <a:r>
              <a:rPr lang="es-ES" sz="2000" dirty="0" err="1" smtClean="0"/>
              <a:t>pu</a:t>
            </a:r>
            <a:r>
              <a:rPr lang="es-ES" sz="2000" dirty="0" smtClean="0"/>
              <a:t> sobre </a:t>
            </a:r>
            <a:r>
              <a:rPr lang="es-ES" sz="2000" dirty="0"/>
              <a:t>la capacidad nominal del </a:t>
            </a:r>
            <a:r>
              <a:rPr lang="es-ES" sz="2000" dirty="0" smtClean="0"/>
              <a:t>generador.</a:t>
            </a:r>
            <a:endParaRPr lang="es-MX" sz="2000" dirty="0"/>
          </a:p>
        </p:txBody>
      </p:sp>
    </p:spTree>
    <p:extLst>
      <p:ext uri="{BB962C8B-B14F-4D97-AF65-F5344CB8AC3E}">
        <p14:creationId xmlns:p14="http://schemas.microsoft.com/office/powerpoint/2010/main" val="273055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16858" y="1467924"/>
            <a:ext cx="6470041" cy="400110"/>
          </a:xfrm>
          <a:prstGeom prst="rect">
            <a:avLst/>
          </a:prstGeom>
          <a:noFill/>
        </p:spPr>
        <p:txBody>
          <a:bodyPr wrap="none" rtlCol="0">
            <a:spAutoFit/>
          </a:bodyPr>
          <a:lstStyle/>
          <a:p>
            <a:r>
              <a:rPr lang="es-MX" sz="2000" dirty="0" smtClean="0">
                <a:solidFill>
                  <a:schemeClr val="tx2"/>
                </a:solidFill>
              </a:rPr>
              <a:t>Desbalance de corrientes o sobrecarga desbalanceada</a:t>
            </a:r>
            <a:endParaRPr lang="es-MX" sz="2000" dirty="0">
              <a:solidFill>
                <a:schemeClr val="tx2"/>
              </a:solidFill>
            </a:endParaRPr>
          </a:p>
        </p:txBody>
      </p:sp>
      <p:sp>
        <p:nvSpPr>
          <p:cNvPr id="3" name="2 CuadroTexto"/>
          <p:cNvSpPr txBox="1"/>
          <p:nvPr/>
        </p:nvSpPr>
        <p:spPr>
          <a:xfrm>
            <a:off x="16858" y="1888755"/>
            <a:ext cx="9127142" cy="1938992"/>
          </a:xfrm>
          <a:prstGeom prst="rect">
            <a:avLst/>
          </a:prstGeom>
          <a:noFill/>
        </p:spPr>
        <p:txBody>
          <a:bodyPr wrap="square" rtlCol="0">
            <a:spAutoFit/>
          </a:bodyPr>
          <a:lstStyle/>
          <a:p>
            <a:r>
              <a:rPr lang="es-MX" sz="2000" dirty="0">
                <a:solidFill>
                  <a:srgbClr val="FFC000"/>
                </a:solidFill>
              </a:rPr>
              <a:t>La </a:t>
            </a:r>
            <a:r>
              <a:rPr lang="es-MX" sz="2000" dirty="0" smtClean="0">
                <a:solidFill>
                  <a:srgbClr val="FFC000"/>
                </a:solidFill>
              </a:rPr>
              <a:t>protección </a:t>
            </a:r>
            <a:r>
              <a:rPr lang="es-MX" sz="2000" dirty="0">
                <a:solidFill>
                  <a:srgbClr val="FFC000"/>
                </a:solidFill>
              </a:rPr>
              <a:t>de los generadores contra sobrecalentamiento del rotor por</a:t>
            </a:r>
          </a:p>
          <a:p>
            <a:r>
              <a:rPr lang="es-MX" sz="2000" dirty="0" smtClean="0">
                <a:solidFill>
                  <a:srgbClr val="FFC000"/>
                </a:solidFill>
              </a:rPr>
              <a:t>corrientes </a:t>
            </a:r>
            <a:r>
              <a:rPr lang="es-MX" sz="2000" dirty="0">
                <a:solidFill>
                  <a:srgbClr val="FFC000"/>
                </a:solidFill>
              </a:rPr>
              <a:t>desbalanceadas </a:t>
            </a:r>
            <a:r>
              <a:rPr lang="es-MX" sz="2000" dirty="0" smtClean="0">
                <a:solidFill>
                  <a:srgbClr val="FFC000"/>
                </a:solidFill>
              </a:rPr>
              <a:t>en el estator se hace con </a:t>
            </a:r>
            <a:r>
              <a:rPr lang="es-MX" sz="2000" dirty="0">
                <a:solidFill>
                  <a:srgbClr val="FFC000"/>
                </a:solidFill>
              </a:rPr>
              <a:t>un relevador de</a:t>
            </a:r>
          </a:p>
          <a:p>
            <a:r>
              <a:rPr lang="es-MX" sz="2000" dirty="0" err="1" smtClean="0">
                <a:solidFill>
                  <a:srgbClr val="FFC000"/>
                </a:solidFill>
              </a:rPr>
              <a:t>sobrecorriente</a:t>
            </a:r>
            <a:r>
              <a:rPr lang="es-MX" sz="2000" dirty="0" smtClean="0">
                <a:solidFill>
                  <a:srgbClr val="FFC000"/>
                </a:solidFill>
              </a:rPr>
              <a:t> </a:t>
            </a:r>
            <a:r>
              <a:rPr lang="es-MX" sz="2000" dirty="0">
                <a:solidFill>
                  <a:srgbClr val="FFC000"/>
                </a:solidFill>
              </a:rPr>
              <a:t>de </a:t>
            </a:r>
            <a:r>
              <a:rPr lang="es-MX" sz="2000" dirty="0" smtClean="0">
                <a:solidFill>
                  <a:srgbClr val="FFC000"/>
                </a:solidFill>
              </a:rPr>
              <a:t>tiempo </a:t>
            </a:r>
            <a:r>
              <a:rPr lang="es-MX" sz="2000" dirty="0">
                <a:solidFill>
                  <a:srgbClr val="FFC000"/>
                </a:solidFill>
              </a:rPr>
              <a:t>inverso que responde a la </a:t>
            </a:r>
            <a:r>
              <a:rPr lang="es-MX" sz="2000" dirty="0" smtClean="0">
                <a:solidFill>
                  <a:srgbClr val="FFC000"/>
                </a:solidFill>
              </a:rPr>
              <a:t>corriente </a:t>
            </a:r>
            <a:r>
              <a:rPr lang="es-MX" sz="2000" dirty="0">
                <a:solidFill>
                  <a:srgbClr val="FFC000"/>
                </a:solidFill>
              </a:rPr>
              <a:t>de </a:t>
            </a:r>
            <a:r>
              <a:rPr lang="es-MX" sz="2000" dirty="0" smtClean="0">
                <a:solidFill>
                  <a:srgbClr val="FFC000"/>
                </a:solidFill>
              </a:rPr>
              <a:t>secuencia</a:t>
            </a:r>
            <a:endParaRPr lang="es-MX" sz="2000" dirty="0">
              <a:solidFill>
                <a:srgbClr val="FFC000"/>
              </a:solidFill>
            </a:endParaRPr>
          </a:p>
          <a:p>
            <a:r>
              <a:rPr lang="es-MX" sz="2000" dirty="0">
                <a:solidFill>
                  <a:srgbClr val="FFC000"/>
                </a:solidFill>
              </a:rPr>
              <a:t>negativa; </a:t>
            </a:r>
            <a:r>
              <a:rPr lang="es-MX" sz="2000" dirty="0" smtClean="0">
                <a:solidFill>
                  <a:srgbClr val="FFC000"/>
                </a:solidFill>
              </a:rPr>
              <a:t>conectado </a:t>
            </a:r>
            <a:r>
              <a:rPr lang="es-MX" sz="2000" dirty="0">
                <a:solidFill>
                  <a:srgbClr val="FFC000"/>
                </a:solidFill>
              </a:rPr>
              <a:t>a los </a:t>
            </a:r>
            <a:r>
              <a:rPr lang="es-MX" sz="2000" dirty="0" err="1" smtClean="0">
                <a:solidFill>
                  <a:srgbClr val="FFC000"/>
                </a:solidFill>
              </a:rPr>
              <a:t>TC`s</a:t>
            </a:r>
            <a:r>
              <a:rPr lang="es-MX" sz="2000" dirty="0" smtClean="0">
                <a:solidFill>
                  <a:srgbClr val="FFC000"/>
                </a:solidFill>
              </a:rPr>
              <a:t> de </a:t>
            </a:r>
            <a:r>
              <a:rPr lang="es-MX" sz="2000" dirty="0">
                <a:solidFill>
                  <a:srgbClr val="FFC000"/>
                </a:solidFill>
              </a:rPr>
              <a:t>los terminales </a:t>
            </a:r>
            <a:r>
              <a:rPr lang="es-MX" sz="2000" dirty="0" smtClean="0">
                <a:solidFill>
                  <a:srgbClr val="FFC000"/>
                </a:solidFill>
              </a:rPr>
              <a:t>del generador. </a:t>
            </a:r>
            <a:r>
              <a:rPr lang="es-ES" sz="2000" dirty="0">
                <a:solidFill>
                  <a:srgbClr val="FFC000"/>
                </a:solidFill>
              </a:rPr>
              <a:t>La característica tiempo – corriente de secuencia negativa del relevador de </a:t>
            </a:r>
            <a:r>
              <a:rPr lang="es-ES" sz="2000" dirty="0" err="1">
                <a:solidFill>
                  <a:srgbClr val="FFC000"/>
                </a:solidFill>
              </a:rPr>
              <a:t>sobrecorriente</a:t>
            </a:r>
            <a:r>
              <a:rPr lang="es-ES" sz="2000" dirty="0">
                <a:solidFill>
                  <a:srgbClr val="FFC000"/>
                </a:solidFill>
              </a:rPr>
              <a:t> de secuencia negativa es extremadamente </a:t>
            </a:r>
            <a:r>
              <a:rPr lang="es-ES" sz="2000" dirty="0" smtClean="0">
                <a:solidFill>
                  <a:srgbClr val="FFC000"/>
                </a:solidFill>
              </a:rPr>
              <a:t>inversa:</a:t>
            </a:r>
            <a:endParaRPr lang="es-MX" sz="2000" dirty="0">
              <a:solidFill>
                <a:srgbClr val="FFC000"/>
              </a:solidFill>
            </a:endParaRPr>
          </a:p>
        </p:txBody>
      </p:sp>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84" y="3827747"/>
            <a:ext cx="4464693" cy="3030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488177" y="4489466"/>
            <a:ext cx="4634464" cy="1323439"/>
          </a:xfrm>
          <a:prstGeom prst="rect">
            <a:avLst/>
          </a:prstGeom>
          <a:noFill/>
        </p:spPr>
        <p:txBody>
          <a:bodyPr wrap="square" rtlCol="0">
            <a:spAutoFit/>
          </a:bodyPr>
          <a:lstStyle/>
          <a:p>
            <a:r>
              <a:rPr lang="es-MX" sz="2000" dirty="0">
                <a:solidFill>
                  <a:schemeClr val="tx2"/>
                </a:solidFill>
              </a:rPr>
              <a:t>El </a:t>
            </a:r>
            <a:r>
              <a:rPr lang="es-MX" sz="2000" dirty="0" smtClean="0">
                <a:solidFill>
                  <a:schemeClr val="tx2"/>
                </a:solidFill>
              </a:rPr>
              <a:t>crit</a:t>
            </a:r>
            <a:r>
              <a:rPr lang="es-MX" sz="2000" dirty="0">
                <a:solidFill>
                  <a:schemeClr val="tx2"/>
                </a:solidFill>
              </a:rPr>
              <a:t>e</a:t>
            </a:r>
            <a:r>
              <a:rPr lang="es-MX" sz="2000" dirty="0" smtClean="0">
                <a:solidFill>
                  <a:schemeClr val="tx2"/>
                </a:solidFill>
              </a:rPr>
              <a:t>rio </a:t>
            </a:r>
            <a:r>
              <a:rPr lang="es-MX" sz="2000" dirty="0">
                <a:solidFill>
                  <a:schemeClr val="tx2"/>
                </a:solidFill>
              </a:rPr>
              <a:t>de </a:t>
            </a:r>
            <a:r>
              <a:rPr lang="es-MX" sz="2000" dirty="0" smtClean="0">
                <a:solidFill>
                  <a:schemeClr val="tx2"/>
                </a:solidFill>
              </a:rPr>
              <a:t>ajuste </a:t>
            </a:r>
            <a:r>
              <a:rPr lang="es-MX" sz="2000" dirty="0">
                <a:solidFill>
                  <a:schemeClr val="tx2"/>
                </a:solidFill>
              </a:rPr>
              <a:t>es </a:t>
            </a:r>
            <a:r>
              <a:rPr lang="es-MX" sz="2000" dirty="0" smtClean="0">
                <a:solidFill>
                  <a:schemeClr val="tx2"/>
                </a:solidFill>
              </a:rPr>
              <a:t>que la característica del relevador </a:t>
            </a:r>
            <a:r>
              <a:rPr lang="es-MX" sz="2000" dirty="0">
                <a:solidFill>
                  <a:schemeClr val="tx2"/>
                </a:solidFill>
              </a:rPr>
              <a:t>esté </a:t>
            </a:r>
            <a:r>
              <a:rPr lang="es-MX" sz="2000" dirty="0" smtClean="0">
                <a:solidFill>
                  <a:schemeClr val="tx2"/>
                </a:solidFill>
              </a:rPr>
              <a:t>por debajo de la del generador dada por </a:t>
            </a:r>
            <a:r>
              <a:rPr lang="es-MX" sz="2000" dirty="0">
                <a:solidFill>
                  <a:schemeClr val="tx2"/>
                </a:solidFill>
              </a:rPr>
              <a:t>la</a:t>
            </a:r>
          </a:p>
          <a:p>
            <a:r>
              <a:rPr lang="es-MX" sz="2000" dirty="0" smtClean="0">
                <a:solidFill>
                  <a:schemeClr val="tx2"/>
                </a:solidFill>
              </a:rPr>
              <a:t>ecuación I²t=K.</a:t>
            </a:r>
            <a:endParaRPr lang="es-MX" sz="2000" dirty="0">
              <a:solidFill>
                <a:schemeClr val="tx2"/>
              </a:solidFill>
            </a:endParaRPr>
          </a:p>
        </p:txBody>
      </p:sp>
    </p:spTree>
    <p:extLst>
      <p:ext uri="{BB962C8B-B14F-4D97-AF65-F5344CB8AC3E}">
        <p14:creationId xmlns:p14="http://schemas.microsoft.com/office/powerpoint/2010/main" val="273055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0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3" name="2 CuadroTexto"/>
          <p:cNvSpPr txBox="1"/>
          <p:nvPr/>
        </p:nvSpPr>
        <p:spPr>
          <a:xfrm>
            <a:off x="8033" y="1474497"/>
            <a:ext cx="2839239" cy="461665"/>
          </a:xfrm>
          <a:prstGeom prst="rect">
            <a:avLst/>
          </a:prstGeom>
          <a:noFill/>
        </p:spPr>
        <p:txBody>
          <a:bodyPr wrap="none" rtlCol="0">
            <a:spAutoFit/>
          </a:bodyPr>
          <a:lstStyle/>
          <a:p>
            <a:r>
              <a:rPr lang="es-MX" dirty="0" smtClean="0">
                <a:solidFill>
                  <a:srgbClr val="FFC000"/>
                </a:solidFill>
              </a:rPr>
              <a:t>Pérdida del campo.</a:t>
            </a:r>
            <a:endParaRPr lang="es-MX" dirty="0">
              <a:solidFill>
                <a:srgbClr val="FFC000"/>
              </a:solidFill>
            </a:endParaRPr>
          </a:p>
        </p:txBody>
      </p:sp>
      <p:sp>
        <p:nvSpPr>
          <p:cNvPr id="4" name="3 CuadroTexto"/>
          <p:cNvSpPr txBox="1"/>
          <p:nvPr/>
        </p:nvSpPr>
        <p:spPr>
          <a:xfrm>
            <a:off x="32160" y="1936162"/>
            <a:ext cx="9135967" cy="1015663"/>
          </a:xfrm>
          <a:prstGeom prst="rect">
            <a:avLst/>
          </a:prstGeom>
          <a:noFill/>
        </p:spPr>
        <p:txBody>
          <a:bodyPr wrap="square" rtlCol="0">
            <a:spAutoFit/>
          </a:bodyPr>
          <a:lstStyle/>
          <a:p>
            <a:r>
              <a:rPr lang="es-ES" sz="2000" dirty="0"/>
              <a:t>La protección contra pérdida de campo tiene por función detectar excitación anormalmente baja y dar alarma o disparo antes de que la operación del generador se vuelva inestable</a:t>
            </a:r>
            <a:r>
              <a:rPr lang="es-ES" sz="2000" dirty="0" smtClean="0"/>
              <a:t>.</a:t>
            </a:r>
            <a:endParaRPr lang="es-MX" sz="2000" dirty="0"/>
          </a:p>
        </p:txBody>
      </p:sp>
      <p:sp>
        <p:nvSpPr>
          <p:cNvPr id="5" name="4 CuadroTexto"/>
          <p:cNvSpPr txBox="1"/>
          <p:nvPr/>
        </p:nvSpPr>
        <p:spPr>
          <a:xfrm>
            <a:off x="8033" y="2951825"/>
            <a:ext cx="9135967" cy="2246769"/>
          </a:xfrm>
          <a:prstGeom prst="rect">
            <a:avLst/>
          </a:prstGeom>
          <a:noFill/>
        </p:spPr>
        <p:txBody>
          <a:bodyPr wrap="square" rtlCol="0">
            <a:spAutoFit/>
          </a:bodyPr>
          <a:lstStyle/>
          <a:p>
            <a:r>
              <a:rPr lang="es-ES" sz="2000" dirty="0">
                <a:solidFill>
                  <a:srgbClr val="FFC000"/>
                </a:solidFill>
              </a:rPr>
              <a:t>Las causas principalmente de baja excitación son:</a:t>
            </a:r>
            <a:endParaRPr lang="es-MX" sz="2000" dirty="0">
              <a:solidFill>
                <a:srgbClr val="FFC000"/>
              </a:solidFill>
            </a:endParaRPr>
          </a:p>
          <a:p>
            <a:pPr marL="342900" lvl="0" indent="-342900">
              <a:buFont typeface="Wingdings" pitchFamily="2" charset="2"/>
              <a:buChar char="Ø"/>
            </a:pPr>
            <a:r>
              <a:rPr lang="es-ES" sz="2000" dirty="0">
                <a:solidFill>
                  <a:srgbClr val="FFC000"/>
                </a:solidFill>
              </a:rPr>
              <a:t>Regulador de voltaje desconectado y ajuste manual de excitación demasiado bajo.</a:t>
            </a:r>
            <a:endParaRPr lang="es-MX" sz="2000" dirty="0">
              <a:solidFill>
                <a:srgbClr val="FFC000"/>
              </a:solidFill>
            </a:endParaRPr>
          </a:p>
          <a:p>
            <a:pPr marL="342900" lvl="0" indent="-342900">
              <a:buFont typeface="Wingdings" pitchFamily="2" charset="2"/>
              <a:buChar char="Ø"/>
            </a:pPr>
            <a:r>
              <a:rPr lang="es-ES" sz="2000" dirty="0">
                <a:solidFill>
                  <a:srgbClr val="FFC000"/>
                </a:solidFill>
              </a:rPr>
              <a:t>Falla de escobillas.</a:t>
            </a:r>
            <a:endParaRPr lang="es-MX" sz="2000" dirty="0">
              <a:solidFill>
                <a:srgbClr val="FFC000"/>
              </a:solidFill>
            </a:endParaRPr>
          </a:p>
          <a:p>
            <a:pPr marL="342900" lvl="0" indent="-342900">
              <a:buFont typeface="Wingdings" pitchFamily="2" charset="2"/>
              <a:buChar char="Ø"/>
            </a:pPr>
            <a:r>
              <a:rPr lang="es-ES" sz="2000" dirty="0">
                <a:solidFill>
                  <a:srgbClr val="FFC000"/>
                </a:solidFill>
              </a:rPr>
              <a:t>Apertura del interruptor de campo principal o del campo del excitador.</a:t>
            </a:r>
            <a:endParaRPr lang="es-MX" sz="2000" dirty="0">
              <a:solidFill>
                <a:srgbClr val="FFC000"/>
              </a:solidFill>
            </a:endParaRPr>
          </a:p>
          <a:p>
            <a:pPr marL="342900" lvl="0" indent="-342900">
              <a:buFont typeface="Wingdings" pitchFamily="2" charset="2"/>
              <a:buChar char="Ø"/>
            </a:pPr>
            <a:r>
              <a:rPr lang="es-ES" sz="2000" dirty="0">
                <a:solidFill>
                  <a:srgbClr val="FFC000"/>
                </a:solidFill>
              </a:rPr>
              <a:t>Corto circuito en el campo.</a:t>
            </a:r>
            <a:endParaRPr lang="es-MX" sz="2000" dirty="0">
              <a:solidFill>
                <a:srgbClr val="FFC000"/>
              </a:solidFill>
            </a:endParaRPr>
          </a:p>
          <a:p>
            <a:pPr marL="342900" indent="-342900">
              <a:buFont typeface="Wingdings" pitchFamily="2" charset="2"/>
              <a:buChar char="Ø"/>
            </a:pPr>
            <a:r>
              <a:rPr lang="es-ES" sz="2000" dirty="0">
                <a:solidFill>
                  <a:srgbClr val="FFC000"/>
                </a:solidFill>
              </a:rPr>
              <a:t>Falta de alimentación al equipo de excitación</a:t>
            </a:r>
            <a:endParaRPr lang="es-MX" sz="2000" dirty="0">
              <a:solidFill>
                <a:srgbClr val="FFC000"/>
              </a:solidFill>
            </a:endParaRPr>
          </a:p>
        </p:txBody>
      </p:sp>
      <p:sp>
        <p:nvSpPr>
          <p:cNvPr id="6" name="5 CuadroTexto"/>
          <p:cNvSpPr txBox="1"/>
          <p:nvPr/>
        </p:nvSpPr>
        <p:spPr>
          <a:xfrm>
            <a:off x="179513" y="5589240"/>
            <a:ext cx="8964488" cy="707886"/>
          </a:xfrm>
          <a:prstGeom prst="rect">
            <a:avLst/>
          </a:prstGeom>
          <a:noFill/>
        </p:spPr>
        <p:txBody>
          <a:bodyPr wrap="square" rtlCol="0">
            <a:spAutoFit/>
          </a:bodyPr>
          <a:lstStyle/>
          <a:p>
            <a:r>
              <a:rPr lang="es-MX" sz="2000" dirty="0" smtClean="0"/>
              <a:t>La curva de capabilidad de un generador presenta los problemas críticos por baja excitación o </a:t>
            </a:r>
            <a:r>
              <a:rPr lang="es-MX" sz="2000" dirty="0" err="1" smtClean="0"/>
              <a:t>pèrdida</a:t>
            </a:r>
            <a:r>
              <a:rPr lang="es-MX" sz="2000" dirty="0" smtClean="0"/>
              <a:t> de excitación:</a:t>
            </a:r>
            <a:endParaRPr lang="es-MX" sz="2000" dirty="0"/>
          </a:p>
        </p:txBody>
      </p:sp>
    </p:spTree>
    <p:extLst>
      <p:ext uri="{BB962C8B-B14F-4D97-AF65-F5344CB8AC3E}">
        <p14:creationId xmlns:p14="http://schemas.microsoft.com/office/powerpoint/2010/main" val="273055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74497"/>
            <a:ext cx="2839239" cy="461665"/>
          </a:xfrm>
          <a:prstGeom prst="rect">
            <a:avLst/>
          </a:prstGeom>
          <a:noFill/>
        </p:spPr>
        <p:txBody>
          <a:bodyPr wrap="none" rtlCol="0">
            <a:spAutoFit/>
          </a:bodyPr>
          <a:lstStyle/>
          <a:p>
            <a:r>
              <a:rPr lang="es-MX" dirty="0" smtClean="0">
                <a:solidFill>
                  <a:srgbClr val="FFC000"/>
                </a:solidFill>
              </a:rPr>
              <a:t>Pérdida del campo.</a:t>
            </a:r>
            <a:endParaRPr lang="es-MX" dirty="0">
              <a:solidFill>
                <a:srgbClr val="FFC000"/>
              </a:solidFill>
            </a:endParaRPr>
          </a:p>
        </p:txBody>
      </p:sp>
      <p:pic>
        <p:nvPicPr>
          <p:cNvPr id="890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3" y="1936162"/>
            <a:ext cx="9135967" cy="4774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551716"/>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74497"/>
            <a:ext cx="2839239" cy="461665"/>
          </a:xfrm>
          <a:prstGeom prst="rect">
            <a:avLst/>
          </a:prstGeom>
          <a:noFill/>
        </p:spPr>
        <p:txBody>
          <a:bodyPr wrap="none" rtlCol="0">
            <a:spAutoFit/>
          </a:bodyPr>
          <a:lstStyle/>
          <a:p>
            <a:r>
              <a:rPr lang="es-MX" dirty="0" smtClean="0">
                <a:solidFill>
                  <a:srgbClr val="009900"/>
                </a:solidFill>
              </a:rPr>
              <a:t>Pérdida del campo.</a:t>
            </a:r>
            <a:endParaRPr lang="es-MX" dirty="0">
              <a:solidFill>
                <a:srgbClr val="009900"/>
              </a:solidFill>
            </a:endParaRPr>
          </a:p>
        </p:txBody>
      </p:sp>
      <p:sp>
        <p:nvSpPr>
          <p:cNvPr id="3" name="2 CuadroTexto"/>
          <p:cNvSpPr txBox="1"/>
          <p:nvPr/>
        </p:nvSpPr>
        <p:spPr>
          <a:xfrm>
            <a:off x="8033" y="1936162"/>
            <a:ext cx="9036495" cy="1938992"/>
          </a:xfrm>
          <a:prstGeom prst="rect">
            <a:avLst/>
          </a:prstGeom>
          <a:noFill/>
        </p:spPr>
        <p:txBody>
          <a:bodyPr wrap="square" rtlCol="0">
            <a:spAutoFit/>
          </a:bodyPr>
          <a:lstStyle/>
          <a:p>
            <a:r>
              <a:rPr lang="es-ES" sz="2000" dirty="0">
                <a:solidFill>
                  <a:srgbClr val="FFC000"/>
                </a:solidFill>
              </a:rPr>
              <a:t>La práctica común </a:t>
            </a:r>
            <a:r>
              <a:rPr lang="es-ES" sz="2000" dirty="0" smtClean="0">
                <a:solidFill>
                  <a:srgbClr val="FFC000"/>
                </a:solidFill>
              </a:rPr>
              <a:t>es </a:t>
            </a:r>
            <a:r>
              <a:rPr lang="es-ES" sz="2000" dirty="0">
                <a:solidFill>
                  <a:srgbClr val="FFC000"/>
                </a:solidFill>
              </a:rPr>
              <a:t>emplear relevadores  del tipo de distancia conectados a </a:t>
            </a:r>
            <a:r>
              <a:rPr lang="es-ES" sz="2000" dirty="0" err="1" smtClean="0">
                <a:solidFill>
                  <a:srgbClr val="FFC000"/>
                </a:solidFill>
              </a:rPr>
              <a:t>TC’s</a:t>
            </a:r>
            <a:r>
              <a:rPr lang="es-ES" sz="2000" dirty="0" smtClean="0">
                <a:solidFill>
                  <a:srgbClr val="FFC000"/>
                </a:solidFill>
              </a:rPr>
              <a:t> y </a:t>
            </a:r>
            <a:r>
              <a:rPr lang="es-ES" sz="2000" dirty="0" err="1" smtClean="0">
                <a:solidFill>
                  <a:srgbClr val="FFC000"/>
                </a:solidFill>
              </a:rPr>
              <a:t>TP’s</a:t>
            </a:r>
            <a:r>
              <a:rPr lang="es-ES" sz="2000" dirty="0" smtClean="0">
                <a:solidFill>
                  <a:srgbClr val="FFC000"/>
                </a:solidFill>
              </a:rPr>
              <a:t> </a:t>
            </a:r>
            <a:r>
              <a:rPr lang="es-ES" sz="2000" dirty="0">
                <a:solidFill>
                  <a:srgbClr val="FFC000"/>
                </a:solidFill>
              </a:rPr>
              <a:t>del generador para detectar si sus condiciones de excitación tienden a la inestabilidad. Esto se basa en que la localización de la impedancia “vista” por relevadores de </a:t>
            </a:r>
            <a:r>
              <a:rPr lang="es-ES" sz="2000" dirty="0" smtClean="0">
                <a:solidFill>
                  <a:srgbClr val="FFC000"/>
                </a:solidFill>
              </a:rPr>
              <a:t>distancia indica </a:t>
            </a:r>
            <a:r>
              <a:rPr lang="es-ES" sz="2000" dirty="0">
                <a:solidFill>
                  <a:srgbClr val="FFC000"/>
                </a:solidFill>
              </a:rPr>
              <a:t>con toda precisión las condiciones de excitación en las cuales opera el generador</a:t>
            </a:r>
            <a:r>
              <a:rPr lang="es-ES" sz="2000" dirty="0" smtClean="0">
                <a:solidFill>
                  <a:srgbClr val="FFC000"/>
                </a:solidFill>
              </a:rPr>
              <a:t>. Esto es equivalente a pasar del diagrama P-Q al R-X.</a:t>
            </a:r>
            <a:endParaRPr lang="es-MX" sz="2000" dirty="0">
              <a:solidFill>
                <a:srgbClr val="FFC000"/>
              </a:solidFill>
            </a:endParaRPr>
          </a:p>
        </p:txBody>
      </p:sp>
      <p:pic>
        <p:nvPicPr>
          <p:cNvPr id="901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3" y="3875154"/>
            <a:ext cx="4851999" cy="2982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875711" y="3919833"/>
            <a:ext cx="4268289" cy="2862322"/>
          </a:xfrm>
          <a:prstGeom prst="rect">
            <a:avLst/>
          </a:prstGeom>
          <a:noFill/>
        </p:spPr>
        <p:txBody>
          <a:bodyPr wrap="square" rtlCol="0">
            <a:spAutoFit/>
          </a:bodyPr>
          <a:lstStyle/>
          <a:p>
            <a:r>
              <a:rPr lang="es-ES" sz="2000" dirty="0"/>
              <a:t>El relevador de distancia </a:t>
            </a:r>
            <a:r>
              <a:rPr lang="es-ES" sz="2000" dirty="0" smtClean="0"/>
              <a:t>tiene </a:t>
            </a:r>
            <a:r>
              <a:rPr lang="es-ES" sz="2000" dirty="0"/>
              <a:t>una característica </a:t>
            </a:r>
            <a:r>
              <a:rPr lang="es-ES" sz="2000" dirty="0" err="1"/>
              <a:t>mho</a:t>
            </a:r>
            <a:r>
              <a:rPr lang="es-ES" sz="2000" dirty="0"/>
              <a:t> desplazada orientada hacia la parte negativa de X en el diagrama R-X. La parte superior del eje R es eliminada ya sea por desplazamiento o por un elemento direccional adicional</a:t>
            </a:r>
            <a:r>
              <a:rPr lang="es-ES" sz="2000" dirty="0" smtClean="0"/>
              <a:t>.</a:t>
            </a:r>
            <a:r>
              <a:rPr lang="es-ES" sz="2000" dirty="0"/>
              <a:t> El relevador puede contener </a:t>
            </a:r>
            <a:r>
              <a:rPr lang="es-ES" sz="2000" dirty="0" smtClean="0"/>
              <a:t>un </a:t>
            </a:r>
            <a:r>
              <a:rPr lang="es-ES" sz="2000" dirty="0"/>
              <a:t>relevador de </a:t>
            </a:r>
            <a:r>
              <a:rPr lang="es-ES" sz="2000" dirty="0" smtClean="0"/>
              <a:t>tiempo.</a:t>
            </a:r>
            <a:endParaRPr lang="es-MX" sz="2000" dirty="0"/>
          </a:p>
        </p:txBody>
      </p:sp>
    </p:spTree>
    <p:extLst>
      <p:ext uri="{BB962C8B-B14F-4D97-AF65-F5344CB8AC3E}">
        <p14:creationId xmlns:p14="http://schemas.microsoft.com/office/powerpoint/2010/main" val="77248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74497"/>
            <a:ext cx="2839239" cy="461665"/>
          </a:xfrm>
          <a:prstGeom prst="rect">
            <a:avLst/>
          </a:prstGeom>
          <a:noFill/>
        </p:spPr>
        <p:txBody>
          <a:bodyPr wrap="none" rtlCol="0">
            <a:spAutoFit/>
          </a:bodyPr>
          <a:lstStyle/>
          <a:p>
            <a:r>
              <a:rPr lang="es-MX" dirty="0" smtClean="0">
                <a:solidFill>
                  <a:srgbClr val="FFC000"/>
                </a:solidFill>
              </a:rPr>
              <a:t>Pérdida del campo.</a:t>
            </a:r>
            <a:endParaRPr lang="es-MX" dirty="0">
              <a:solidFill>
                <a:srgbClr val="FFC000"/>
              </a:solidFill>
            </a:endParaRPr>
          </a:p>
        </p:txBody>
      </p:sp>
      <p:sp>
        <p:nvSpPr>
          <p:cNvPr id="3" name="2 CuadroTexto"/>
          <p:cNvSpPr txBox="1"/>
          <p:nvPr/>
        </p:nvSpPr>
        <p:spPr>
          <a:xfrm>
            <a:off x="23680" y="1936162"/>
            <a:ext cx="6247479" cy="707886"/>
          </a:xfrm>
          <a:prstGeom prst="rect">
            <a:avLst/>
          </a:prstGeom>
          <a:noFill/>
        </p:spPr>
        <p:txBody>
          <a:bodyPr wrap="none" rtlCol="0">
            <a:spAutoFit/>
          </a:bodyPr>
          <a:lstStyle/>
          <a:p>
            <a:r>
              <a:rPr lang="es-ES" sz="2000" dirty="0">
                <a:solidFill>
                  <a:srgbClr val="FFC000"/>
                </a:solidFill>
              </a:rPr>
              <a:t>El elemento de distancia tiene dos ajustes:</a:t>
            </a:r>
            <a:endParaRPr lang="es-MX" sz="2000" dirty="0">
              <a:solidFill>
                <a:srgbClr val="FFC000"/>
              </a:solidFill>
            </a:endParaRPr>
          </a:p>
          <a:p>
            <a:r>
              <a:rPr lang="es-ES" sz="2000" dirty="0">
                <a:solidFill>
                  <a:srgbClr val="FFC000"/>
                </a:solidFill>
              </a:rPr>
              <a:t>a.- Alcance (</a:t>
            </a:r>
            <a:r>
              <a:rPr lang="es-ES" sz="2000" dirty="0" smtClean="0">
                <a:solidFill>
                  <a:srgbClr val="FFC000"/>
                </a:solidFill>
              </a:rPr>
              <a:t>A)</a:t>
            </a:r>
            <a:r>
              <a:rPr lang="es-MX" sz="2000" dirty="0">
                <a:solidFill>
                  <a:srgbClr val="FFC000"/>
                </a:solidFill>
              </a:rPr>
              <a:t> </a:t>
            </a:r>
            <a:r>
              <a:rPr lang="es-MX" sz="2000" dirty="0" smtClean="0">
                <a:solidFill>
                  <a:srgbClr val="FFC000"/>
                </a:solidFill>
              </a:rPr>
              <a:t>       </a:t>
            </a:r>
            <a:r>
              <a:rPr lang="es-ES" sz="2000" dirty="0" smtClean="0">
                <a:solidFill>
                  <a:srgbClr val="FFC000"/>
                </a:solidFill>
              </a:rPr>
              <a:t>b</a:t>
            </a:r>
            <a:r>
              <a:rPr lang="es-ES" sz="2000" dirty="0">
                <a:solidFill>
                  <a:srgbClr val="FFC000"/>
                </a:solidFill>
              </a:rPr>
              <a:t>.- Desplazamiento del origen (B</a:t>
            </a:r>
            <a:r>
              <a:rPr lang="es-ES" sz="2000" dirty="0" smtClean="0">
                <a:solidFill>
                  <a:srgbClr val="FFC000"/>
                </a:solidFill>
              </a:rPr>
              <a:t>)</a:t>
            </a:r>
            <a:endParaRPr lang="es-MX" sz="2000" dirty="0">
              <a:solidFill>
                <a:srgbClr val="FFC000"/>
              </a:solidFill>
            </a:endParaRPr>
          </a:p>
        </p:txBody>
      </p:sp>
      <p:sp>
        <p:nvSpPr>
          <p:cNvPr id="4" name="3 CuadroTexto"/>
          <p:cNvSpPr txBox="1"/>
          <p:nvPr/>
        </p:nvSpPr>
        <p:spPr>
          <a:xfrm>
            <a:off x="-6132" y="2644048"/>
            <a:ext cx="9135967" cy="1631216"/>
          </a:xfrm>
          <a:prstGeom prst="rect">
            <a:avLst/>
          </a:prstGeom>
          <a:noFill/>
        </p:spPr>
        <p:txBody>
          <a:bodyPr wrap="square" rtlCol="0">
            <a:spAutoFit/>
          </a:bodyPr>
          <a:lstStyle/>
          <a:p>
            <a:r>
              <a:rPr lang="es-ES" sz="2000" dirty="0"/>
              <a:t>a.- Alcance: Si el relevador tiene un solo elemento de distancia se recomienda:</a:t>
            </a:r>
            <a:endParaRPr lang="es-MX" sz="2000" dirty="0"/>
          </a:p>
          <a:p>
            <a:r>
              <a:rPr lang="es-ES" sz="2000" dirty="0"/>
              <a:t>A = </a:t>
            </a:r>
            <a:r>
              <a:rPr lang="es-ES" sz="2000" dirty="0" err="1"/>
              <a:t>X</a:t>
            </a:r>
            <a:r>
              <a:rPr lang="es-ES" sz="2000" baseline="-25000" dirty="0" err="1"/>
              <a:t>d</a:t>
            </a:r>
            <a:r>
              <a:rPr lang="es-ES" sz="2000" dirty="0"/>
              <a:t> + (</a:t>
            </a:r>
            <a:r>
              <a:rPr lang="es-ES" sz="2000" dirty="0" err="1" smtClean="0"/>
              <a:t>X</a:t>
            </a:r>
            <a:r>
              <a:rPr lang="es-ES" sz="2000" baseline="30000" dirty="0" err="1" smtClean="0"/>
              <a:t>!</a:t>
            </a:r>
            <a:r>
              <a:rPr lang="es-ES" sz="2000" baseline="-25000" dirty="0" err="1" smtClean="0"/>
              <a:t>d</a:t>
            </a:r>
            <a:r>
              <a:rPr lang="es-ES" sz="2000" dirty="0" smtClean="0"/>
              <a:t>) </a:t>
            </a:r>
            <a:r>
              <a:rPr lang="es-ES" sz="2000" dirty="0"/>
              <a:t>/ 2   (reactancias sin saturación</a:t>
            </a:r>
            <a:r>
              <a:rPr lang="es-ES" sz="2000" dirty="0" smtClean="0"/>
              <a:t>) donde </a:t>
            </a:r>
            <a:r>
              <a:rPr lang="es-ES" sz="2000" dirty="0"/>
              <a:t>B= (</a:t>
            </a:r>
            <a:r>
              <a:rPr lang="es-ES" sz="2000" dirty="0" err="1"/>
              <a:t>X</a:t>
            </a:r>
            <a:r>
              <a:rPr lang="es-ES" sz="2000" baseline="30000" dirty="0" err="1"/>
              <a:t>!</a:t>
            </a:r>
            <a:r>
              <a:rPr lang="es-ES" sz="2000" baseline="-25000" dirty="0" err="1"/>
              <a:t>d</a:t>
            </a:r>
            <a:r>
              <a:rPr lang="es-ES" sz="2000" dirty="0"/>
              <a:t>) / 2 </a:t>
            </a:r>
            <a:endParaRPr lang="es-ES" sz="2000" dirty="0" smtClean="0"/>
          </a:p>
          <a:p>
            <a:r>
              <a:rPr lang="es-ES" sz="2000" dirty="0"/>
              <a:t>Si el relevador tiene dos elementos de distancia, se recomienda ajustarlos como sigue:</a:t>
            </a:r>
            <a:endParaRPr lang="es-MX" sz="2000" dirty="0"/>
          </a:p>
          <a:p>
            <a:r>
              <a:rPr lang="es-ES" sz="2000" dirty="0"/>
              <a:t>A</a:t>
            </a:r>
            <a:r>
              <a:rPr lang="es-ES" sz="2000" baseline="-25000" dirty="0"/>
              <a:t>1</a:t>
            </a:r>
            <a:r>
              <a:rPr lang="es-ES" sz="2000" dirty="0"/>
              <a:t> = </a:t>
            </a:r>
            <a:r>
              <a:rPr lang="es-ES" sz="2000" dirty="0" smtClean="0"/>
              <a:t>[</a:t>
            </a:r>
            <a:r>
              <a:rPr lang="es-ES" sz="2000" dirty="0" err="1" smtClean="0"/>
              <a:t>Xd</a:t>
            </a:r>
            <a:r>
              <a:rPr lang="es-ES" sz="2000" dirty="0" smtClean="0"/>
              <a:t> </a:t>
            </a:r>
            <a:r>
              <a:rPr lang="es-ES" sz="2000" dirty="0"/>
              <a:t>+ (</a:t>
            </a:r>
            <a:r>
              <a:rPr lang="es-ES" sz="2000" dirty="0" err="1"/>
              <a:t>X´</a:t>
            </a:r>
            <a:r>
              <a:rPr lang="es-ES" sz="2000" baseline="-25000" dirty="0" err="1"/>
              <a:t>d</a:t>
            </a:r>
            <a:r>
              <a:rPr lang="es-ES" sz="2000" dirty="0"/>
              <a:t>) / </a:t>
            </a:r>
            <a:r>
              <a:rPr lang="es-ES" sz="2000" dirty="0" smtClean="0"/>
              <a:t>2]=A (zona 1)</a:t>
            </a:r>
            <a:r>
              <a:rPr lang="es-MX" sz="2000" dirty="0"/>
              <a:t> </a:t>
            </a:r>
            <a:r>
              <a:rPr lang="es-MX" sz="2000" dirty="0" smtClean="0"/>
              <a:t>                       </a:t>
            </a:r>
            <a:r>
              <a:rPr lang="es-ES" sz="2000" dirty="0" smtClean="0"/>
              <a:t>A</a:t>
            </a:r>
            <a:r>
              <a:rPr lang="es-ES" sz="2000" baseline="-25000" dirty="0" smtClean="0"/>
              <a:t>2</a:t>
            </a:r>
            <a:r>
              <a:rPr lang="es-ES" sz="2000" dirty="0" smtClean="0"/>
              <a:t> </a:t>
            </a:r>
            <a:r>
              <a:rPr lang="es-ES" sz="2000" dirty="0"/>
              <a:t>= </a:t>
            </a:r>
            <a:r>
              <a:rPr lang="es-ES" sz="2000" dirty="0" smtClean="0"/>
              <a:t>[ </a:t>
            </a:r>
            <a:r>
              <a:rPr lang="es-ES" sz="2000" dirty="0"/>
              <a:t>X </a:t>
            </a:r>
            <a:r>
              <a:rPr lang="es-ES" sz="2000" baseline="-25000" dirty="0"/>
              <a:t>d</a:t>
            </a:r>
            <a:r>
              <a:rPr lang="es-ES" sz="2000" dirty="0"/>
              <a:t> + (</a:t>
            </a:r>
            <a:r>
              <a:rPr lang="es-ES" sz="2000" dirty="0" err="1"/>
              <a:t>X´</a:t>
            </a:r>
            <a:r>
              <a:rPr lang="es-ES" sz="2000" baseline="-25000" dirty="0" err="1"/>
              <a:t>d</a:t>
            </a:r>
            <a:r>
              <a:rPr lang="es-ES" sz="2000" dirty="0"/>
              <a:t>) /</a:t>
            </a:r>
            <a:r>
              <a:rPr lang="es-ES" sz="2000" dirty="0" smtClean="0"/>
              <a:t>2</a:t>
            </a:r>
            <a:r>
              <a:rPr lang="es-ES" sz="2000" dirty="0"/>
              <a:t> </a:t>
            </a:r>
            <a:r>
              <a:rPr lang="es-ES" sz="2000" dirty="0" smtClean="0"/>
              <a:t>](zona </a:t>
            </a:r>
            <a:r>
              <a:rPr lang="es-ES" sz="2000" dirty="0"/>
              <a:t>2</a:t>
            </a:r>
            <a:r>
              <a:rPr lang="es-ES" sz="2000" dirty="0" smtClean="0"/>
              <a:t>)</a:t>
            </a:r>
            <a:endParaRPr lang="es-MX" sz="2000" dirty="0"/>
          </a:p>
        </p:txBody>
      </p:sp>
      <p:sp>
        <p:nvSpPr>
          <p:cNvPr id="6" name="5 CuadroTexto"/>
          <p:cNvSpPr txBox="1"/>
          <p:nvPr/>
        </p:nvSpPr>
        <p:spPr>
          <a:xfrm>
            <a:off x="755576" y="4869160"/>
            <a:ext cx="184731" cy="461665"/>
          </a:xfrm>
          <a:prstGeom prst="rect">
            <a:avLst/>
          </a:prstGeom>
          <a:noFill/>
        </p:spPr>
        <p:txBody>
          <a:bodyPr wrap="none" rtlCol="0">
            <a:spAutoFit/>
          </a:bodyPr>
          <a:lstStyle/>
          <a:p>
            <a:endParaRPr lang="es-MX" dirty="0"/>
          </a:p>
        </p:txBody>
      </p:sp>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18" y="4275264"/>
            <a:ext cx="3795514" cy="2403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1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4437112"/>
            <a:ext cx="3895864" cy="227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55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113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1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74497"/>
            <a:ext cx="2839239" cy="461665"/>
          </a:xfrm>
          <a:prstGeom prst="rect">
            <a:avLst/>
          </a:prstGeom>
          <a:noFill/>
        </p:spPr>
        <p:txBody>
          <a:bodyPr wrap="none" rtlCol="0">
            <a:spAutoFit/>
          </a:bodyPr>
          <a:lstStyle/>
          <a:p>
            <a:r>
              <a:rPr lang="es-MX" dirty="0" smtClean="0">
                <a:solidFill>
                  <a:srgbClr val="FFC000"/>
                </a:solidFill>
              </a:rPr>
              <a:t>Pérdida del campo.</a:t>
            </a:r>
            <a:endParaRPr lang="es-MX" dirty="0">
              <a:solidFill>
                <a:srgbClr val="FFC000"/>
              </a:solidFill>
            </a:endParaRPr>
          </a:p>
        </p:txBody>
      </p:sp>
      <p:sp>
        <p:nvSpPr>
          <p:cNvPr id="3" name="2 CuadroTexto"/>
          <p:cNvSpPr txBox="1"/>
          <p:nvPr/>
        </p:nvSpPr>
        <p:spPr>
          <a:xfrm>
            <a:off x="8033" y="1946352"/>
            <a:ext cx="9135967" cy="2862322"/>
          </a:xfrm>
          <a:prstGeom prst="rect">
            <a:avLst/>
          </a:prstGeom>
          <a:noFill/>
        </p:spPr>
        <p:txBody>
          <a:bodyPr wrap="square" rtlCol="0">
            <a:spAutoFit/>
          </a:bodyPr>
          <a:lstStyle/>
          <a:p>
            <a:r>
              <a:rPr lang="es-ES" sz="2000" dirty="0">
                <a:solidFill>
                  <a:srgbClr val="FFC000"/>
                </a:solidFill>
              </a:rPr>
              <a:t>b.- </a:t>
            </a:r>
            <a:r>
              <a:rPr lang="es-ES" sz="2000" dirty="0" smtClean="0">
                <a:solidFill>
                  <a:srgbClr val="FFC000"/>
                </a:solidFill>
              </a:rPr>
              <a:t>Desplazamiento(B). Si </a:t>
            </a:r>
            <a:r>
              <a:rPr lang="es-ES" sz="2000" dirty="0">
                <a:solidFill>
                  <a:srgbClr val="FFC000"/>
                </a:solidFill>
              </a:rPr>
              <a:t>el relevador tiene desplazamiento únicamente hacia el lado negativo de X, entonces se </a:t>
            </a:r>
            <a:r>
              <a:rPr lang="es-ES" sz="2000" dirty="0" smtClean="0">
                <a:solidFill>
                  <a:srgbClr val="FFC000"/>
                </a:solidFill>
              </a:rPr>
              <a:t>recomienda:</a:t>
            </a:r>
            <a:r>
              <a:rPr lang="es-MX" sz="2000" dirty="0">
                <a:solidFill>
                  <a:srgbClr val="FFC000"/>
                </a:solidFill>
              </a:rPr>
              <a:t> </a:t>
            </a:r>
            <a:r>
              <a:rPr lang="es-MX" sz="2000" dirty="0" smtClean="0">
                <a:solidFill>
                  <a:srgbClr val="FFC000"/>
                </a:solidFill>
              </a:rPr>
              <a:t> </a:t>
            </a:r>
            <a:r>
              <a:rPr lang="en-US" sz="2000" dirty="0" smtClean="0">
                <a:solidFill>
                  <a:srgbClr val="FFC000"/>
                </a:solidFill>
              </a:rPr>
              <a:t>B </a:t>
            </a:r>
            <a:r>
              <a:rPr lang="en-US" sz="2000" dirty="0">
                <a:solidFill>
                  <a:srgbClr val="FFC000"/>
                </a:solidFill>
              </a:rPr>
              <a:t>= (</a:t>
            </a:r>
            <a:r>
              <a:rPr lang="en-US" sz="2000" dirty="0" err="1">
                <a:solidFill>
                  <a:srgbClr val="FFC000"/>
                </a:solidFill>
              </a:rPr>
              <a:t>X´</a:t>
            </a:r>
            <a:r>
              <a:rPr lang="en-US" sz="2000" baseline="-25000" dirty="0" err="1">
                <a:solidFill>
                  <a:srgbClr val="FFC000"/>
                </a:solidFill>
              </a:rPr>
              <a:t>d</a:t>
            </a:r>
            <a:r>
              <a:rPr lang="en-US" sz="2000" dirty="0">
                <a:solidFill>
                  <a:srgbClr val="FFC000"/>
                </a:solidFill>
              </a:rPr>
              <a:t>) / 2</a:t>
            </a:r>
            <a:endParaRPr lang="es-MX" sz="2000" dirty="0">
              <a:solidFill>
                <a:srgbClr val="FFC000"/>
              </a:solidFill>
            </a:endParaRPr>
          </a:p>
          <a:p>
            <a:r>
              <a:rPr lang="es-ES_tradnl" sz="2000" dirty="0">
                <a:solidFill>
                  <a:srgbClr val="FFC000"/>
                </a:solidFill>
              </a:rPr>
              <a:t>Si el relevador tiene desplazamiento también hacia el lado positivo de X, el elemento de zona 1 se ajusta hacia el lado negativo </a:t>
            </a:r>
            <a:r>
              <a:rPr lang="es-ES_tradnl" sz="2000" dirty="0" smtClean="0">
                <a:solidFill>
                  <a:srgbClr val="FFC000"/>
                </a:solidFill>
              </a:rPr>
              <a:t>con: </a:t>
            </a:r>
            <a:r>
              <a:rPr lang="en-US" sz="2000" dirty="0" smtClean="0">
                <a:solidFill>
                  <a:srgbClr val="FFC000"/>
                </a:solidFill>
              </a:rPr>
              <a:t>B</a:t>
            </a:r>
            <a:r>
              <a:rPr lang="en-US" sz="2000" baseline="-25000" dirty="0" smtClean="0">
                <a:solidFill>
                  <a:srgbClr val="FFC000"/>
                </a:solidFill>
              </a:rPr>
              <a:t>1</a:t>
            </a:r>
            <a:r>
              <a:rPr lang="en-US" sz="2000" dirty="0" smtClean="0">
                <a:solidFill>
                  <a:srgbClr val="FFC000"/>
                </a:solidFill>
              </a:rPr>
              <a:t> </a:t>
            </a:r>
            <a:r>
              <a:rPr lang="en-US" sz="2000" dirty="0">
                <a:solidFill>
                  <a:srgbClr val="FFC000"/>
                </a:solidFill>
              </a:rPr>
              <a:t>= (</a:t>
            </a:r>
            <a:r>
              <a:rPr lang="en-US" sz="2000" dirty="0" err="1">
                <a:solidFill>
                  <a:srgbClr val="FFC000"/>
                </a:solidFill>
              </a:rPr>
              <a:t>X´</a:t>
            </a:r>
            <a:r>
              <a:rPr lang="en-US" sz="2000" baseline="-25000" dirty="0" err="1">
                <a:solidFill>
                  <a:srgbClr val="FFC000"/>
                </a:solidFill>
              </a:rPr>
              <a:t>d</a:t>
            </a:r>
            <a:r>
              <a:rPr lang="en-US" sz="2000" dirty="0">
                <a:solidFill>
                  <a:srgbClr val="FFC000"/>
                </a:solidFill>
              </a:rPr>
              <a:t>) / </a:t>
            </a:r>
            <a:r>
              <a:rPr lang="en-US" sz="2000" dirty="0" smtClean="0">
                <a:solidFill>
                  <a:srgbClr val="FFC000"/>
                </a:solidFill>
              </a:rPr>
              <a:t>2. </a:t>
            </a:r>
            <a:r>
              <a:rPr lang="es-ES_tradnl" sz="2000" dirty="0" smtClean="0">
                <a:solidFill>
                  <a:srgbClr val="FFC000"/>
                </a:solidFill>
              </a:rPr>
              <a:t>Y </a:t>
            </a:r>
            <a:r>
              <a:rPr lang="es-ES_tradnl" sz="2000" dirty="0">
                <a:solidFill>
                  <a:srgbClr val="FFC000"/>
                </a:solidFill>
              </a:rPr>
              <a:t>el elemento de zona 2 se ajusta hacia el lado positivo de manera de rebasar un poco la reactancia del transformador mas la del sistema a generación </a:t>
            </a:r>
            <a:r>
              <a:rPr lang="es-ES_tradnl" sz="2000" dirty="0" smtClean="0">
                <a:solidFill>
                  <a:srgbClr val="FFC000"/>
                </a:solidFill>
              </a:rPr>
              <a:t>máxima: </a:t>
            </a:r>
            <a:r>
              <a:rPr lang="en-US" sz="2000" dirty="0" smtClean="0">
                <a:solidFill>
                  <a:srgbClr val="FFC000"/>
                </a:solidFill>
              </a:rPr>
              <a:t>B</a:t>
            </a:r>
            <a:r>
              <a:rPr lang="en-US" sz="2000" baseline="-25000" dirty="0" smtClean="0">
                <a:solidFill>
                  <a:srgbClr val="FFC000"/>
                </a:solidFill>
              </a:rPr>
              <a:t>2</a:t>
            </a:r>
            <a:r>
              <a:rPr lang="en-US" sz="2000" dirty="0" smtClean="0">
                <a:solidFill>
                  <a:srgbClr val="FFC000"/>
                </a:solidFill>
              </a:rPr>
              <a:t> </a:t>
            </a:r>
            <a:r>
              <a:rPr lang="es-ES_tradnl" sz="2000" dirty="0">
                <a:solidFill>
                  <a:srgbClr val="FFC000"/>
                </a:solidFill>
                <a:sym typeface="Symbol"/>
              </a:rPr>
              <a:t></a:t>
            </a:r>
            <a:r>
              <a:rPr lang="en-US" sz="2000" dirty="0">
                <a:solidFill>
                  <a:srgbClr val="FFC000"/>
                </a:solidFill>
              </a:rPr>
              <a:t> X </a:t>
            </a:r>
            <a:r>
              <a:rPr lang="en-US" sz="2000" baseline="-25000" dirty="0">
                <a:solidFill>
                  <a:srgbClr val="FFC000"/>
                </a:solidFill>
              </a:rPr>
              <a:t>t</a:t>
            </a:r>
            <a:r>
              <a:rPr lang="en-US" sz="2000" dirty="0">
                <a:solidFill>
                  <a:srgbClr val="FFC000"/>
                </a:solidFill>
              </a:rPr>
              <a:t> + </a:t>
            </a:r>
            <a:r>
              <a:rPr lang="en-US" sz="2000" dirty="0" err="1" smtClean="0">
                <a:solidFill>
                  <a:srgbClr val="FFC000"/>
                </a:solidFill>
              </a:rPr>
              <a:t>kX</a:t>
            </a:r>
            <a:r>
              <a:rPr lang="en-US" sz="2000" dirty="0" smtClean="0">
                <a:solidFill>
                  <a:srgbClr val="FFC000"/>
                </a:solidFill>
              </a:rPr>
              <a:t> </a:t>
            </a:r>
            <a:r>
              <a:rPr lang="en-US" sz="2000" baseline="-25000" dirty="0">
                <a:solidFill>
                  <a:srgbClr val="FFC000"/>
                </a:solidFill>
              </a:rPr>
              <a:t>s</a:t>
            </a:r>
            <a:endParaRPr lang="es-MX" sz="2000" dirty="0">
              <a:solidFill>
                <a:srgbClr val="FFC000"/>
              </a:solidFill>
            </a:endParaRPr>
          </a:p>
          <a:p>
            <a:r>
              <a:rPr lang="es-ES_tradnl" sz="2000" dirty="0" smtClean="0">
                <a:solidFill>
                  <a:srgbClr val="FFC000"/>
                </a:solidFill>
              </a:rPr>
              <a:t> Así </a:t>
            </a:r>
            <a:r>
              <a:rPr lang="es-ES_tradnl" sz="2000" dirty="0">
                <a:solidFill>
                  <a:srgbClr val="FFC000"/>
                </a:solidFill>
              </a:rPr>
              <a:t>se logra que la curva del relevador sea paralela a la del limite de </a:t>
            </a:r>
            <a:r>
              <a:rPr lang="es-ES_tradnl" sz="2000" dirty="0" smtClean="0">
                <a:solidFill>
                  <a:srgbClr val="FFC000"/>
                </a:solidFill>
              </a:rPr>
              <a:t>estabilidad</a:t>
            </a:r>
            <a:endParaRPr lang="es-MX" sz="2000" dirty="0">
              <a:solidFill>
                <a:srgbClr val="FFC000"/>
              </a:solidFill>
            </a:endParaRPr>
          </a:p>
        </p:txBody>
      </p:sp>
      <p:pic>
        <p:nvPicPr>
          <p:cNvPr id="921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 y="4808674"/>
            <a:ext cx="3913547" cy="2049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4505528"/>
            <a:ext cx="3679329" cy="2352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55171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74497"/>
            <a:ext cx="2839239" cy="461665"/>
          </a:xfrm>
          <a:prstGeom prst="rect">
            <a:avLst/>
          </a:prstGeom>
          <a:noFill/>
        </p:spPr>
        <p:txBody>
          <a:bodyPr wrap="none" rtlCol="0">
            <a:spAutoFit/>
          </a:bodyPr>
          <a:lstStyle/>
          <a:p>
            <a:r>
              <a:rPr lang="es-MX" dirty="0" smtClean="0">
                <a:solidFill>
                  <a:srgbClr val="FFC000"/>
                </a:solidFill>
              </a:rPr>
              <a:t>Pérdida del campo.</a:t>
            </a:r>
            <a:endParaRPr lang="es-MX" dirty="0">
              <a:solidFill>
                <a:srgbClr val="FFC000"/>
              </a:solidFill>
            </a:endParaRPr>
          </a:p>
        </p:txBody>
      </p:sp>
      <p:sp>
        <p:nvSpPr>
          <p:cNvPr id="3" name="2 CuadroTexto"/>
          <p:cNvSpPr txBox="1"/>
          <p:nvPr/>
        </p:nvSpPr>
        <p:spPr>
          <a:xfrm>
            <a:off x="-7839" y="1936162"/>
            <a:ext cx="9151839" cy="1938992"/>
          </a:xfrm>
          <a:prstGeom prst="rect">
            <a:avLst/>
          </a:prstGeom>
          <a:noFill/>
        </p:spPr>
        <p:txBody>
          <a:bodyPr wrap="square" rtlCol="0">
            <a:spAutoFit/>
          </a:bodyPr>
          <a:lstStyle/>
          <a:p>
            <a:r>
              <a:rPr lang="es-ES_tradnl" sz="2000" dirty="0">
                <a:solidFill>
                  <a:srgbClr val="FFC000"/>
                </a:solidFill>
              </a:rPr>
              <a:t>c.-Tiempo</a:t>
            </a:r>
            <a:endParaRPr lang="es-MX" sz="2000" dirty="0">
              <a:solidFill>
                <a:srgbClr val="FFC000"/>
              </a:solidFill>
            </a:endParaRPr>
          </a:p>
          <a:p>
            <a:r>
              <a:rPr lang="es-ES_tradnl" sz="2000" dirty="0">
                <a:solidFill>
                  <a:srgbClr val="FFC000"/>
                </a:solidFill>
              </a:rPr>
              <a:t>Para la zona 1 se recomienda:  t = 0 – 0.25 </a:t>
            </a:r>
            <a:r>
              <a:rPr lang="es-ES_tradnl" sz="2000" dirty="0" err="1">
                <a:solidFill>
                  <a:srgbClr val="FFC000"/>
                </a:solidFill>
              </a:rPr>
              <a:t>seg</a:t>
            </a:r>
            <a:r>
              <a:rPr lang="es-ES_tradnl" sz="2000" dirty="0">
                <a:solidFill>
                  <a:srgbClr val="FFC000"/>
                </a:solidFill>
              </a:rPr>
              <a:t>.</a:t>
            </a:r>
            <a:endParaRPr lang="es-MX" sz="2000" dirty="0">
              <a:solidFill>
                <a:srgbClr val="FFC000"/>
              </a:solidFill>
            </a:endParaRPr>
          </a:p>
          <a:p>
            <a:r>
              <a:rPr lang="es-ES_tradnl" sz="2000" dirty="0">
                <a:solidFill>
                  <a:srgbClr val="FFC000"/>
                </a:solidFill>
              </a:rPr>
              <a:t>Para la zona 2 se recomienda: t = 0.5 – 2 </a:t>
            </a:r>
            <a:r>
              <a:rPr lang="es-ES_tradnl" sz="2000" dirty="0" err="1">
                <a:solidFill>
                  <a:srgbClr val="FFC000"/>
                </a:solidFill>
              </a:rPr>
              <a:t>seg</a:t>
            </a:r>
            <a:r>
              <a:rPr lang="es-ES_tradnl" sz="2000" dirty="0">
                <a:solidFill>
                  <a:srgbClr val="FFC000"/>
                </a:solidFill>
              </a:rPr>
              <a:t>.</a:t>
            </a:r>
            <a:endParaRPr lang="es-MX" sz="2000" dirty="0">
              <a:solidFill>
                <a:srgbClr val="FFC000"/>
              </a:solidFill>
            </a:endParaRPr>
          </a:p>
          <a:p>
            <a:r>
              <a:rPr lang="es-ES_tradnl" sz="2000" dirty="0">
                <a:solidFill>
                  <a:srgbClr val="FFC000"/>
                </a:solidFill>
              </a:rPr>
              <a:t>En teoría habría que realizar un estudio de estabilidad para determinar el ajuste de zona 2, para la zona 1 el tiempo es dado nada más como margen de seguridad contra disparos </a:t>
            </a:r>
            <a:r>
              <a:rPr lang="es-ES_tradnl" sz="2000" dirty="0" smtClean="0">
                <a:solidFill>
                  <a:srgbClr val="FFC000"/>
                </a:solidFill>
              </a:rPr>
              <a:t>equivocados.</a:t>
            </a:r>
            <a:endParaRPr lang="es-MX" sz="2000" dirty="0">
              <a:solidFill>
                <a:srgbClr val="FFC000"/>
              </a:solidFill>
            </a:endParaRPr>
          </a:p>
        </p:txBody>
      </p:sp>
      <p:sp>
        <p:nvSpPr>
          <p:cNvPr id="4" name="3 CuadroTexto"/>
          <p:cNvSpPr txBox="1"/>
          <p:nvPr/>
        </p:nvSpPr>
        <p:spPr>
          <a:xfrm>
            <a:off x="8033" y="5229200"/>
            <a:ext cx="8964488" cy="1323439"/>
          </a:xfrm>
          <a:prstGeom prst="rect">
            <a:avLst/>
          </a:prstGeom>
          <a:noFill/>
        </p:spPr>
        <p:txBody>
          <a:bodyPr wrap="square" rtlCol="0">
            <a:spAutoFit/>
          </a:bodyPr>
          <a:lstStyle/>
          <a:p>
            <a:r>
              <a:rPr lang="es-ES_tradnl" sz="2000" dirty="0"/>
              <a:t>d.-Voltaje</a:t>
            </a:r>
            <a:endParaRPr lang="es-MX" sz="2000" dirty="0"/>
          </a:p>
          <a:p>
            <a:r>
              <a:rPr lang="es-ES_tradnl" sz="2000" dirty="0"/>
              <a:t>Si el esquema contiene un relevador instantáneo de bajo voltaje como supervisión de disparo, el ajuste recomendado es:</a:t>
            </a:r>
            <a:endParaRPr lang="es-MX" sz="2000" dirty="0"/>
          </a:p>
          <a:p>
            <a:r>
              <a:rPr lang="es-ES_tradnl" sz="2000" dirty="0"/>
              <a:t>		V </a:t>
            </a:r>
            <a:r>
              <a:rPr lang="es-ES_tradnl" sz="2000" dirty="0" smtClean="0"/>
              <a:t>= </a:t>
            </a:r>
            <a:r>
              <a:rPr lang="es-ES_tradnl" sz="2000" dirty="0"/>
              <a:t>0.8 – </a:t>
            </a:r>
            <a:r>
              <a:rPr lang="es-ES_tradnl" sz="2000" dirty="0" smtClean="0"/>
              <a:t>0.87 </a:t>
            </a:r>
            <a:r>
              <a:rPr lang="es-ES_tradnl" sz="2000" dirty="0" err="1" smtClean="0"/>
              <a:t>V</a:t>
            </a:r>
            <a:r>
              <a:rPr lang="es-ES_tradnl" sz="2000" baseline="-25000" dirty="0" err="1" smtClean="0"/>
              <a:t>n</a:t>
            </a:r>
            <a:endParaRPr lang="es-MX" sz="2000" dirty="0"/>
          </a:p>
        </p:txBody>
      </p:sp>
      <p:sp>
        <p:nvSpPr>
          <p:cNvPr id="6" name="5 CuadroTexto"/>
          <p:cNvSpPr txBox="1"/>
          <p:nvPr/>
        </p:nvSpPr>
        <p:spPr>
          <a:xfrm>
            <a:off x="22732" y="4221088"/>
            <a:ext cx="8964488" cy="707886"/>
          </a:xfrm>
          <a:prstGeom prst="rect">
            <a:avLst/>
          </a:prstGeom>
          <a:noFill/>
        </p:spPr>
        <p:txBody>
          <a:bodyPr wrap="square" rtlCol="0">
            <a:spAutoFit/>
          </a:bodyPr>
          <a:lstStyle/>
          <a:p>
            <a:r>
              <a:rPr lang="es-MX" sz="2000" dirty="0" smtClean="0">
                <a:solidFill>
                  <a:srgbClr val="FF3300"/>
                </a:solidFill>
              </a:rPr>
              <a:t>La zona 1 protege contra pérdida total de excitación, la zona 2 contra pérdida parcial(falla del MEL, problemas en excitatriz, </a:t>
            </a:r>
            <a:r>
              <a:rPr lang="es-MX" sz="2000" dirty="0" err="1" smtClean="0">
                <a:solidFill>
                  <a:srgbClr val="FF3300"/>
                </a:solidFill>
              </a:rPr>
              <a:t>etc</a:t>
            </a:r>
            <a:r>
              <a:rPr lang="es-MX" sz="2000" dirty="0" smtClean="0">
                <a:solidFill>
                  <a:srgbClr val="FF3300"/>
                </a:solidFill>
              </a:rPr>
              <a:t>)</a:t>
            </a:r>
            <a:endParaRPr lang="es-MX" sz="2000" dirty="0">
              <a:solidFill>
                <a:srgbClr val="FF3300"/>
              </a:solidFill>
            </a:endParaRPr>
          </a:p>
        </p:txBody>
      </p:sp>
    </p:spTree>
    <p:extLst>
      <p:ext uri="{BB962C8B-B14F-4D97-AF65-F5344CB8AC3E}">
        <p14:creationId xmlns:p14="http://schemas.microsoft.com/office/powerpoint/2010/main" val="273055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55045"/>
            <a:ext cx="3179717" cy="461665"/>
          </a:xfrm>
          <a:prstGeom prst="rect">
            <a:avLst/>
          </a:prstGeom>
          <a:noFill/>
        </p:spPr>
        <p:txBody>
          <a:bodyPr wrap="none" rtlCol="0">
            <a:spAutoFit/>
          </a:bodyPr>
          <a:lstStyle/>
          <a:p>
            <a:r>
              <a:rPr lang="es-MX" dirty="0" smtClean="0">
                <a:solidFill>
                  <a:schemeClr val="tx2"/>
                </a:solidFill>
              </a:rPr>
              <a:t>Falla a tierra del rotor.</a:t>
            </a:r>
            <a:endParaRPr lang="es-MX" dirty="0">
              <a:solidFill>
                <a:schemeClr val="tx2"/>
              </a:solidFill>
            </a:endParaRPr>
          </a:p>
        </p:txBody>
      </p:sp>
      <p:sp>
        <p:nvSpPr>
          <p:cNvPr id="7" name="6 CuadroTexto"/>
          <p:cNvSpPr txBox="1"/>
          <p:nvPr/>
        </p:nvSpPr>
        <p:spPr>
          <a:xfrm>
            <a:off x="8033" y="1929217"/>
            <a:ext cx="9135967" cy="1938992"/>
          </a:xfrm>
          <a:prstGeom prst="rect">
            <a:avLst/>
          </a:prstGeom>
          <a:noFill/>
        </p:spPr>
        <p:txBody>
          <a:bodyPr wrap="square" rtlCol="0">
            <a:spAutoFit/>
          </a:bodyPr>
          <a:lstStyle/>
          <a:p>
            <a:r>
              <a:rPr lang="es-MX" sz="2000" dirty="0" smtClean="0">
                <a:solidFill>
                  <a:srgbClr val="FFC000"/>
                </a:solidFill>
              </a:rPr>
              <a:t>El circuito </a:t>
            </a:r>
            <a:r>
              <a:rPr lang="es-MX" sz="2000" dirty="0">
                <a:solidFill>
                  <a:srgbClr val="FFC000"/>
                </a:solidFill>
              </a:rPr>
              <a:t>de excitación </a:t>
            </a:r>
            <a:r>
              <a:rPr lang="es-MX" sz="2000" dirty="0" smtClean="0">
                <a:solidFill>
                  <a:srgbClr val="FFC000"/>
                </a:solidFill>
              </a:rPr>
              <a:t>está </a:t>
            </a:r>
            <a:r>
              <a:rPr lang="es-MX" sz="2000" dirty="0">
                <a:solidFill>
                  <a:srgbClr val="FFC000"/>
                </a:solidFill>
              </a:rPr>
              <a:t>aislado con respecto a </a:t>
            </a:r>
            <a:r>
              <a:rPr lang="es-MX" sz="2000" dirty="0" smtClean="0">
                <a:solidFill>
                  <a:srgbClr val="FFC000"/>
                </a:solidFill>
              </a:rPr>
              <a:t>tierra </a:t>
            </a:r>
            <a:r>
              <a:rPr lang="es-MX" sz="2000" dirty="0">
                <a:solidFill>
                  <a:srgbClr val="FFC000"/>
                </a:solidFill>
              </a:rPr>
              <a:t>por </a:t>
            </a:r>
            <a:r>
              <a:rPr lang="es-MX" sz="2000" dirty="0" smtClean="0">
                <a:solidFill>
                  <a:srgbClr val="FFC000"/>
                </a:solidFill>
              </a:rPr>
              <a:t>lo que </a:t>
            </a:r>
            <a:r>
              <a:rPr lang="es-MX" sz="2000" dirty="0">
                <a:solidFill>
                  <a:srgbClr val="FFC000"/>
                </a:solidFill>
              </a:rPr>
              <a:t>cuando ese </a:t>
            </a:r>
            <a:r>
              <a:rPr lang="es-MX" sz="2000" dirty="0" smtClean="0">
                <a:solidFill>
                  <a:srgbClr val="FFC000"/>
                </a:solidFill>
              </a:rPr>
              <a:t>aislamiento </a:t>
            </a:r>
            <a:r>
              <a:rPr lang="es-MX" sz="2000" dirty="0">
                <a:solidFill>
                  <a:srgbClr val="FFC000"/>
                </a:solidFill>
              </a:rPr>
              <a:t>falla en algún punto y ocurre un </a:t>
            </a:r>
            <a:r>
              <a:rPr lang="es-MX" sz="2000" dirty="0" smtClean="0">
                <a:solidFill>
                  <a:srgbClr val="FFC000"/>
                </a:solidFill>
              </a:rPr>
              <a:t>primer contacto con tierra, prácticamente </a:t>
            </a:r>
            <a:r>
              <a:rPr lang="es-MX" sz="2000" dirty="0">
                <a:solidFill>
                  <a:srgbClr val="FFC000"/>
                </a:solidFill>
              </a:rPr>
              <a:t>no circula corriente y no hay </a:t>
            </a:r>
            <a:r>
              <a:rPr lang="es-MX" sz="2000" dirty="0" smtClean="0">
                <a:solidFill>
                  <a:srgbClr val="FFC000"/>
                </a:solidFill>
              </a:rPr>
              <a:t>problemas </a:t>
            </a:r>
            <a:r>
              <a:rPr lang="es-MX" sz="2000" dirty="0">
                <a:solidFill>
                  <a:srgbClr val="FFC000"/>
                </a:solidFill>
              </a:rPr>
              <a:t>para el generador</a:t>
            </a:r>
            <a:r>
              <a:rPr lang="es-MX" sz="2000" dirty="0" smtClean="0">
                <a:solidFill>
                  <a:srgbClr val="FFC000"/>
                </a:solidFill>
              </a:rPr>
              <a:t>. Sin embargo, cuando ocurre </a:t>
            </a:r>
            <a:r>
              <a:rPr lang="es-MX" sz="2000" dirty="0">
                <a:solidFill>
                  <a:srgbClr val="FFC000"/>
                </a:solidFill>
              </a:rPr>
              <a:t>un segundo contacto con </a:t>
            </a:r>
            <a:r>
              <a:rPr lang="es-MX" sz="2000" dirty="0" smtClean="0">
                <a:solidFill>
                  <a:srgbClr val="FFC000"/>
                </a:solidFill>
              </a:rPr>
              <a:t>tierra, </a:t>
            </a:r>
            <a:r>
              <a:rPr lang="es-MX" sz="2000" dirty="0">
                <a:solidFill>
                  <a:srgbClr val="FFC000"/>
                </a:solidFill>
              </a:rPr>
              <a:t>parte del devanado de </a:t>
            </a:r>
            <a:r>
              <a:rPr lang="es-MX" sz="2000" dirty="0" smtClean="0">
                <a:solidFill>
                  <a:srgbClr val="FFC000"/>
                </a:solidFill>
              </a:rPr>
              <a:t>campo </a:t>
            </a:r>
            <a:r>
              <a:rPr lang="es-MX" sz="2000" dirty="0">
                <a:solidFill>
                  <a:srgbClr val="FFC000"/>
                </a:solidFill>
              </a:rPr>
              <a:t>puede quedar </a:t>
            </a:r>
            <a:r>
              <a:rPr lang="es-MX" sz="2000" dirty="0" smtClean="0">
                <a:solidFill>
                  <a:srgbClr val="FFC000"/>
                </a:solidFill>
              </a:rPr>
              <a:t>prácticamente sin corriente </a:t>
            </a:r>
            <a:r>
              <a:rPr lang="es-MX" sz="2000" dirty="0">
                <a:solidFill>
                  <a:srgbClr val="FFC000"/>
                </a:solidFill>
              </a:rPr>
              <a:t>de </a:t>
            </a:r>
            <a:r>
              <a:rPr lang="es-MX" sz="2000" dirty="0" smtClean="0">
                <a:solidFill>
                  <a:srgbClr val="FFC000"/>
                </a:solidFill>
              </a:rPr>
              <a:t>excitación </a:t>
            </a:r>
            <a:r>
              <a:rPr lang="es-MX" sz="2000" dirty="0">
                <a:solidFill>
                  <a:srgbClr val="FFC000"/>
                </a:solidFill>
              </a:rPr>
              <a:t>pues </a:t>
            </a:r>
            <a:r>
              <a:rPr lang="es-MX" sz="2000" dirty="0" smtClean="0">
                <a:solidFill>
                  <a:srgbClr val="FFC000"/>
                </a:solidFill>
              </a:rPr>
              <a:t>ésta </a:t>
            </a:r>
            <a:r>
              <a:rPr lang="es-MX" sz="2000" dirty="0">
                <a:solidFill>
                  <a:srgbClr val="FFC000"/>
                </a:solidFill>
              </a:rPr>
              <a:t>tiende a circular por el hierro del </a:t>
            </a:r>
            <a:r>
              <a:rPr lang="es-MX" sz="2000" dirty="0" smtClean="0">
                <a:solidFill>
                  <a:srgbClr val="FFC000"/>
                </a:solidFill>
              </a:rPr>
              <a:t>rotor entre </a:t>
            </a:r>
            <a:r>
              <a:rPr lang="es-MX" sz="2000" dirty="0">
                <a:solidFill>
                  <a:srgbClr val="FFC000"/>
                </a:solidFill>
              </a:rPr>
              <a:t>los dos </a:t>
            </a:r>
            <a:r>
              <a:rPr lang="es-MX" sz="2000" dirty="0" smtClean="0">
                <a:solidFill>
                  <a:srgbClr val="FFC000"/>
                </a:solidFill>
              </a:rPr>
              <a:t>puntos de </a:t>
            </a:r>
            <a:r>
              <a:rPr lang="es-MX" sz="2000" dirty="0">
                <a:solidFill>
                  <a:srgbClr val="FFC000"/>
                </a:solidFill>
              </a:rPr>
              <a:t>falla.</a:t>
            </a:r>
          </a:p>
        </p:txBody>
      </p:sp>
      <p:sp>
        <p:nvSpPr>
          <p:cNvPr id="8" name="7 CuadroTexto"/>
          <p:cNvSpPr txBox="1"/>
          <p:nvPr/>
        </p:nvSpPr>
        <p:spPr>
          <a:xfrm>
            <a:off x="24816" y="3906012"/>
            <a:ext cx="9135967" cy="1015663"/>
          </a:xfrm>
          <a:prstGeom prst="rect">
            <a:avLst/>
          </a:prstGeom>
          <a:noFill/>
        </p:spPr>
        <p:txBody>
          <a:bodyPr wrap="square" rtlCol="0">
            <a:spAutoFit/>
          </a:bodyPr>
          <a:lstStyle/>
          <a:p>
            <a:r>
              <a:rPr lang="es-MX" sz="2000" dirty="0"/>
              <a:t>Esto </a:t>
            </a:r>
            <a:r>
              <a:rPr lang="es-MX" sz="2000" dirty="0" err="1" smtClean="0"/>
              <a:t>dá</a:t>
            </a:r>
            <a:r>
              <a:rPr lang="es-MX" sz="2000" dirty="0" smtClean="0"/>
              <a:t> </a:t>
            </a:r>
            <a:r>
              <a:rPr lang="es-MX" sz="2000" dirty="0"/>
              <a:t>lugar a un desbalance </a:t>
            </a:r>
            <a:r>
              <a:rPr lang="es-MX" sz="2000" dirty="0" smtClean="0"/>
              <a:t>magnético </a:t>
            </a:r>
            <a:r>
              <a:rPr lang="es-MX" sz="2000" dirty="0"/>
              <a:t>en la </a:t>
            </a:r>
            <a:r>
              <a:rPr lang="es-MX" sz="2000" dirty="0" smtClean="0"/>
              <a:t>máquina, </a:t>
            </a:r>
            <a:r>
              <a:rPr lang="es-MX" sz="2000" dirty="0"/>
              <a:t>que puede </a:t>
            </a:r>
            <a:r>
              <a:rPr lang="es-MX" sz="2000" dirty="0" smtClean="0"/>
              <a:t>provocar </a:t>
            </a:r>
            <a:r>
              <a:rPr lang="es-MX" sz="2000" dirty="0"/>
              <a:t>una </a:t>
            </a:r>
            <a:r>
              <a:rPr lang="es-MX" sz="2000" dirty="0" smtClean="0"/>
              <a:t>vibración muy severa intolerable </a:t>
            </a:r>
            <a:r>
              <a:rPr lang="es-MX" sz="2000" dirty="0"/>
              <a:t>para </a:t>
            </a:r>
            <a:r>
              <a:rPr lang="es-MX" sz="2000" dirty="0" smtClean="0"/>
              <a:t>el generador, en </a:t>
            </a:r>
            <a:r>
              <a:rPr lang="es-MX" sz="2000" dirty="0"/>
              <a:t>los casos más </a:t>
            </a:r>
            <a:r>
              <a:rPr lang="es-MX" sz="2000" dirty="0" smtClean="0"/>
              <a:t>críticos. Otro problema es el calentamiento del rotor.</a:t>
            </a:r>
            <a:endParaRPr lang="es-MX" sz="2000" dirty="0"/>
          </a:p>
        </p:txBody>
      </p:sp>
      <p:sp>
        <p:nvSpPr>
          <p:cNvPr id="9" name="8 CuadroTexto"/>
          <p:cNvSpPr txBox="1"/>
          <p:nvPr/>
        </p:nvSpPr>
        <p:spPr>
          <a:xfrm>
            <a:off x="66159" y="5157192"/>
            <a:ext cx="9053279" cy="1631216"/>
          </a:xfrm>
          <a:prstGeom prst="rect">
            <a:avLst/>
          </a:prstGeom>
          <a:noFill/>
        </p:spPr>
        <p:txBody>
          <a:bodyPr wrap="square" rtlCol="0">
            <a:spAutoFit/>
          </a:bodyPr>
          <a:lstStyle/>
          <a:p>
            <a:r>
              <a:rPr lang="es-MX" sz="2000" dirty="0">
                <a:solidFill>
                  <a:srgbClr val="FF3300"/>
                </a:solidFill>
              </a:rPr>
              <a:t>Por </a:t>
            </a:r>
            <a:r>
              <a:rPr lang="es-MX" sz="2000" dirty="0" smtClean="0">
                <a:solidFill>
                  <a:srgbClr val="FF3300"/>
                </a:solidFill>
              </a:rPr>
              <a:t>lo </a:t>
            </a:r>
            <a:r>
              <a:rPr lang="es-MX" sz="2000" dirty="0">
                <a:solidFill>
                  <a:srgbClr val="FF3300"/>
                </a:solidFill>
              </a:rPr>
              <a:t>general se dispone que la </a:t>
            </a:r>
            <a:r>
              <a:rPr lang="es-MX" sz="2000" dirty="0" smtClean="0">
                <a:solidFill>
                  <a:srgbClr val="FF3300"/>
                </a:solidFill>
              </a:rPr>
              <a:t>protección emita </a:t>
            </a:r>
            <a:r>
              <a:rPr lang="es-MX" sz="2000" dirty="0">
                <a:solidFill>
                  <a:srgbClr val="FF3300"/>
                </a:solidFill>
              </a:rPr>
              <a:t>una </a:t>
            </a:r>
            <a:r>
              <a:rPr lang="es-MX" sz="2000" dirty="0" smtClean="0">
                <a:solidFill>
                  <a:srgbClr val="FF3300"/>
                </a:solidFill>
              </a:rPr>
              <a:t>alarma </a:t>
            </a:r>
            <a:r>
              <a:rPr lang="es-MX" sz="2000" dirty="0">
                <a:solidFill>
                  <a:srgbClr val="FF3300"/>
                </a:solidFill>
              </a:rPr>
              <a:t>cuando </a:t>
            </a:r>
            <a:r>
              <a:rPr lang="es-MX" sz="2000" dirty="0" smtClean="0">
                <a:solidFill>
                  <a:srgbClr val="FF3300"/>
                </a:solidFill>
              </a:rPr>
              <a:t>se tiene el primer contacto a tierra y se permite la operación del generador en estas condiciones hasta que se pueda sacar de servicio y eliminar la falla,  al segundo contacto con tierra se dispara el interruptor del campo y el del generador.</a:t>
            </a:r>
            <a:endParaRPr lang="es-MX" sz="2000" dirty="0">
              <a:solidFill>
                <a:srgbClr val="FF3300"/>
              </a:solidFill>
            </a:endParaRPr>
          </a:p>
        </p:txBody>
      </p:sp>
    </p:spTree>
    <p:extLst>
      <p:ext uri="{BB962C8B-B14F-4D97-AF65-F5344CB8AC3E}">
        <p14:creationId xmlns:p14="http://schemas.microsoft.com/office/powerpoint/2010/main" val="3085960652"/>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55045"/>
            <a:ext cx="3179717" cy="461665"/>
          </a:xfrm>
          <a:prstGeom prst="rect">
            <a:avLst/>
          </a:prstGeom>
          <a:noFill/>
        </p:spPr>
        <p:txBody>
          <a:bodyPr wrap="none" rtlCol="0">
            <a:spAutoFit/>
          </a:bodyPr>
          <a:lstStyle/>
          <a:p>
            <a:r>
              <a:rPr lang="es-MX" dirty="0" smtClean="0">
                <a:solidFill>
                  <a:schemeClr val="tx2"/>
                </a:solidFill>
              </a:rPr>
              <a:t>Falla a tierra del rotor.</a:t>
            </a:r>
            <a:endParaRPr lang="es-MX" dirty="0">
              <a:solidFill>
                <a:schemeClr val="tx2"/>
              </a:solidFill>
            </a:endParaRPr>
          </a:p>
        </p:txBody>
      </p:sp>
      <p:sp>
        <p:nvSpPr>
          <p:cNvPr id="3" name="2 CuadroTexto"/>
          <p:cNvSpPr txBox="1"/>
          <p:nvPr/>
        </p:nvSpPr>
        <p:spPr>
          <a:xfrm>
            <a:off x="-9019" y="1939249"/>
            <a:ext cx="8973507" cy="2246769"/>
          </a:xfrm>
          <a:prstGeom prst="rect">
            <a:avLst/>
          </a:prstGeom>
          <a:noFill/>
        </p:spPr>
        <p:txBody>
          <a:bodyPr wrap="square" rtlCol="0">
            <a:spAutoFit/>
          </a:bodyPr>
          <a:lstStyle/>
          <a:p>
            <a:r>
              <a:rPr lang="es-ES" sz="2000" dirty="0">
                <a:solidFill>
                  <a:srgbClr val="FFC000"/>
                </a:solidFill>
              </a:rPr>
              <a:t>Existen dos esquemas diferentes para detectar fallas a tierra en campos de </a:t>
            </a:r>
            <a:r>
              <a:rPr lang="es-ES" sz="2000" dirty="0" smtClean="0">
                <a:solidFill>
                  <a:srgbClr val="FFC000"/>
                </a:solidFill>
              </a:rPr>
              <a:t>generadores:</a:t>
            </a:r>
          </a:p>
          <a:p>
            <a:pPr marL="342900" lvl="0" indent="-342900">
              <a:buFont typeface="Wingdings" pitchFamily="2" charset="2"/>
              <a:buChar char="Ø"/>
            </a:pPr>
            <a:r>
              <a:rPr lang="es-ES" sz="2000" dirty="0"/>
              <a:t>Aplicación de voltaje de corriente directa entre el campo y tierra para medir la corriente que circula.</a:t>
            </a:r>
            <a:endParaRPr lang="es-MX" sz="2000" dirty="0"/>
          </a:p>
          <a:p>
            <a:pPr marL="342900" lvl="0" indent="-342900">
              <a:buFont typeface="Wingdings" pitchFamily="2" charset="2"/>
              <a:buChar char="Ø"/>
            </a:pPr>
            <a:r>
              <a:rPr lang="es-ES" sz="2000" dirty="0">
                <a:solidFill>
                  <a:srgbClr val="009900"/>
                </a:solidFill>
              </a:rPr>
              <a:t>Medición de voltaje entre tierra y un neutro artificial formado en el circuito de campo por medio de </a:t>
            </a:r>
            <a:r>
              <a:rPr lang="es-ES" sz="2000" dirty="0" smtClean="0">
                <a:solidFill>
                  <a:srgbClr val="009900"/>
                </a:solidFill>
              </a:rPr>
              <a:t>dos resistencias</a:t>
            </a:r>
            <a:r>
              <a:rPr lang="es-ES" sz="2000" dirty="0" smtClean="0"/>
              <a:t>.</a:t>
            </a:r>
            <a:endParaRPr lang="es-MX" sz="2000" dirty="0"/>
          </a:p>
          <a:p>
            <a:endParaRPr lang="es-MX" sz="2000" dirty="0">
              <a:solidFill>
                <a:srgbClr val="FFC000"/>
              </a:solidFill>
            </a:endParaRPr>
          </a:p>
        </p:txBody>
      </p:sp>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05064"/>
            <a:ext cx="4214924" cy="285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4924" y="4005064"/>
            <a:ext cx="4886325" cy="285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866607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55045"/>
            <a:ext cx="3179717" cy="461665"/>
          </a:xfrm>
          <a:prstGeom prst="rect">
            <a:avLst/>
          </a:prstGeom>
          <a:noFill/>
        </p:spPr>
        <p:txBody>
          <a:bodyPr wrap="none" rtlCol="0">
            <a:spAutoFit/>
          </a:bodyPr>
          <a:lstStyle/>
          <a:p>
            <a:r>
              <a:rPr lang="es-MX" dirty="0" smtClean="0">
                <a:solidFill>
                  <a:schemeClr val="tx2"/>
                </a:solidFill>
              </a:rPr>
              <a:t>Falla a tierra del rotor.</a:t>
            </a:r>
            <a:endParaRPr lang="es-MX" dirty="0">
              <a:solidFill>
                <a:schemeClr val="tx2"/>
              </a:solidFill>
            </a:endParaRPr>
          </a:p>
        </p:txBody>
      </p:sp>
      <p:pic>
        <p:nvPicPr>
          <p:cNvPr id="849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74194"/>
            <a:ext cx="4564856" cy="4883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856" y="1974193"/>
            <a:ext cx="4579144" cy="4883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900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8033" y="1455045"/>
            <a:ext cx="3179717" cy="461665"/>
          </a:xfrm>
          <a:prstGeom prst="rect">
            <a:avLst/>
          </a:prstGeom>
          <a:noFill/>
        </p:spPr>
        <p:txBody>
          <a:bodyPr wrap="none" rtlCol="0">
            <a:spAutoFit/>
          </a:bodyPr>
          <a:lstStyle/>
          <a:p>
            <a:r>
              <a:rPr lang="es-MX" dirty="0" smtClean="0">
                <a:solidFill>
                  <a:schemeClr val="tx2"/>
                </a:solidFill>
              </a:rPr>
              <a:t>Falla a tierra del rotor.</a:t>
            </a:r>
            <a:endParaRPr lang="es-MX" dirty="0">
              <a:solidFill>
                <a:schemeClr val="tx2"/>
              </a:solidFill>
            </a:endParaRPr>
          </a:p>
        </p:txBody>
      </p:sp>
      <p:sp>
        <p:nvSpPr>
          <p:cNvPr id="3" name="2 CuadroTexto"/>
          <p:cNvSpPr txBox="1"/>
          <p:nvPr/>
        </p:nvSpPr>
        <p:spPr>
          <a:xfrm>
            <a:off x="-16094" y="1929817"/>
            <a:ext cx="5052090" cy="5016758"/>
          </a:xfrm>
          <a:prstGeom prst="rect">
            <a:avLst/>
          </a:prstGeom>
          <a:noFill/>
        </p:spPr>
        <p:txBody>
          <a:bodyPr wrap="square" rtlCol="0">
            <a:spAutoFit/>
          </a:bodyPr>
          <a:lstStyle/>
          <a:p>
            <a:r>
              <a:rPr lang="es-MX" sz="2000" dirty="0">
                <a:solidFill>
                  <a:srgbClr val="FFC000"/>
                </a:solidFill>
              </a:rPr>
              <a:t>La </a:t>
            </a:r>
            <a:r>
              <a:rPr lang="es-MX" sz="2000" dirty="0" smtClean="0">
                <a:solidFill>
                  <a:srgbClr val="FFC000"/>
                </a:solidFill>
              </a:rPr>
              <a:t>protección contra segundo contacto </a:t>
            </a:r>
            <a:r>
              <a:rPr lang="es-MX" sz="2000" dirty="0">
                <a:solidFill>
                  <a:srgbClr val="FFC000"/>
                </a:solidFill>
              </a:rPr>
              <a:t>con </a:t>
            </a:r>
            <a:r>
              <a:rPr lang="es-MX" sz="2000" dirty="0" smtClean="0">
                <a:solidFill>
                  <a:srgbClr val="FFC000"/>
                </a:solidFill>
              </a:rPr>
              <a:t>tierra que </a:t>
            </a:r>
            <a:r>
              <a:rPr lang="es-MX" sz="2000" dirty="0">
                <a:solidFill>
                  <a:srgbClr val="FFC000"/>
                </a:solidFill>
              </a:rPr>
              <a:t>se </a:t>
            </a:r>
            <a:r>
              <a:rPr lang="es-MX" sz="2000" dirty="0" smtClean="0">
                <a:solidFill>
                  <a:srgbClr val="FFC000"/>
                </a:solidFill>
              </a:rPr>
              <a:t>instala cuando ya la primera tierra </a:t>
            </a:r>
            <a:r>
              <a:rPr lang="es-MX" sz="2000" dirty="0">
                <a:solidFill>
                  <a:srgbClr val="FFC000"/>
                </a:solidFill>
              </a:rPr>
              <a:t>está presente, tiene un esquena </a:t>
            </a:r>
            <a:r>
              <a:rPr lang="es-MX" sz="2000" dirty="0" smtClean="0">
                <a:solidFill>
                  <a:srgbClr val="FFC000"/>
                </a:solidFill>
              </a:rPr>
              <a:t>semejante </a:t>
            </a:r>
            <a:r>
              <a:rPr lang="es-MX" sz="2000" dirty="0">
                <a:solidFill>
                  <a:srgbClr val="FFC000"/>
                </a:solidFill>
              </a:rPr>
              <a:t>al de </a:t>
            </a:r>
            <a:r>
              <a:rPr lang="es-MX" sz="2000" dirty="0" smtClean="0">
                <a:solidFill>
                  <a:srgbClr val="FFC000"/>
                </a:solidFill>
              </a:rPr>
              <a:t>las dos resistencias</a:t>
            </a:r>
            <a:r>
              <a:rPr lang="es-MX" sz="2000" dirty="0">
                <a:solidFill>
                  <a:srgbClr val="FFC000"/>
                </a:solidFill>
              </a:rPr>
              <a:t> </a:t>
            </a:r>
            <a:r>
              <a:rPr lang="es-MX" sz="2000" dirty="0" smtClean="0">
                <a:solidFill>
                  <a:srgbClr val="FFC000"/>
                </a:solidFill>
              </a:rPr>
              <a:t>pero </a:t>
            </a:r>
            <a:r>
              <a:rPr lang="es-MX" sz="2000" dirty="0">
                <a:solidFill>
                  <a:srgbClr val="FFC000"/>
                </a:solidFill>
              </a:rPr>
              <a:t>el </a:t>
            </a:r>
            <a:r>
              <a:rPr lang="es-MX" sz="2000" dirty="0" smtClean="0">
                <a:solidFill>
                  <a:srgbClr val="FFC000"/>
                </a:solidFill>
              </a:rPr>
              <a:t>divisor resistivo </a:t>
            </a:r>
            <a:r>
              <a:rPr lang="es-MX" sz="2000" dirty="0">
                <a:solidFill>
                  <a:srgbClr val="FFC000"/>
                </a:solidFill>
              </a:rPr>
              <a:t>es un </a:t>
            </a:r>
            <a:r>
              <a:rPr lang="es-MX" sz="2000" dirty="0" smtClean="0">
                <a:solidFill>
                  <a:srgbClr val="FFC000"/>
                </a:solidFill>
              </a:rPr>
              <a:t>potenciómetro, </a:t>
            </a:r>
            <a:r>
              <a:rPr lang="es-MX" sz="2000" dirty="0">
                <a:solidFill>
                  <a:srgbClr val="FFC000"/>
                </a:solidFill>
              </a:rPr>
              <a:t>de </a:t>
            </a:r>
            <a:r>
              <a:rPr lang="es-MX" sz="2000" dirty="0" smtClean="0">
                <a:solidFill>
                  <a:srgbClr val="FFC000"/>
                </a:solidFill>
              </a:rPr>
              <a:t>modo que el punto </a:t>
            </a:r>
            <a:r>
              <a:rPr lang="es-MX" sz="2000" dirty="0">
                <a:solidFill>
                  <a:srgbClr val="FFC000"/>
                </a:solidFill>
              </a:rPr>
              <a:t>a es su </a:t>
            </a:r>
            <a:r>
              <a:rPr lang="es-MX" sz="2000" dirty="0" smtClean="0">
                <a:solidFill>
                  <a:srgbClr val="FFC000"/>
                </a:solidFill>
              </a:rPr>
              <a:t>contacto deslizante</a:t>
            </a:r>
            <a:r>
              <a:rPr lang="es-MX" sz="2000" dirty="0">
                <a:solidFill>
                  <a:srgbClr val="FFC000"/>
                </a:solidFill>
              </a:rPr>
              <a:t>, y </a:t>
            </a:r>
            <a:r>
              <a:rPr lang="es-MX" sz="2000" dirty="0" smtClean="0">
                <a:solidFill>
                  <a:srgbClr val="FFC000"/>
                </a:solidFill>
              </a:rPr>
              <a:t>los valores </a:t>
            </a:r>
            <a:r>
              <a:rPr lang="es-MX" sz="2000" dirty="0">
                <a:solidFill>
                  <a:srgbClr val="FFC000"/>
                </a:solidFill>
              </a:rPr>
              <a:t>de </a:t>
            </a:r>
            <a:r>
              <a:rPr lang="es-MX" sz="2000" dirty="0" smtClean="0">
                <a:solidFill>
                  <a:srgbClr val="FFC000"/>
                </a:solidFill>
              </a:rPr>
              <a:t>R</a:t>
            </a:r>
            <a:r>
              <a:rPr lang="es-MX" sz="1200" dirty="0" smtClean="0">
                <a:solidFill>
                  <a:srgbClr val="FFC000"/>
                </a:solidFill>
              </a:rPr>
              <a:t>1</a:t>
            </a:r>
            <a:r>
              <a:rPr lang="es-MX" sz="2000" dirty="0" smtClean="0">
                <a:solidFill>
                  <a:srgbClr val="FFC000"/>
                </a:solidFill>
              </a:rPr>
              <a:t>, </a:t>
            </a:r>
            <a:r>
              <a:rPr lang="es-MX" sz="2000" dirty="0">
                <a:solidFill>
                  <a:srgbClr val="FFC000"/>
                </a:solidFill>
              </a:rPr>
              <a:t>y </a:t>
            </a:r>
            <a:r>
              <a:rPr lang="es-MX" sz="2000" dirty="0" smtClean="0">
                <a:solidFill>
                  <a:srgbClr val="FFC000"/>
                </a:solidFill>
              </a:rPr>
              <a:t>R</a:t>
            </a:r>
            <a:r>
              <a:rPr lang="es-MX" sz="1200" dirty="0" smtClean="0">
                <a:solidFill>
                  <a:srgbClr val="FFC000"/>
                </a:solidFill>
              </a:rPr>
              <a:t>2</a:t>
            </a:r>
            <a:r>
              <a:rPr lang="es-MX" sz="2000" dirty="0" smtClean="0">
                <a:solidFill>
                  <a:srgbClr val="FFC000"/>
                </a:solidFill>
              </a:rPr>
              <a:t>, </a:t>
            </a:r>
            <a:r>
              <a:rPr lang="es-MX" sz="2000" dirty="0">
                <a:solidFill>
                  <a:srgbClr val="FFC000"/>
                </a:solidFill>
              </a:rPr>
              <a:t>son </a:t>
            </a:r>
            <a:r>
              <a:rPr lang="es-MX" sz="2000" dirty="0" smtClean="0">
                <a:solidFill>
                  <a:srgbClr val="FFC000"/>
                </a:solidFill>
              </a:rPr>
              <a:t>variables. Se forma </a:t>
            </a:r>
            <a:r>
              <a:rPr lang="es-MX" sz="2000" dirty="0">
                <a:solidFill>
                  <a:srgbClr val="FFC000"/>
                </a:solidFill>
              </a:rPr>
              <a:t>un </a:t>
            </a:r>
            <a:r>
              <a:rPr lang="es-MX" sz="2000" dirty="0" smtClean="0">
                <a:solidFill>
                  <a:srgbClr val="FFC000"/>
                </a:solidFill>
              </a:rPr>
              <a:t>circuito </a:t>
            </a:r>
            <a:r>
              <a:rPr lang="es-MX" sz="2000" dirty="0">
                <a:solidFill>
                  <a:srgbClr val="FFC000"/>
                </a:solidFill>
              </a:rPr>
              <a:t>puente, cuyas </a:t>
            </a:r>
            <a:r>
              <a:rPr lang="es-MX" sz="2000" dirty="0" smtClean="0">
                <a:solidFill>
                  <a:srgbClr val="FFC000"/>
                </a:solidFill>
              </a:rPr>
              <a:t>ramas </a:t>
            </a:r>
            <a:r>
              <a:rPr lang="es-MX" sz="2000" dirty="0">
                <a:solidFill>
                  <a:srgbClr val="FFC000"/>
                </a:solidFill>
              </a:rPr>
              <a:t>son </a:t>
            </a:r>
            <a:r>
              <a:rPr lang="es-MX" sz="2000" dirty="0" smtClean="0">
                <a:solidFill>
                  <a:srgbClr val="FFC000"/>
                </a:solidFill>
              </a:rPr>
              <a:t>R1, R2 </a:t>
            </a:r>
            <a:r>
              <a:rPr lang="es-MX" sz="2000" dirty="0">
                <a:solidFill>
                  <a:srgbClr val="FFC000"/>
                </a:solidFill>
              </a:rPr>
              <a:t>y las dos partes en que </a:t>
            </a:r>
            <a:r>
              <a:rPr lang="es-MX" sz="2000" dirty="0" smtClean="0">
                <a:solidFill>
                  <a:srgbClr val="FFC000"/>
                </a:solidFill>
              </a:rPr>
              <a:t>el devanado </a:t>
            </a:r>
            <a:r>
              <a:rPr lang="es-MX" sz="2000" dirty="0">
                <a:solidFill>
                  <a:srgbClr val="FFC000"/>
                </a:solidFill>
              </a:rPr>
              <a:t>de </a:t>
            </a:r>
            <a:r>
              <a:rPr lang="es-MX" sz="2000" dirty="0" smtClean="0">
                <a:solidFill>
                  <a:srgbClr val="FFC000"/>
                </a:solidFill>
              </a:rPr>
              <a:t>campo </a:t>
            </a:r>
            <a:r>
              <a:rPr lang="es-MX" sz="2000" dirty="0">
                <a:solidFill>
                  <a:srgbClr val="FFC000"/>
                </a:solidFill>
              </a:rPr>
              <a:t>ha quedado </a:t>
            </a:r>
            <a:r>
              <a:rPr lang="es-MX" sz="2000" dirty="0" smtClean="0">
                <a:solidFill>
                  <a:srgbClr val="FFC000"/>
                </a:solidFill>
              </a:rPr>
              <a:t>dividido </a:t>
            </a:r>
            <a:r>
              <a:rPr lang="es-MX" sz="2000" dirty="0">
                <a:solidFill>
                  <a:srgbClr val="FFC000"/>
                </a:solidFill>
              </a:rPr>
              <a:t>por </a:t>
            </a:r>
            <a:r>
              <a:rPr lang="es-MX" sz="2000" dirty="0" smtClean="0">
                <a:solidFill>
                  <a:srgbClr val="FFC000"/>
                </a:solidFill>
              </a:rPr>
              <a:t>el primer </a:t>
            </a:r>
            <a:r>
              <a:rPr lang="es-MX" sz="2000" dirty="0">
                <a:solidFill>
                  <a:srgbClr val="FFC000"/>
                </a:solidFill>
              </a:rPr>
              <a:t>contacto con tierra</a:t>
            </a:r>
          </a:p>
          <a:p>
            <a:r>
              <a:rPr lang="es-MX" sz="2000" dirty="0" smtClean="0">
                <a:solidFill>
                  <a:srgbClr val="FFC000"/>
                </a:solidFill>
              </a:rPr>
              <a:t>(denotado por F</a:t>
            </a:r>
            <a:r>
              <a:rPr lang="es-MX" sz="1200" dirty="0" smtClean="0">
                <a:solidFill>
                  <a:srgbClr val="FFC000"/>
                </a:solidFill>
              </a:rPr>
              <a:t>1 </a:t>
            </a:r>
            <a:r>
              <a:rPr lang="es-MX" sz="2000" dirty="0" smtClean="0">
                <a:solidFill>
                  <a:srgbClr val="FFC000"/>
                </a:solidFill>
              </a:rPr>
              <a:t>)</a:t>
            </a:r>
            <a:r>
              <a:rPr lang="es-MX" sz="2000" dirty="0" smtClean="0"/>
              <a:t>. El </a:t>
            </a:r>
            <a:r>
              <a:rPr lang="es-MX" sz="2000" dirty="0"/>
              <a:t>relevador de </a:t>
            </a:r>
            <a:r>
              <a:rPr lang="es-MX" sz="2000" dirty="0" smtClean="0"/>
              <a:t>voltaje </a:t>
            </a:r>
            <a:r>
              <a:rPr lang="es-MX" sz="2000" dirty="0"/>
              <a:t>está </a:t>
            </a:r>
            <a:r>
              <a:rPr lang="es-MX" sz="2000" dirty="0" smtClean="0"/>
              <a:t>situado en la rama </a:t>
            </a:r>
            <a:r>
              <a:rPr lang="es-MX" sz="2000" dirty="0"/>
              <a:t>central </a:t>
            </a:r>
            <a:r>
              <a:rPr lang="es-MX" sz="2000" dirty="0" smtClean="0"/>
              <a:t>del </a:t>
            </a:r>
            <a:r>
              <a:rPr lang="es-MX" sz="2000" dirty="0"/>
              <a:t>puente. En </a:t>
            </a:r>
            <a:r>
              <a:rPr lang="es-MX" sz="2000" dirty="0" smtClean="0"/>
              <a:t>el </a:t>
            </a:r>
            <a:r>
              <a:rPr lang="es-MX" sz="2000" dirty="0"/>
              <a:t>momento de </a:t>
            </a:r>
            <a:r>
              <a:rPr lang="es-MX" sz="2000" dirty="0" smtClean="0"/>
              <a:t>instalar la protección se seleccionan </a:t>
            </a:r>
            <a:r>
              <a:rPr lang="es-MX" sz="2000" dirty="0"/>
              <a:t>los valores de </a:t>
            </a:r>
            <a:r>
              <a:rPr lang="es-MX" sz="2000" dirty="0" smtClean="0"/>
              <a:t>R</a:t>
            </a:r>
            <a:r>
              <a:rPr lang="es-MX" sz="1200" dirty="0" smtClean="0"/>
              <a:t>1 </a:t>
            </a:r>
            <a:r>
              <a:rPr lang="es-MX" sz="2000" dirty="0"/>
              <a:t>v </a:t>
            </a:r>
            <a:r>
              <a:rPr lang="es-MX" sz="2000" dirty="0" smtClean="0"/>
              <a:t>R</a:t>
            </a:r>
            <a:r>
              <a:rPr lang="es-MX" sz="1200" dirty="0" smtClean="0"/>
              <a:t>2</a:t>
            </a:r>
            <a:r>
              <a:rPr lang="es-MX" sz="2000" dirty="0" smtClean="0"/>
              <a:t>, </a:t>
            </a:r>
            <a:r>
              <a:rPr lang="es-MX" sz="2000" dirty="0"/>
              <a:t>de modo que el puente </a:t>
            </a:r>
            <a:r>
              <a:rPr lang="es-MX" sz="2000" dirty="0" smtClean="0"/>
              <a:t>quede balanceado.</a:t>
            </a:r>
            <a:endParaRPr lang="es-MX" sz="2000" dirty="0">
              <a:solidFill>
                <a:srgbClr val="FFC000"/>
              </a:solidFill>
            </a:endParaRPr>
          </a:p>
        </p:txBody>
      </p:sp>
      <p:pic>
        <p:nvPicPr>
          <p:cNvPr id="860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5996" y="1929817"/>
            <a:ext cx="4000500" cy="4793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649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6018"/>
                                        </p:tgtEl>
                                        <p:attrNameLst>
                                          <p:attrName>style.visibility</p:attrName>
                                        </p:attrNameLst>
                                      </p:cBhvr>
                                      <p:to>
                                        <p:strVal val="visible"/>
                                      </p:to>
                                    </p:set>
                                    <p:animEffect transition="in" filter="fade">
                                      <p:cBhvr>
                                        <p:cTn id="11" dur="500"/>
                                        <p:tgtEl>
                                          <p:spTgt spid="86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7" name="6 CuadroTexto"/>
          <p:cNvSpPr txBox="1"/>
          <p:nvPr/>
        </p:nvSpPr>
        <p:spPr>
          <a:xfrm>
            <a:off x="53752" y="1356093"/>
            <a:ext cx="2273379" cy="461665"/>
          </a:xfrm>
          <a:prstGeom prst="rect">
            <a:avLst/>
          </a:prstGeom>
          <a:noFill/>
        </p:spPr>
        <p:txBody>
          <a:bodyPr wrap="none" rtlCol="0">
            <a:spAutoFit/>
          </a:bodyPr>
          <a:lstStyle/>
          <a:p>
            <a:r>
              <a:rPr lang="es-MX" dirty="0" smtClean="0">
                <a:solidFill>
                  <a:srgbClr val="009900"/>
                </a:solidFill>
              </a:rPr>
              <a:t>Fallas externas</a:t>
            </a:r>
            <a:endParaRPr lang="es-MX" dirty="0">
              <a:solidFill>
                <a:srgbClr val="009900"/>
              </a:solidFill>
            </a:endParaRPr>
          </a:p>
        </p:txBody>
      </p:sp>
      <p:sp>
        <p:nvSpPr>
          <p:cNvPr id="8" name="7 CuadroTexto"/>
          <p:cNvSpPr txBox="1"/>
          <p:nvPr/>
        </p:nvSpPr>
        <p:spPr>
          <a:xfrm>
            <a:off x="53752" y="1817758"/>
            <a:ext cx="9015610" cy="1323439"/>
          </a:xfrm>
          <a:prstGeom prst="rect">
            <a:avLst/>
          </a:prstGeom>
          <a:noFill/>
        </p:spPr>
        <p:txBody>
          <a:bodyPr wrap="none" rtlCol="0">
            <a:spAutoFit/>
          </a:bodyPr>
          <a:lstStyle/>
          <a:p>
            <a:r>
              <a:rPr lang="es-MX" sz="2000" dirty="0"/>
              <a:t>Es </a:t>
            </a:r>
            <a:r>
              <a:rPr lang="es-MX" sz="2000" dirty="0" smtClean="0"/>
              <a:t>necesario evitar </a:t>
            </a:r>
            <a:r>
              <a:rPr lang="es-MX" sz="2000" dirty="0"/>
              <a:t>que un generador se mantenga contribuyendo por un</a:t>
            </a:r>
          </a:p>
          <a:p>
            <a:r>
              <a:rPr lang="es-MX" sz="2000" dirty="0" smtClean="0"/>
              <a:t>tiempo </a:t>
            </a:r>
            <a:r>
              <a:rPr lang="es-MX" sz="2000" dirty="0"/>
              <a:t>largo a un </a:t>
            </a:r>
            <a:r>
              <a:rPr lang="es-MX" sz="2000" dirty="0" smtClean="0"/>
              <a:t>cortocircuito externo </a:t>
            </a:r>
            <a:r>
              <a:rPr lang="es-MX" sz="2000" dirty="0"/>
              <a:t>que no haya </a:t>
            </a:r>
            <a:r>
              <a:rPr lang="es-MX" sz="2000" dirty="0" smtClean="0"/>
              <a:t>sido eliminado </a:t>
            </a:r>
            <a:r>
              <a:rPr lang="es-MX" sz="2000" dirty="0"/>
              <a:t>por las</a:t>
            </a:r>
          </a:p>
          <a:p>
            <a:r>
              <a:rPr lang="es-MX" sz="2000" dirty="0" smtClean="0"/>
              <a:t>protecciones correspondientes, </a:t>
            </a:r>
            <a:r>
              <a:rPr lang="es-MX" sz="2000" dirty="0"/>
              <a:t>por </a:t>
            </a:r>
            <a:r>
              <a:rPr lang="es-MX" sz="2000" dirty="0" smtClean="0"/>
              <a:t>lo </a:t>
            </a:r>
            <a:r>
              <a:rPr lang="es-MX" sz="2000" dirty="0"/>
              <a:t>que </a:t>
            </a:r>
            <a:r>
              <a:rPr lang="es-MX" sz="2000" dirty="0" smtClean="0"/>
              <a:t>se debe </a:t>
            </a:r>
            <a:r>
              <a:rPr lang="es-MX" sz="2000" dirty="0"/>
              <a:t>contar con </a:t>
            </a:r>
            <a:r>
              <a:rPr lang="es-MX" sz="2000" dirty="0" smtClean="0"/>
              <a:t>protecciones </a:t>
            </a:r>
            <a:r>
              <a:rPr lang="es-MX" sz="2000" dirty="0"/>
              <a:t>de</a:t>
            </a:r>
          </a:p>
          <a:p>
            <a:r>
              <a:rPr lang="es-MX" sz="2000" dirty="0"/>
              <a:t>respaldo contra este </a:t>
            </a:r>
            <a:r>
              <a:rPr lang="es-MX" sz="2000" dirty="0" smtClean="0"/>
              <a:t>tipo </a:t>
            </a:r>
            <a:r>
              <a:rPr lang="es-MX" sz="2000" dirty="0"/>
              <a:t>de </a:t>
            </a:r>
            <a:r>
              <a:rPr lang="es-MX" sz="2000" dirty="0" smtClean="0"/>
              <a:t>cortocircuitos.</a:t>
            </a:r>
            <a:endParaRPr lang="es-MX" sz="2000" dirty="0"/>
          </a:p>
        </p:txBody>
      </p:sp>
      <p:sp>
        <p:nvSpPr>
          <p:cNvPr id="11" name="10 CuadroTexto"/>
          <p:cNvSpPr txBox="1"/>
          <p:nvPr/>
        </p:nvSpPr>
        <p:spPr>
          <a:xfrm>
            <a:off x="0" y="3147839"/>
            <a:ext cx="8964488" cy="1015663"/>
          </a:xfrm>
          <a:prstGeom prst="rect">
            <a:avLst/>
          </a:prstGeom>
          <a:noFill/>
        </p:spPr>
        <p:txBody>
          <a:bodyPr wrap="square" rtlCol="0">
            <a:spAutoFit/>
          </a:bodyPr>
          <a:lstStyle/>
          <a:p>
            <a:r>
              <a:rPr lang="es-MX" sz="2000" dirty="0">
                <a:solidFill>
                  <a:srgbClr val="FFC000"/>
                </a:solidFill>
              </a:rPr>
              <a:t>El respaldo </a:t>
            </a:r>
            <a:r>
              <a:rPr lang="es-MX" sz="2000" dirty="0" smtClean="0">
                <a:solidFill>
                  <a:srgbClr val="FFC000"/>
                </a:solidFill>
              </a:rPr>
              <a:t>contra </a:t>
            </a:r>
            <a:r>
              <a:rPr lang="es-MX" sz="2000" u="sng" dirty="0">
                <a:solidFill>
                  <a:srgbClr val="FFC000"/>
                </a:solidFill>
              </a:rPr>
              <a:t>fallas externas a </a:t>
            </a:r>
            <a:r>
              <a:rPr lang="es-MX" sz="2000" u="sng" dirty="0" smtClean="0">
                <a:solidFill>
                  <a:srgbClr val="FFC000"/>
                </a:solidFill>
              </a:rPr>
              <a:t>tierra </a:t>
            </a:r>
            <a:r>
              <a:rPr lang="es-MX" sz="2000" dirty="0">
                <a:solidFill>
                  <a:srgbClr val="FFC000"/>
                </a:solidFill>
              </a:rPr>
              <a:t>es necesario </a:t>
            </a:r>
            <a:r>
              <a:rPr lang="es-MX" sz="2000" dirty="0" smtClean="0">
                <a:solidFill>
                  <a:srgbClr val="FFC000"/>
                </a:solidFill>
              </a:rPr>
              <a:t>si el transformador por </a:t>
            </a:r>
            <a:r>
              <a:rPr lang="es-MX" sz="2000" dirty="0">
                <a:solidFill>
                  <a:srgbClr val="FFC000"/>
                </a:solidFill>
              </a:rPr>
              <a:t>su </a:t>
            </a:r>
            <a:r>
              <a:rPr lang="es-MX" sz="2000" dirty="0" smtClean="0">
                <a:solidFill>
                  <a:srgbClr val="FFC000"/>
                </a:solidFill>
              </a:rPr>
              <a:t>conexión </a:t>
            </a:r>
            <a:r>
              <a:rPr lang="es-MX" sz="2000" dirty="0">
                <a:solidFill>
                  <a:srgbClr val="FFC000"/>
                </a:solidFill>
              </a:rPr>
              <a:t>no </a:t>
            </a:r>
            <a:r>
              <a:rPr lang="es-MX" sz="2000" dirty="0" smtClean="0">
                <a:solidFill>
                  <a:srgbClr val="FFC000"/>
                </a:solidFill>
              </a:rPr>
              <a:t>rompe la </a:t>
            </a:r>
            <a:r>
              <a:rPr lang="es-MX" sz="2000" dirty="0">
                <a:solidFill>
                  <a:srgbClr val="FFC000"/>
                </a:solidFill>
              </a:rPr>
              <a:t>red de </a:t>
            </a:r>
            <a:r>
              <a:rPr lang="es-MX" sz="2000" dirty="0" smtClean="0">
                <a:solidFill>
                  <a:srgbClr val="FFC000"/>
                </a:solidFill>
              </a:rPr>
              <a:t>secuencia </a:t>
            </a:r>
            <a:r>
              <a:rPr lang="es-MX" sz="2000" dirty="0">
                <a:solidFill>
                  <a:srgbClr val="FFC000"/>
                </a:solidFill>
              </a:rPr>
              <a:t>cero o </a:t>
            </a:r>
            <a:r>
              <a:rPr lang="es-MX" sz="2000" dirty="0" smtClean="0">
                <a:solidFill>
                  <a:srgbClr val="FFC000"/>
                </a:solidFill>
              </a:rPr>
              <a:t>si salen líneas  directamente </a:t>
            </a:r>
            <a:r>
              <a:rPr lang="es-MX" sz="2000" dirty="0">
                <a:solidFill>
                  <a:srgbClr val="FFC000"/>
                </a:solidFill>
              </a:rPr>
              <a:t>de la barra de </a:t>
            </a:r>
            <a:r>
              <a:rPr lang="es-MX" sz="2000" dirty="0" smtClean="0">
                <a:solidFill>
                  <a:srgbClr val="FFC000"/>
                </a:solidFill>
              </a:rPr>
              <a:t>generación.</a:t>
            </a:r>
            <a:endParaRPr lang="es-MX" sz="2000" dirty="0">
              <a:solidFill>
                <a:srgbClr val="FFC000"/>
              </a:solidFill>
            </a:endParaRPr>
          </a:p>
        </p:txBody>
      </p:sp>
      <p:sp>
        <p:nvSpPr>
          <p:cNvPr id="9" name="8 CuadroTexto"/>
          <p:cNvSpPr txBox="1"/>
          <p:nvPr/>
        </p:nvSpPr>
        <p:spPr>
          <a:xfrm>
            <a:off x="56142" y="4228437"/>
            <a:ext cx="9090248" cy="1323439"/>
          </a:xfrm>
          <a:prstGeom prst="rect">
            <a:avLst/>
          </a:prstGeom>
          <a:noFill/>
        </p:spPr>
        <p:txBody>
          <a:bodyPr wrap="square" rtlCol="0">
            <a:spAutoFit/>
          </a:bodyPr>
          <a:lstStyle/>
          <a:p>
            <a:r>
              <a:rPr lang="es-MX" sz="2000" dirty="0" smtClean="0"/>
              <a:t>Puede hacerse con relevadores de </a:t>
            </a:r>
            <a:r>
              <a:rPr lang="es-MX" sz="2000" dirty="0" err="1" smtClean="0"/>
              <a:t>sobrecorriente</a:t>
            </a:r>
            <a:r>
              <a:rPr lang="es-MX" sz="2000" dirty="0"/>
              <a:t> </a:t>
            </a:r>
            <a:r>
              <a:rPr lang="es-MX" sz="2000" dirty="0" smtClean="0"/>
              <a:t>de </a:t>
            </a:r>
            <a:r>
              <a:rPr lang="es-MX" sz="2000" dirty="0" err="1"/>
              <a:t>tlempo</a:t>
            </a:r>
            <a:r>
              <a:rPr lang="es-MX" sz="2000" dirty="0"/>
              <a:t> </a:t>
            </a:r>
            <a:r>
              <a:rPr lang="es-MX" sz="2000" dirty="0" err="1"/>
              <a:t>lnverso</a:t>
            </a:r>
            <a:r>
              <a:rPr lang="es-MX" sz="2000" dirty="0"/>
              <a:t> o de </a:t>
            </a:r>
            <a:r>
              <a:rPr lang="es-MX" sz="2000" dirty="0" smtClean="0"/>
              <a:t>tiempo </a:t>
            </a:r>
            <a:r>
              <a:rPr lang="es-MX" sz="2000" dirty="0"/>
              <a:t>constante, en </a:t>
            </a:r>
            <a:r>
              <a:rPr lang="es-MX" sz="2000" dirty="0" smtClean="0"/>
              <a:t>dependencia del tipo de protección </a:t>
            </a:r>
            <a:r>
              <a:rPr lang="es-MX" sz="2000" dirty="0" err="1"/>
              <a:t>gue</a:t>
            </a:r>
            <a:r>
              <a:rPr lang="es-MX" sz="2000" dirty="0"/>
              <a:t> </a:t>
            </a:r>
            <a:r>
              <a:rPr lang="es-MX" sz="2000" dirty="0" err="1"/>
              <a:t>tlenen</a:t>
            </a:r>
            <a:r>
              <a:rPr lang="es-MX" sz="2000" dirty="0"/>
              <a:t> </a:t>
            </a:r>
            <a:r>
              <a:rPr lang="es-MX" sz="2000" dirty="0" smtClean="0"/>
              <a:t>las líneas </a:t>
            </a:r>
            <a:r>
              <a:rPr lang="es-MX" sz="2000" dirty="0"/>
              <a:t>que salen de la </a:t>
            </a:r>
            <a:r>
              <a:rPr lang="es-MX" sz="2000" dirty="0" smtClean="0"/>
              <a:t>planta</a:t>
            </a:r>
            <a:r>
              <a:rPr lang="es-MX" sz="2000" dirty="0"/>
              <a:t>. </a:t>
            </a:r>
            <a:r>
              <a:rPr lang="es-MX" sz="2000" dirty="0" smtClean="0"/>
              <a:t>Estos</a:t>
            </a:r>
            <a:r>
              <a:rPr lang="es-MX" sz="2000" dirty="0"/>
              <a:t> </a:t>
            </a:r>
            <a:r>
              <a:rPr lang="es-MX" sz="2000" dirty="0" smtClean="0"/>
              <a:t>relevadores </a:t>
            </a:r>
            <a:r>
              <a:rPr lang="es-MX" sz="2000" dirty="0"/>
              <a:t>se </a:t>
            </a:r>
            <a:r>
              <a:rPr lang="es-MX" sz="2000" dirty="0" smtClean="0"/>
              <a:t>conectan al </a:t>
            </a:r>
            <a:r>
              <a:rPr lang="es-MX" sz="2000" dirty="0"/>
              <a:t>neutro </a:t>
            </a:r>
            <a:r>
              <a:rPr lang="es-MX" sz="2000" dirty="0" smtClean="0"/>
              <a:t>físico </a:t>
            </a:r>
            <a:r>
              <a:rPr lang="es-MX" sz="2000" dirty="0"/>
              <a:t>del </a:t>
            </a:r>
            <a:r>
              <a:rPr lang="es-MX" sz="2000" dirty="0" smtClean="0"/>
              <a:t>generador.</a:t>
            </a:r>
            <a:endParaRPr lang="es-MX" sz="2000" dirty="0"/>
          </a:p>
        </p:txBody>
      </p:sp>
      <p:sp>
        <p:nvSpPr>
          <p:cNvPr id="13" name="12 CuadroTexto"/>
          <p:cNvSpPr txBox="1"/>
          <p:nvPr/>
        </p:nvSpPr>
        <p:spPr>
          <a:xfrm>
            <a:off x="24625" y="5811908"/>
            <a:ext cx="9080461" cy="1015663"/>
          </a:xfrm>
          <a:prstGeom prst="rect">
            <a:avLst/>
          </a:prstGeom>
          <a:noFill/>
        </p:spPr>
        <p:txBody>
          <a:bodyPr wrap="square" rtlCol="0">
            <a:spAutoFit/>
          </a:bodyPr>
          <a:lstStyle/>
          <a:p>
            <a:r>
              <a:rPr lang="es-MX" sz="2000" dirty="0" smtClean="0">
                <a:solidFill>
                  <a:srgbClr val="CC0099"/>
                </a:solidFill>
              </a:rPr>
              <a:t>Si </a:t>
            </a:r>
            <a:r>
              <a:rPr lang="es-MX" sz="2000" dirty="0">
                <a:solidFill>
                  <a:srgbClr val="CC0099"/>
                </a:solidFill>
              </a:rPr>
              <a:t>no están </a:t>
            </a:r>
            <a:r>
              <a:rPr lang="es-MX" sz="2000" dirty="0" smtClean="0">
                <a:solidFill>
                  <a:srgbClr val="CC0099"/>
                </a:solidFill>
              </a:rPr>
              <a:t>disponibles </a:t>
            </a:r>
            <a:r>
              <a:rPr lang="es-MX" sz="2000" dirty="0">
                <a:solidFill>
                  <a:srgbClr val="CC0099"/>
                </a:solidFill>
              </a:rPr>
              <a:t>los </a:t>
            </a:r>
            <a:r>
              <a:rPr lang="es-MX" sz="2000" dirty="0" err="1" smtClean="0">
                <a:solidFill>
                  <a:srgbClr val="CC0099"/>
                </a:solidFill>
              </a:rPr>
              <a:t>TC`s</a:t>
            </a:r>
            <a:r>
              <a:rPr lang="es-MX" sz="2000" dirty="0" smtClean="0">
                <a:solidFill>
                  <a:srgbClr val="CC0099"/>
                </a:solidFill>
              </a:rPr>
              <a:t> </a:t>
            </a:r>
            <a:r>
              <a:rPr lang="es-MX" sz="2000" dirty="0">
                <a:solidFill>
                  <a:srgbClr val="CC0099"/>
                </a:solidFill>
              </a:rPr>
              <a:t>en el lado del neutro, </a:t>
            </a:r>
            <a:r>
              <a:rPr lang="es-MX" sz="2000" dirty="0" smtClean="0">
                <a:solidFill>
                  <a:srgbClr val="CC0099"/>
                </a:solidFill>
              </a:rPr>
              <a:t>la conexión </a:t>
            </a:r>
            <a:r>
              <a:rPr lang="es-MX" sz="2000" dirty="0">
                <a:solidFill>
                  <a:srgbClr val="CC0099"/>
                </a:solidFill>
              </a:rPr>
              <a:t>puede hacerse a </a:t>
            </a:r>
            <a:r>
              <a:rPr lang="es-MX" sz="2000" dirty="0" smtClean="0">
                <a:solidFill>
                  <a:srgbClr val="CC0099"/>
                </a:solidFill>
              </a:rPr>
              <a:t>los </a:t>
            </a:r>
            <a:r>
              <a:rPr lang="es-MX" sz="2000" dirty="0" err="1" smtClean="0">
                <a:solidFill>
                  <a:srgbClr val="CC0099"/>
                </a:solidFill>
              </a:rPr>
              <a:t>TC`s</a:t>
            </a:r>
            <a:r>
              <a:rPr lang="es-MX" sz="2000" dirty="0" smtClean="0">
                <a:solidFill>
                  <a:srgbClr val="CC0099"/>
                </a:solidFill>
              </a:rPr>
              <a:t> de </a:t>
            </a:r>
            <a:r>
              <a:rPr lang="es-MX" sz="2000" dirty="0">
                <a:solidFill>
                  <a:srgbClr val="CC0099"/>
                </a:solidFill>
              </a:rPr>
              <a:t>los </a:t>
            </a:r>
            <a:r>
              <a:rPr lang="es-MX" sz="2000" dirty="0" smtClean="0">
                <a:solidFill>
                  <a:srgbClr val="CC0099"/>
                </a:solidFill>
              </a:rPr>
              <a:t>terminales</a:t>
            </a:r>
            <a:r>
              <a:rPr lang="es-MX" sz="2000" dirty="0">
                <a:solidFill>
                  <a:srgbClr val="CC0099"/>
                </a:solidFill>
              </a:rPr>
              <a:t>, con el </a:t>
            </a:r>
            <a:r>
              <a:rPr lang="es-MX" sz="2000" dirty="0" smtClean="0">
                <a:solidFill>
                  <a:srgbClr val="CC0099"/>
                </a:solidFill>
              </a:rPr>
              <a:t>inconveniente </a:t>
            </a:r>
            <a:r>
              <a:rPr lang="es-MX" sz="2000" dirty="0">
                <a:solidFill>
                  <a:srgbClr val="CC0099"/>
                </a:solidFill>
              </a:rPr>
              <a:t>de </a:t>
            </a:r>
            <a:r>
              <a:rPr lang="es-MX" sz="2000" dirty="0" smtClean="0">
                <a:solidFill>
                  <a:srgbClr val="CC0099"/>
                </a:solidFill>
              </a:rPr>
              <a:t>que</a:t>
            </a:r>
            <a:r>
              <a:rPr lang="es-MX" sz="2000" dirty="0">
                <a:solidFill>
                  <a:srgbClr val="CC0099"/>
                </a:solidFill>
              </a:rPr>
              <a:t> </a:t>
            </a:r>
            <a:r>
              <a:rPr lang="es-MX" sz="2000" dirty="0" smtClean="0">
                <a:solidFill>
                  <a:srgbClr val="CC0099"/>
                </a:solidFill>
              </a:rPr>
              <a:t>no </a:t>
            </a:r>
            <a:r>
              <a:rPr lang="es-MX" sz="2000" dirty="0">
                <a:solidFill>
                  <a:srgbClr val="CC0099"/>
                </a:solidFill>
              </a:rPr>
              <a:t>se respalda </a:t>
            </a:r>
            <a:r>
              <a:rPr lang="es-MX" sz="2000" dirty="0" smtClean="0">
                <a:solidFill>
                  <a:srgbClr val="CC0099"/>
                </a:solidFill>
              </a:rPr>
              <a:t>la zona </a:t>
            </a:r>
            <a:r>
              <a:rPr lang="es-MX" sz="2000" dirty="0">
                <a:solidFill>
                  <a:srgbClr val="CC0099"/>
                </a:solidFill>
              </a:rPr>
              <a:t>del </a:t>
            </a:r>
            <a:r>
              <a:rPr lang="es-MX" sz="2000" dirty="0" smtClean="0">
                <a:solidFill>
                  <a:srgbClr val="CC0099"/>
                </a:solidFill>
              </a:rPr>
              <a:t>propio generador.</a:t>
            </a:r>
            <a:endParaRPr lang="es-MX" sz="2000" dirty="0">
              <a:solidFill>
                <a:srgbClr val="CC0099"/>
              </a:solidFill>
            </a:endParaRPr>
          </a:p>
        </p:txBody>
      </p:sp>
    </p:spTree>
    <p:extLst>
      <p:ext uri="{BB962C8B-B14F-4D97-AF65-F5344CB8AC3E}">
        <p14:creationId xmlns:p14="http://schemas.microsoft.com/office/powerpoint/2010/main" val="1505657967"/>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26877" y="4293096"/>
            <a:ext cx="9036496" cy="1015663"/>
          </a:xfrm>
          <a:prstGeom prst="rect">
            <a:avLst/>
          </a:prstGeom>
          <a:noFill/>
        </p:spPr>
        <p:txBody>
          <a:bodyPr wrap="square" rtlCol="0">
            <a:spAutoFit/>
          </a:bodyPr>
          <a:lstStyle/>
          <a:p>
            <a:r>
              <a:rPr lang="es-MX" sz="2000" dirty="0">
                <a:solidFill>
                  <a:srgbClr val="009900"/>
                </a:solidFill>
              </a:rPr>
              <a:t>Es deseable conectar esos relevadores (</a:t>
            </a:r>
            <a:r>
              <a:rPr lang="es-MX" sz="2000" dirty="0" smtClean="0">
                <a:solidFill>
                  <a:srgbClr val="009900"/>
                </a:solidFill>
              </a:rPr>
              <a:t>51 o 21)</a:t>
            </a:r>
            <a:r>
              <a:rPr lang="es-MX" sz="2000" dirty="0">
                <a:solidFill>
                  <a:srgbClr val="009900"/>
                </a:solidFill>
              </a:rPr>
              <a:t> </a:t>
            </a:r>
            <a:r>
              <a:rPr lang="es-MX" sz="2000" dirty="0" smtClean="0">
                <a:solidFill>
                  <a:srgbClr val="009900"/>
                </a:solidFill>
              </a:rPr>
              <a:t>a </a:t>
            </a:r>
            <a:r>
              <a:rPr lang="es-MX" sz="2000" dirty="0">
                <a:solidFill>
                  <a:srgbClr val="009900"/>
                </a:solidFill>
              </a:rPr>
              <a:t>las </a:t>
            </a:r>
            <a:r>
              <a:rPr lang="es-MX" sz="2000" dirty="0" smtClean="0">
                <a:solidFill>
                  <a:srgbClr val="009900"/>
                </a:solidFill>
              </a:rPr>
              <a:t>corrientes </a:t>
            </a:r>
            <a:r>
              <a:rPr lang="es-MX" sz="2000" dirty="0">
                <a:solidFill>
                  <a:srgbClr val="009900"/>
                </a:solidFill>
              </a:rPr>
              <a:t>del lado </a:t>
            </a:r>
            <a:r>
              <a:rPr lang="es-MX" sz="2000" dirty="0" smtClean="0">
                <a:solidFill>
                  <a:srgbClr val="009900"/>
                </a:solidFill>
              </a:rPr>
              <a:t>del neutro </a:t>
            </a:r>
            <a:r>
              <a:rPr lang="es-MX" sz="2000" dirty="0">
                <a:solidFill>
                  <a:srgbClr val="009900"/>
                </a:solidFill>
              </a:rPr>
              <a:t>del generador y a los </a:t>
            </a:r>
            <a:r>
              <a:rPr lang="es-MX" sz="2000" dirty="0" smtClean="0">
                <a:solidFill>
                  <a:srgbClr val="009900"/>
                </a:solidFill>
              </a:rPr>
              <a:t>voltajes de sus terminales; con </a:t>
            </a:r>
            <a:r>
              <a:rPr lang="es-MX" sz="2000" dirty="0">
                <a:solidFill>
                  <a:srgbClr val="009900"/>
                </a:solidFill>
              </a:rPr>
              <a:t>ello se logra el respaldo no solo para fallas externas, </a:t>
            </a:r>
            <a:r>
              <a:rPr lang="es-MX" sz="2000" dirty="0" smtClean="0">
                <a:solidFill>
                  <a:srgbClr val="009900"/>
                </a:solidFill>
              </a:rPr>
              <a:t>sino también al propio generador.</a:t>
            </a:r>
            <a:endParaRPr lang="es-MX" sz="2000" dirty="0">
              <a:solidFill>
                <a:srgbClr val="009900"/>
              </a:solidFill>
            </a:endParaRPr>
          </a:p>
        </p:txBody>
      </p:sp>
      <p:sp>
        <p:nvSpPr>
          <p:cNvPr id="7" name="6 CuadroTexto"/>
          <p:cNvSpPr txBox="1"/>
          <p:nvPr/>
        </p:nvSpPr>
        <p:spPr>
          <a:xfrm>
            <a:off x="53752" y="1356093"/>
            <a:ext cx="2273379" cy="461665"/>
          </a:xfrm>
          <a:prstGeom prst="rect">
            <a:avLst/>
          </a:prstGeom>
          <a:noFill/>
        </p:spPr>
        <p:txBody>
          <a:bodyPr wrap="none" rtlCol="0">
            <a:spAutoFit/>
          </a:bodyPr>
          <a:lstStyle/>
          <a:p>
            <a:r>
              <a:rPr lang="es-MX" dirty="0" smtClean="0">
                <a:solidFill>
                  <a:srgbClr val="009900"/>
                </a:solidFill>
              </a:rPr>
              <a:t>Fallas externas</a:t>
            </a:r>
            <a:endParaRPr lang="es-MX" dirty="0">
              <a:solidFill>
                <a:srgbClr val="009900"/>
              </a:solidFill>
            </a:endParaRPr>
          </a:p>
        </p:txBody>
      </p:sp>
      <p:sp>
        <p:nvSpPr>
          <p:cNvPr id="8" name="7 CuadroTexto"/>
          <p:cNvSpPr txBox="1"/>
          <p:nvPr/>
        </p:nvSpPr>
        <p:spPr>
          <a:xfrm>
            <a:off x="1" y="1988840"/>
            <a:ext cx="9090248" cy="1323439"/>
          </a:xfrm>
          <a:prstGeom prst="rect">
            <a:avLst/>
          </a:prstGeom>
          <a:noFill/>
        </p:spPr>
        <p:txBody>
          <a:bodyPr wrap="square" rtlCol="0">
            <a:spAutoFit/>
          </a:bodyPr>
          <a:lstStyle/>
          <a:p>
            <a:r>
              <a:rPr lang="es-MX" sz="2000" dirty="0">
                <a:solidFill>
                  <a:srgbClr val="FFC000"/>
                </a:solidFill>
              </a:rPr>
              <a:t>El respaldo contra </a:t>
            </a:r>
            <a:r>
              <a:rPr lang="es-MX" sz="2000" dirty="0" smtClean="0">
                <a:solidFill>
                  <a:srgbClr val="FFC000"/>
                </a:solidFill>
              </a:rPr>
              <a:t>fallas externas entre fases puede hacerse </a:t>
            </a:r>
            <a:r>
              <a:rPr lang="es-MX" sz="2000" dirty="0">
                <a:solidFill>
                  <a:srgbClr val="FFC000"/>
                </a:solidFill>
              </a:rPr>
              <a:t>con relevadores de </a:t>
            </a:r>
            <a:r>
              <a:rPr lang="es-MX" sz="2000" dirty="0" err="1" smtClean="0">
                <a:solidFill>
                  <a:srgbClr val="FFC000"/>
                </a:solidFill>
              </a:rPr>
              <a:t>sobrecorriente</a:t>
            </a:r>
            <a:r>
              <a:rPr lang="es-MX" sz="2000" dirty="0" smtClean="0">
                <a:solidFill>
                  <a:srgbClr val="FFC000"/>
                </a:solidFill>
              </a:rPr>
              <a:t> </a:t>
            </a:r>
            <a:r>
              <a:rPr lang="es-MX" sz="2000" dirty="0">
                <a:solidFill>
                  <a:srgbClr val="FFC000"/>
                </a:solidFill>
              </a:rPr>
              <a:t>o de </a:t>
            </a:r>
            <a:r>
              <a:rPr lang="es-MX" sz="2000" dirty="0" smtClean="0">
                <a:solidFill>
                  <a:srgbClr val="FFC000"/>
                </a:solidFill>
              </a:rPr>
              <a:t>distancia (de </a:t>
            </a:r>
            <a:r>
              <a:rPr lang="es-MX" sz="2000" dirty="0">
                <a:solidFill>
                  <a:srgbClr val="FFC000"/>
                </a:solidFill>
              </a:rPr>
              <a:t>una sola </a:t>
            </a:r>
            <a:r>
              <a:rPr lang="es-MX" sz="2000" dirty="0" smtClean="0">
                <a:solidFill>
                  <a:srgbClr val="FFC000"/>
                </a:solidFill>
              </a:rPr>
              <a:t>zona),dependiendo de la protección entre fases </a:t>
            </a:r>
            <a:r>
              <a:rPr lang="es-MX" sz="2000" dirty="0">
                <a:solidFill>
                  <a:srgbClr val="FFC000"/>
                </a:solidFill>
              </a:rPr>
              <a:t>que </a:t>
            </a:r>
            <a:r>
              <a:rPr lang="es-MX" sz="2000" dirty="0" smtClean="0">
                <a:solidFill>
                  <a:srgbClr val="FFC000"/>
                </a:solidFill>
              </a:rPr>
              <a:t>tengan las líneas </a:t>
            </a:r>
            <a:r>
              <a:rPr lang="es-MX" sz="2000" dirty="0">
                <a:solidFill>
                  <a:srgbClr val="FFC000"/>
                </a:solidFill>
              </a:rPr>
              <a:t>de salida, pues debe </a:t>
            </a:r>
            <a:r>
              <a:rPr lang="es-MX" sz="2000" dirty="0" smtClean="0">
                <a:solidFill>
                  <a:srgbClr val="FFC000"/>
                </a:solidFill>
              </a:rPr>
              <a:t>coordinar </a:t>
            </a:r>
            <a:r>
              <a:rPr lang="es-MX" sz="2000" dirty="0">
                <a:solidFill>
                  <a:srgbClr val="FFC000"/>
                </a:solidFill>
              </a:rPr>
              <a:t>en </a:t>
            </a:r>
            <a:r>
              <a:rPr lang="es-MX" sz="2000" dirty="0" smtClean="0">
                <a:solidFill>
                  <a:srgbClr val="FFC000"/>
                </a:solidFill>
              </a:rPr>
              <a:t>tiempo con esta.</a:t>
            </a:r>
            <a:endParaRPr lang="es-MX" sz="2000" dirty="0">
              <a:solidFill>
                <a:srgbClr val="FFC000"/>
              </a:solidFill>
            </a:endParaRPr>
          </a:p>
        </p:txBody>
      </p:sp>
      <p:sp>
        <p:nvSpPr>
          <p:cNvPr id="9" name="8 CuadroTexto"/>
          <p:cNvSpPr txBox="1"/>
          <p:nvPr/>
        </p:nvSpPr>
        <p:spPr>
          <a:xfrm>
            <a:off x="-9431" y="3340804"/>
            <a:ext cx="9109111" cy="707886"/>
          </a:xfrm>
          <a:prstGeom prst="rect">
            <a:avLst/>
          </a:prstGeom>
          <a:noFill/>
        </p:spPr>
        <p:txBody>
          <a:bodyPr wrap="square" rtlCol="0">
            <a:spAutoFit/>
          </a:bodyPr>
          <a:lstStyle/>
          <a:p>
            <a:r>
              <a:rPr lang="es-MX" sz="2000" dirty="0" smtClean="0"/>
              <a:t>Si los relevadores</a:t>
            </a:r>
            <a:r>
              <a:rPr lang="es-MX" sz="2000" dirty="0"/>
              <a:t> </a:t>
            </a:r>
            <a:r>
              <a:rPr lang="es-MX" sz="2000" dirty="0" smtClean="0"/>
              <a:t>son </a:t>
            </a:r>
            <a:r>
              <a:rPr lang="es-MX" sz="2000" dirty="0"/>
              <a:t>de </a:t>
            </a:r>
            <a:r>
              <a:rPr lang="es-MX" sz="2000" dirty="0" err="1" smtClean="0"/>
              <a:t>sobrecorriente</a:t>
            </a:r>
            <a:r>
              <a:rPr lang="es-MX" sz="2000" dirty="0"/>
              <a:t>, deben tener control o </a:t>
            </a:r>
            <a:r>
              <a:rPr lang="es-MX" sz="2000" dirty="0" smtClean="0"/>
              <a:t>retención </a:t>
            </a:r>
            <a:r>
              <a:rPr lang="es-MX" sz="2000" dirty="0"/>
              <a:t>por </a:t>
            </a:r>
            <a:r>
              <a:rPr lang="es-MX" sz="2000" dirty="0" smtClean="0"/>
              <a:t>voltaje para discriminar </a:t>
            </a:r>
            <a:r>
              <a:rPr lang="es-MX" sz="2000" dirty="0"/>
              <a:t>entre las </a:t>
            </a:r>
            <a:r>
              <a:rPr lang="es-MX" sz="2000" dirty="0" smtClean="0"/>
              <a:t>corrientes </a:t>
            </a:r>
            <a:r>
              <a:rPr lang="es-MX" sz="2000" dirty="0"/>
              <a:t>de </a:t>
            </a:r>
            <a:r>
              <a:rPr lang="es-MX" sz="2000" dirty="0" smtClean="0"/>
              <a:t>cortocircuito </a:t>
            </a:r>
            <a:r>
              <a:rPr lang="es-MX" sz="2000" dirty="0"/>
              <a:t>y de </a:t>
            </a:r>
            <a:r>
              <a:rPr lang="es-MX" sz="2000" dirty="0" smtClean="0"/>
              <a:t>carga.</a:t>
            </a:r>
            <a:endParaRPr lang="es-MX" sz="2000" dirty="0"/>
          </a:p>
        </p:txBody>
      </p:sp>
      <p:sp>
        <p:nvSpPr>
          <p:cNvPr id="10" name="9 CuadroTexto"/>
          <p:cNvSpPr txBox="1"/>
          <p:nvPr/>
        </p:nvSpPr>
        <p:spPr>
          <a:xfrm>
            <a:off x="53752" y="5589240"/>
            <a:ext cx="9090248" cy="1015663"/>
          </a:xfrm>
          <a:prstGeom prst="rect">
            <a:avLst/>
          </a:prstGeom>
          <a:noFill/>
        </p:spPr>
        <p:txBody>
          <a:bodyPr wrap="square" rtlCol="0">
            <a:spAutoFit/>
          </a:bodyPr>
          <a:lstStyle/>
          <a:p>
            <a:r>
              <a:rPr lang="es-MX" sz="2000" dirty="0">
                <a:solidFill>
                  <a:srgbClr val="FF3300"/>
                </a:solidFill>
              </a:rPr>
              <a:t>Para </a:t>
            </a:r>
            <a:r>
              <a:rPr lang="es-MX" sz="2000" dirty="0" smtClean="0">
                <a:solidFill>
                  <a:srgbClr val="FF3300"/>
                </a:solidFill>
              </a:rPr>
              <a:t>grandes unidades, </a:t>
            </a:r>
            <a:r>
              <a:rPr lang="es-MX" sz="2000" dirty="0">
                <a:solidFill>
                  <a:srgbClr val="FF3300"/>
                </a:solidFill>
              </a:rPr>
              <a:t>en que el respaldo es </a:t>
            </a:r>
            <a:r>
              <a:rPr lang="es-MX" sz="2000" dirty="0" smtClean="0">
                <a:solidFill>
                  <a:srgbClr val="FF3300"/>
                </a:solidFill>
              </a:rPr>
              <a:t>casi siempre </a:t>
            </a:r>
            <a:r>
              <a:rPr lang="es-MX" sz="2000" dirty="0">
                <a:solidFill>
                  <a:srgbClr val="FF3300"/>
                </a:solidFill>
              </a:rPr>
              <a:t>de </a:t>
            </a:r>
            <a:r>
              <a:rPr lang="es-MX" sz="2000" dirty="0" smtClean="0">
                <a:solidFill>
                  <a:srgbClr val="FF3300"/>
                </a:solidFill>
              </a:rPr>
              <a:t>distancia, </a:t>
            </a:r>
            <a:r>
              <a:rPr lang="es-MX" sz="2000" dirty="0">
                <a:solidFill>
                  <a:srgbClr val="FF3300"/>
                </a:solidFill>
              </a:rPr>
              <a:t>es </a:t>
            </a:r>
            <a:r>
              <a:rPr lang="es-MX" sz="2000" dirty="0" smtClean="0">
                <a:solidFill>
                  <a:srgbClr val="FF3300"/>
                </a:solidFill>
              </a:rPr>
              <a:t>conveniente</a:t>
            </a:r>
            <a:r>
              <a:rPr lang="es-MX" sz="2000" dirty="0">
                <a:solidFill>
                  <a:srgbClr val="FF3300"/>
                </a:solidFill>
              </a:rPr>
              <a:t> </a:t>
            </a:r>
            <a:r>
              <a:rPr lang="es-MX" sz="2000" dirty="0" smtClean="0">
                <a:solidFill>
                  <a:srgbClr val="FF3300"/>
                </a:solidFill>
              </a:rPr>
              <a:t>disponer </a:t>
            </a:r>
            <a:r>
              <a:rPr lang="es-MX" sz="2000" dirty="0">
                <a:solidFill>
                  <a:srgbClr val="FF3300"/>
                </a:solidFill>
              </a:rPr>
              <a:t>de tres relevadores </a:t>
            </a:r>
            <a:r>
              <a:rPr lang="es-MX" sz="2000" dirty="0" smtClean="0">
                <a:solidFill>
                  <a:srgbClr val="FF3300"/>
                </a:solidFill>
              </a:rPr>
              <a:t>monofásicos </a:t>
            </a:r>
            <a:r>
              <a:rPr lang="es-MX" sz="2000" dirty="0">
                <a:solidFill>
                  <a:srgbClr val="FF3300"/>
                </a:solidFill>
              </a:rPr>
              <a:t>(uno por par de fases) o de </a:t>
            </a:r>
            <a:r>
              <a:rPr lang="es-MX" sz="2000" dirty="0" smtClean="0">
                <a:solidFill>
                  <a:srgbClr val="FF3300"/>
                </a:solidFill>
              </a:rPr>
              <a:t>uno trifásico.</a:t>
            </a:r>
            <a:endParaRPr lang="es-MX" sz="2000" dirty="0">
              <a:solidFill>
                <a:srgbClr val="FF3300"/>
              </a:solidFill>
            </a:endParaRPr>
          </a:p>
        </p:txBody>
      </p:sp>
    </p:spTree>
    <p:extLst>
      <p:ext uri="{BB962C8B-B14F-4D97-AF65-F5344CB8AC3E}">
        <p14:creationId xmlns:p14="http://schemas.microsoft.com/office/powerpoint/2010/main" val="189150472"/>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3" name="2 CuadroTexto"/>
          <p:cNvSpPr txBox="1"/>
          <p:nvPr/>
        </p:nvSpPr>
        <p:spPr>
          <a:xfrm>
            <a:off x="-3" y="1894727"/>
            <a:ext cx="1638589" cy="1015663"/>
          </a:xfrm>
          <a:prstGeom prst="rect">
            <a:avLst/>
          </a:prstGeom>
          <a:noFill/>
        </p:spPr>
        <p:txBody>
          <a:bodyPr wrap="square" rtlCol="0">
            <a:spAutoFit/>
          </a:bodyPr>
          <a:lstStyle/>
          <a:p>
            <a:r>
              <a:rPr lang="es-MX" sz="2000" dirty="0" smtClean="0"/>
              <a:t>Motorización</a:t>
            </a:r>
          </a:p>
          <a:p>
            <a:r>
              <a:rPr lang="es-MX" sz="2000" dirty="0" smtClean="0"/>
              <a:t>o Potencia Inversa</a:t>
            </a:r>
            <a:endParaRPr lang="es-MX" sz="2000" dirty="0"/>
          </a:p>
        </p:txBody>
      </p:sp>
      <p:sp>
        <p:nvSpPr>
          <p:cNvPr id="4" name="3 Abrir llave"/>
          <p:cNvSpPr/>
          <p:nvPr/>
        </p:nvSpPr>
        <p:spPr bwMode="auto">
          <a:xfrm>
            <a:off x="1459613" y="1936868"/>
            <a:ext cx="357953" cy="838378"/>
          </a:xfrm>
          <a:prstGeom prst="lef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6" name="5 CuadroTexto"/>
          <p:cNvSpPr txBox="1"/>
          <p:nvPr/>
        </p:nvSpPr>
        <p:spPr>
          <a:xfrm>
            <a:off x="1792302" y="1706034"/>
            <a:ext cx="1127232" cy="461665"/>
          </a:xfrm>
          <a:prstGeom prst="rect">
            <a:avLst/>
          </a:prstGeom>
          <a:noFill/>
        </p:spPr>
        <p:txBody>
          <a:bodyPr wrap="none" rtlCol="0">
            <a:spAutoFit/>
          </a:bodyPr>
          <a:lstStyle/>
          <a:p>
            <a:r>
              <a:rPr lang="es-MX" dirty="0" smtClean="0">
                <a:solidFill>
                  <a:srgbClr val="FFC000"/>
                </a:solidFill>
              </a:rPr>
              <a:t>Parcial</a:t>
            </a:r>
            <a:endParaRPr lang="es-MX" dirty="0">
              <a:solidFill>
                <a:srgbClr val="FFC000"/>
              </a:solidFill>
            </a:endParaRPr>
          </a:p>
        </p:txBody>
      </p:sp>
      <p:sp>
        <p:nvSpPr>
          <p:cNvPr id="11" name="10 CuadroTexto"/>
          <p:cNvSpPr txBox="1"/>
          <p:nvPr/>
        </p:nvSpPr>
        <p:spPr>
          <a:xfrm>
            <a:off x="1792302" y="2446002"/>
            <a:ext cx="1503938" cy="461665"/>
          </a:xfrm>
          <a:prstGeom prst="rect">
            <a:avLst/>
          </a:prstGeom>
          <a:noFill/>
        </p:spPr>
        <p:txBody>
          <a:bodyPr wrap="none" rtlCol="0">
            <a:spAutoFit/>
          </a:bodyPr>
          <a:lstStyle/>
          <a:p>
            <a:r>
              <a:rPr lang="es-MX" dirty="0" smtClean="0">
                <a:solidFill>
                  <a:srgbClr val="009900"/>
                </a:solidFill>
              </a:rPr>
              <a:t>Completa</a:t>
            </a:r>
            <a:endParaRPr lang="es-MX" dirty="0">
              <a:solidFill>
                <a:srgbClr val="009900"/>
              </a:solidFill>
            </a:endParaRPr>
          </a:p>
        </p:txBody>
      </p:sp>
      <p:sp>
        <p:nvSpPr>
          <p:cNvPr id="12" name="11 CuadroTexto"/>
          <p:cNvSpPr txBox="1"/>
          <p:nvPr/>
        </p:nvSpPr>
        <p:spPr>
          <a:xfrm>
            <a:off x="3059832" y="1693257"/>
            <a:ext cx="5940152" cy="707886"/>
          </a:xfrm>
          <a:prstGeom prst="rect">
            <a:avLst/>
          </a:prstGeom>
          <a:noFill/>
        </p:spPr>
        <p:txBody>
          <a:bodyPr wrap="square" rtlCol="0">
            <a:spAutoFit/>
          </a:bodyPr>
          <a:lstStyle/>
          <a:p>
            <a:r>
              <a:rPr lang="es-MX" sz="2000" dirty="0" smtClean="0"/>
              <a:t>Cuando la Pm se reduce a un valor tal que no cubre perdidas de rotación</a:t>
            </a:r>
            <a:endParaRPr lang="es-MX" sz="2000" dirty="0"/>
          </a:p>
        </p:txBody>
      </p:sp>
      <p:sp>
        <p:nvSpPr>
          <p:cNvPr id="15" name="14 CuadroTexto"/>
          <p:cNvSpPr txBox="1"/>
          <p:nvPr/>
        </p:nvSpPr>
        <p:spPr>
          <a:xfrm>
            <a:off x="3285370" y="2507557"/>
            <a:ext cx="4968552" cy="400110"/>
          </a:xfrm>
          <a:prstGeom prst="rect">
            <a:avLst/>
          </a:prstGeom>
          <a:noFill/>
        </p:spPr>
        <p:txBody>
          <a:bodyPr wrap="square" rtlCol="0">
            <a:spAutoFit/>
          </a:bodyPr>
          <a:lstStyle/>
          <a:p>
            <a:r>
              <a:rPr lang="es-MX" sz="2000" dirty="0" smtClean="0"/>
              <a:t>Cuando la Pm se pierde por completo.</a:t>
            </a:r>
            <a:endParaRPr lang="es-MX" sz="2000" dirty="0"/>
          </a:p>
        </p:txBody>
      </p:sp>
      <p:sp>
        <p:nvSpPr>
          <p:cNvPr id="13" name="12 CuadroTexto"/>
          <p:cNvSpPr txBox="1"/>
          <p:nvPr/>
        </p:nvSpPr>
        <p:spPr>
          <a:xfrm>
            <a:off x="-7145" y="3068960"/>
            <a:ext cx="9144002" cy="1938992"/>
          </a:xfrm>
          <a:prstGeom prst="rect">
            <a:avLst/>
          </a:prstGeom>
          <a:noFill/>
        </p:spPr>
        <p:txBody>
          <a:bodyPr wrap="square" rtlCol="0">
            <a:spAutoFit/>
          </a:bodyPr>
          <a:lstStyle/>
          <a:p>
            <a:r>
              <a:rPr lang="es-MX" sz="2000" dirty="0">
                <a:solidFill>
                  <a:srgbClr val="FFC000"/>
                </a:solidFill>
              </a:rPr>
              <a:t>Esta </a:t>
            </a:r>
            <a:r>
              <a:rPr lang="es-MX" sz="2000" dirty="0" smtClean="0">
                <a:solidFill>
                  <a:srgbClr val="FFC000"/>
                </a:solidFill>
              </a:rPr>
              <a:t>protección </a:t>
            </a:r>
            <a:r>
              <a:rPr lang="es-MX" sz="2000" dirty="0">
                <a:solidFill>
                  <a:srgbClr val="FFC000"/>
                </a:solidFill>
              </a:rPr>
              <a:t>se </a:t>
            </a:r>
            <a:r>
              <a:rPr lang="es-MX" sz="2000" dirty="0" smtClean="0">
                <a:solidFill>
                  <a:srgbClr val="FFC000"/>
                </a:solidFill>
              </a:rPr>
              <a:t>logra </a:t>
            </a:r>
            <a:r>
              <a:rPr lang="es-MX" sz="2000" dirty="0">
                <a:solidFill>
                  <a:srgbClr val="FFC000"/>
                </a:solidFill>
              </a:rPr>
              <a:t>con un relevador </a:t>
            </a:r>
            <a:r>
              <a:rPr lang="es-MX" sz="2000" dirty="0" smtClean="0">
                <a:solidFill>
                  <a:srgbClr val="FFC000"/>
                </a:solidFill>
              </a:rPr>
              <a:t>direccional </a:t>
            </a:r>
            <a:r>
              <a:rPr lang="es-MX" sz="2000" dirty="0">
                <a:solidFill>
                  <a:srgbClr val="FFC000"/>
                </a:solidFill>
              </a:rPr>
              <a:t>de </a:t>
            </a:r>
            <a:r>
              <a:rPr lang="es-MX" sz="2000" dirty="0" smtClean="0">
                <a:solidFill>
                  <a:srgbClr val="FFC000"/>
                </a:solidFill>
              </a:rPr>
              <a:t>potencia, </a:t>
            </a:r>
            <a:r>
              <a:rPr lang="es-MX" sz="2000" dirty="0">
                <a:solidFill>
                  <a:srgbClr val="FFC000"/>
                </a:solidFill>
              </a:rPr>
              <a:t>que es </a:t>
            </a:r>
            <a:r>
              <a:rPr lang="es-MX" sz="2000" dirty="0" smtClean="0">
                <a:solidFill>
                  <a:srgbClr val="FFC000"/>
                </a:solidFill>
              </a:rPr>
              <a:t>un</a:t>
            </a:r>
            <a:endParaRPr lang="es-MX" sz="2000" dirty="0">
              <a:solidFill>
                <a:srgbClr val="FFC000"/>
              </a:solidFill>
            </a:endParaRPr>
          </a:p>
          <a:p>
            <a:r>
              <a:rPr lang="es-MX" sz="2000" dirty="0" smtClean="0">
                <a:solidFill>
                  <a:srgbClr val="FFC000"/>
                </a:solidFill>
              </a:rPr>
              <a:t>relevador direccional conectado de modo tal que responda a la inversión </a:t>
            </a:r>
            <a:r>
              <a:rPr lang="es-MX" sz="2000" dirty="0">
                <a:solidFill>
                  <a:srgbClr val="FFC000"/>
                </a:solidFill>
              </a:rPr>
              <a:t>de </a:t>
            </a:r>
            <a:r>
              <a:rPr lang="es-MX" sz="2000" dirty="0" smtClean="0">
                <a:solidFill>
                  <a:srgbClr val="FFC000"/>
                </a:solidFill>
              </a:rPr>
              <a:t>la</a:t>
            </a:r>
            <a:endParaRPr lang="es-MX" sz="2000" dirty="0">
              <a:solidFill>
                <a:srgbClr val="FFC000"/>
              </a:solidFill>
            </a:endParaRPr>
          </a:p>
          <a:p>
            <a:r>
              <a:rPr lang="es-MX" sz="2000" dirty="0" smtClean="0">
                <a:solidFill>
                  <a:srgbClr val="FFC000"/>
                </a:solidFill>
              </a:rPr>
              <a:t>potencia activa </a:t>
            </a:r>
            <a:r>
              <a:rPr lang="es-MX" sz="2000" dirty="0">
                <a:solidFill>
                  <a:srgbClr val="FFC000"/>
                </a:solidFill>
              </a:rPr>
              <a:t>en el </a:t>
            </a:r>
            <a:r>
              <a:rPr lang="es-MX" sz="2000" dirty="0" smtClean="0">
                <a:solidFill>
                  <a:srgbClr val="FFC000"/>
                </a:solidFill>
              </a:rPr>
              <a:t>generador. El </a:t>
            </a:r>
            <a:r>
              <a:rPr lang="es-MX" sz="2000" dirty="0">
                <a:solidFill>
                  <a:srgbClr val="FFC000"/>
                </a:solidFill>
              </a:rPr>
              <a:t>relevador debe tener un </a:t>
            </a:r>
            <a:r>
              <a:rPr lang="es-MX" sz="2000" dirty="0" smtClean="0">
                <a:solidFill>
                  <a:srgbClr val="FFC000"/>
                </a:solidFill>
              </a:rPr>
              <a:t>cierto </a:t>
            </a:r>
            <a:r>
              <a:rPr lang="es-MX" sz="2000" dirty="0">
                <a:solidFill>
                  <a:srgbClr val="FFC000"/>
                </a:solidFill>
              </a:rPr>
              <a:t>retardo de</a:t>
            </a:r>
          </a:p>
          <a:p>
            <a:r>
              <a:rPr lang="es-MX" sz="2000" dirty="0" smtClean="0">
                <a:solidFill>
                  <a:srgbClr val="FFC000"/>
                </a:solidFill>
              </a:rPr>
              <a:t>tiempo(del orden </a:t>
            </a:r>
            <a:r>
              <a:rPr lang="es-MX" sz="2000" dirty="0">
                <a:solidFill>
                  <a:srgbClr val="FFC000"/>
                </a:solidFill>
              </a:rPr>
              <a:t>de 2 </a:t>
            </a:r>
            <a:r>
              <a:rPr lang="es-MX" sz="2000" dirty="0" smtClean="0">
                <a:solidFill>
                  <a:srgbClr val="FFC000"/>
                </a:solidFill>
              </a:rPr>
              <a:t>segundos</a:t>
            </a:r>
            <a:r>
              <a:rPr lang="es-MX" sz="2000" dirty="0">
                <a:solidFill>
                  <a:srgbClr val="FFC000"/>
                </a:solidFill>
              </a:rPr>
              <a:t>) para </a:t>
            </a:r>
            <a:r>
              <a:rPr lang="es-MX" sz="2000" dirty="0" smtClean="0">
                <a:solidFill>
                  <a:srgbClr val="FFC000"/>
                </a:solidFill>
              </a:rPr>
              <a:t>evitar </a:t>
            </a:r>
            <a:r>
              <a:rPr lang="es-MX" sz="2000" dirty="0">
                <a:solidFill>
                  <a:srgbClr val="FFC000"/>
                </a:solidFill>
              </a:rPr>
              <a:t>la </a:t>
            </a:r>
            <a:r>
              <a:rPr lang="es-MX" sz="2000" dirty="0" smtClean="0">
                <a:solidFill>
                  <a:srgbClr val="FFC000"/>
                </a:solidFill>
              </a:rPr>
              <a:t>operación incorrecta </a:t>
            </a:r>
            <a:r>
              <a:rPr lang="es-MX" sz="2000" dirty="0">
                <a:solidFill>
                  <a:srgbClr val="FFC000"/>
                </a:solidFill>
              </a:rPr>
              <a:t>por </a:t>
            </a:r>
            <a:r>
              <a:rPr lang="es-MX" sz="2000" dirty="0" smtClean="0">
                <a:solidFill>
                  <a:srgbClr val="FFC000"/>
                </a:solidFill>
              </a:rPr>
              <a:t>las</a:t>
            </a:r>
            <a:endParaRPr lang="es-MX" sz="2000" dirty="0">
              <a:solidFill>
                <a:srgbClr val="FFC000"/>
              </a:solidFill>
            </a:endParaRPr>
          </a:p>
          <a:p>
            <a:r>
              <a:rPr lang="es-MX" sz="2000" dirty="0" smtClean="0">
                <a:solidFill>
                  <a:srgbClr val="FFC000"/>
                </a:solidFill>
              </a:rPr>
              <a:t>inversiones </a:t>
            </a:r>
            <a:r>
              <a:rPr lang="es-MX" sz="2000" dirty="0" err="1" smtClean="0">
                <a:solidFill>
                  <a:srgbClr val="FFC000"/>
                </a:solidFill>
              </a:rPr>
              <a:t>transitorlas</a:t>
            </a:r>
            <a:r>
              <a:rPr lang="es-MX" sz="2000" dirty="0" smtClean="0">
                <a:solidFill>
                  <a:srgbClr val="FFC000"/>
                </a:solidFill>
              </a:rPr>
              <a:t> </a:t>
            </a:r>
            <a:r>
              <a:rPr lang="es-MX" sz="2000" dirty="0">
                <a:solidFill>
                  <a:srgbClr val="FFC000"/>
                </a:solidFill>
              </a:rPr>
              <a:t>que puede </a:t>
            </a:r>
            <a:r>
              <a:rPr lang="es-MX" sz="2000" dirty="0" smtClean="0">
                <a:solidFill>
                  <a:srgbClr val="FFC000"/>
                </a:solidFill>
              </a:rPr>
              <a:t>experimentar </a:t>
            </a:r>
            <a:r>
              <a:rPr lang="es-MX" sz="2000" dirty="0">
                <a:solidFill>
                  <a:srgbClr val="FFC000"/>
                </a:solidFill>
              </a:rPr>
              <a:t>la </a:t>
            </a:r>
            <a:r>
              <a:rPr lang="es-MX" sz="2000" dirty="0" smtClean="0">
                <a:solidFill>
                  <a:srgbClr val="FFC000"/>
                </a:solidFill>
              </a:rPr>
              <a:t>potencia </a:t>
            </a:r>
            <a:r>
              <a:rPr lang="es-MX" sz="2000" dirty="0">
                <a:solidFill>
                  <a:srgbClr val="FFC000"/>
                </a:solidFill>
              </a:rPr>
              <a:t>del </a:t>
            </a:r>
            <a:r>
              <a:rPr lang="es-MX" sz="2000" dirty="0" smtClean="0">
                <a:solidFill>
                  <a:srgbClr val="FFC000"/>
                </a:solidFill>
              </a:rPr>
              <a:t>generador</a:t>
            </a:r>
            <a:endParaRPr lang="es-MX" sz="2000" dirty="0">
              <a:solidFill>
                <a:srgbClr val="FFC000"/>
              </a:solidFill>
            </a:endParaRPr>
          </a:p>
          <a:p>
            <a:r>
              <a:rPr lang="es-MX" sz="2000" dirty="0">
                <a:solidFill>
                  <a:srgbClr val="FFC000"/>
                </a:solidFill>
              </a:rPr>
              <a:t>durante </a:t>
            </a:r>
            <a:r>
              <a:rPr lang="es-MX" sz="2000" dirty="0" smtClean="0">
                <a:solidFill>
                  <a:srgbClr val="FFC000"/>
                </a:solidFill>
              </a:rPr>
              <a:t>disturbios del sistema </a:t>
            </a:r>
            <a:r>
              <a:rPr lang="es-MX" sz="2000" dirty="0">
                <a:solidFill>
                  <a:srgbClr val="FFC000"/>
                </a:solidFill>
              </a:rPr>
              <a:t>o en </a:t>
            </a:r>
            <a:r>
              <a:rPr lang="es-MX" sz="2000" dirty="0" smtClean="0">
                <a:solidFill>
                  <a:srgbClr val="FFC000"/>
                </a:solidFill>
              </a:rPr>
              <a:t>el proceso de sincronización.</a:t>
            </a:r>
            <a:endParaRPr lang="es-MX" sz="2000" dirty="0">
              <a:solidFill>
                <a:srgbClr val="FFC000"/>
              </a:solidFill>
            </a:endParaRPr>
          </a:p>
        </p:txBody>
      </p:sp>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2" y="5007952"/>
            <a:ext cx="3605033" cy="1850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856" y="5007952"/>
            <a:ext cx="4564453" cy="1840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633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70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7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p:bldP spid="11" grpId="0"/>
      <p:bldP spid="12" grpId="0"/>
      <p:bldP spid="15" grpId="0"/>
      <p:bldP spid="13" grpId="0"/>
    </p:bldLst>
  </p:timing>
</p:sld>
</file>

<file path=ppt/slides/slide1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3" name="2 CuadroTexto"/>
          <p:cNvSpPr txBox="1"/>
          <p:nvPr/>
        </p:nvSpPr>
        <p:spPr>
          <a:xfrm>
            <a:off x="-3" y="1894727"/>
            <a:ext cx="1638589" cy="1015663"/>
          </a:xfrm>
          <a:prstGeom prst="rect">
            <a:avLst/>
          </a:prstGeom>
          <a:noFill/>
        </p:spPr>
        <p:txBody>
          <a:bodyPr wrap="square" rtlCol="0">
            <a:spAutoFit/>
          </a:bodyPr>
          <a:lstStyle/>
          <a:p>
            <a:r>
              <a:rPr lang="es-MX" sz="2000" dirty="0" smtClean="0"/>
              <a:t>Motorización</a:t>
            </a:r>
          </a:p>
          <a:p>
            <a:r>
              <a:rPr lang="es-MX" sz="2000" dirty="0" smtClean="0"/>
              <a:t>o Potencia Inversa</a:t>
            </a:r>
            <a:endParaRPr lang="es-MX" sz="2000" dirty="0"/>
          </a:p>
        </p:txBody>
      </p:sp>
      <p:sp>
        <p:nvSpPr>
          <p:cNvPr id="4" name="3 Abrir llave"/>
          <p:cNvSpPr/>
          <p:nvPr/>
        </p:nvSpPr>
        <p:spPr bwMode="auto">
          <a:xfrm>
            <a:off x="1459613" y="1936868"/>
            <a:ext cx="357953" cy="838378"/>
          </a:xfrm>
          <a:prstGeom prst="lef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6" name="5 CuadroTexto"/>
          <p:cNvSpPr txBox="1"/>
          <p:nvPr/>
        </p:nvSpPr>
        <p:spPr>
          <a:xfrm>
            <a:off x="1792302" y="1706034"/>
            <a:ext cx="1127232" cy="461665"/>
          </a:xfrm>
          <a:prstGeom prst="rect">
            <a:avLst/>
          </a:prstGeom>
          <a:noFill/>
        </p:spPr>
        <p:txBody>
          <a:bodyPr wrap="none" rtlCol="0">
            <a:spAutoFit/>
          </a:bodyPr>
          <a:lstStyle/>
          <a:p>
            <a:r>
              <a:rPr lang="es-MX" dirty="0" smtClean="0">
                <a:solidFill>
                  <a:srgbClr val="FFC000"/>
                </a:solidFill>
              </a:rPr>
              <a:t>Parcial</a:t>
            </a:r>
            <a:endParaRPr lang="es-MX" dirty="0">
              <a:solidFill>
                <a:srgbClr val="FFC000"/>
              </a:solidFill>
            </a:endParaRPr>
          </a:p>
        </p:txBody>
      </p:sp>
      <p:sp>
        <p:nvSpPr>
          <p:cNvPr id="11" name="10 CuadroTexto"/>
          <p:cNvSpPr txBox="1"/>
          <p:nvPr/>
        </p:nvSpPr>
        <p:spPr>
          <a:xfrm>
            <a:off x="1792302" y="2446002"/>
            <a:ext cx="1503938" cy="461665"/>
          </a:xfrm>
          <a:prstGeom prst="rect">
            <a:avLst/>
          </a:prstGeom>
          <a:noFill/>
        </p:spPr>
        <p:txBody>
          <a:bodyPr wrap="none" rtlCol="0">
            <a:spAutoFit/>
          </a:bodyPr>
          <a:lstStyle/>
          <a:p>
            <a:r>
              <a:rPr lang="es-MX" dirty="0" smtClean="0">
                <a:solidFill>
                  <a:srgbClr val="009900"/>
                </a:solidFill>
              </a:rPr>
              <a:t>Completa</a:t>
            </a:r>
            <a:endParaRPr lang="es-MX" dirty="0">
              <a:solidFill>
                <a:srgbClr val="009900"/>
              </a:solidFill>
            </a:endParaRPr>
          </a:p>
        </p:txBody>
      </p:sp>
      <p:sp>
        <p:nvSpPr>
          <p:cNvPr id="12" name="11 CuadroTexto"/>
          <p:cNvSpPr txBox="1"/>
          <p:nvPr/>
        </p:nvSpPr>
        <p:spPr>
          <a:xfrm>
            <a:off x="3059832" y="1693257"/>
            <a:ext cx="5940152" cy="707886"/>
          </a:xfrm>
          <a:prstGeom prst="rect">
            <a:avLst/>
          </a:prstGeom>
          <a:noFill/>
        </p:spPr>
        <p:txBody>
          <a:bodyPr wrap="square" rtlCol="0">
            <a:spAutoFit/>
          </a:bodyPr>
          <a:lstStyle/>
          <a:p>
            <a:r>
              <a:rPr lang="es-MX" sz="2000" dirty="0" smtClean="0"/>
              <a:t>Cuando la Pm se reduce a un valor tal que no cubre perdidas de rotación</a:t>
            </a:r>
            <a:endParaRPr lang="es-MX" sz="2000" dirty="0"/>
          </a:p>
        </p:txBody>
      </p:sp>
      <p:sp>
        <p:nvSpPr>
          <p:cNvPr id="15" name="14 CuadroTexto"/>
          <p:cNvSpPr txBox="1"/>
          <p:nvPr/>
        </p:nvSpPr>
        <p:spPr>
          <a:xfrm>
            <a:off x="3285370" y="2507557"/>
            <a:ext cx="4968552" cy="400110"/>
          </a:xfrm>
          <a:prstGeom prst="rect">
            <a:avLst/>
          </a:prstGeom>
          <a:noFill/>
        </p:spPr>
        <p:txBody>
          <a:bodyPr wrap="square" rtlCol="0">
            <a:spAutoFit/>
          </a:bodyPr>
          <a:lstStyle/>
          <a:p>
            <a:r>
              <a:rPr lang="es-MX" sz="2000" dirty="0" smtClean="0"/>
              <a:t>Cuando la Pm se pierde por completo.</a:t>
            </a:r>
            <a:endParaRPr lang="es-MX" sz="2000" dirty="0"/>
          </a:p>
        </p:txBody>
      </p:sp>
      <p:sp>
        <p:nvSpPr>
          <p:cNvPr id="13" name="12 CuadroTexto"/>
          <p:cNvSpPr txBox="1"/>
          <p:nvPr/>
        </p:nvSpPr>
        <p:spPr>
          <a:xfrm>
            <a:off x="-7145" y="3068960"/>
            <a:ext cx="9144002" cy="1938992"/>
          </a:xfrm>
          <a:prstGeom prst="rect">
            <a:avLst/>
          </a:prstGeom>
          <a:noFill/>
        </p:spPr>
        <p:txBody>
          <a:bodyPr wrap="square" rtlCol="0">
            <a:spAutoFit/>
          </a:bodyPr>
          <a:lstStyle/>
          <a:p>
            <a:r>
              <a:rPr lang="es-MX" sz="2000" dirty="0">
                <a:solidFill>
                  <a:srgbClr val="FFC000"/>
                </a:solidFill>
              </a:rPr>
              <a:t>Esta </a:t>
            </a:r>
            <a:r>
              <a:rPr lang="es-MX" sz="2000" dirty="0" smtClean="0">
                <a:solidFill>
                  <a:srgbClr val="FFC000"/>
                </a:solidFill>
              </a:rPr>
              <a:t>protección </a:t>
            </a:r>
            <a:r>
              <a:rPr lang="es-MX" sz="2000" dirty="0">
                <a:solidFill>
                  <a:srgbClr val="FFC000"/>
                </a:solidFill>
              </a:rPr>
              <a:t>se </a:t>
            </a:r>
            <a:r>
              <a:rPr lang="es-MX" sz="2000" dirty="0" smtClean="0">
                <a:solidFill>
                  <a:srgbClr val="FFC000"/>
                </a:solidFill>
              </a:rPr>
              <a:t>logra </a:t>
            </a:r>
            <a:r>
              <a:rPr lang="es-MX" sz="2000" dirty="0">
                <a:solidFill>
                  <a:srgbClr val="FFC000"/>
                </a:solidFill>
              </a:rPr>
              <a:t>con un relevador </a:t>
            </a:r>
            <a:r>
              <a:rPr lang="es-MX" sz="2000" dirty="0" smtClean="0">
                <a:solidFill>
                  <a:srgbClr val="FFC000"/>
                </a:solidFill>
              </a:rPr>
              <a:t>direccional </a:t>
            </a:r>
            <a:r>
              <a:rPr lang="es-MX" sz="2000" dirty="0">
                <a:solidFill>
                  <a:srgbClr val="FFC000"/>
                </a:solidFill>
              </a:rPr>
              <a:t>de </a:t>
            </a:r>
            <a:r>
              <a:rPr lang="es-MX" sz="2000" dirty="0" smtClean="0">
                <a:solidFill>
                  <a:srgbClr val="FFC000"/>
                </a:solidFill>
              </a:rPr>
              <a:t>potencia, </a:t>
            </a:r>
            <a:r>
              <a:rPr lang="es-MX" sz="2000" dirty="0">
                <a:solidFill>
                  <a:srgbClr val="FFC000"/>
                </a:solidFill>
              </a:rPr>
              <a:t>que es </a:t>
            </a:r>
            <a:r>
              <a:rPr lang="es-MX" sz="2000" dirty="0" smtClean="0">
                <a:solidFill>
                  <a:srgbClr val="FFC000"/>
                </a:solidFill>
              </a:rPr>
              <a:t>un</a:t>
            </a:r>
            <a:endParaRPr lang="es-MX" sz="2000" dirty="0">
              <a:solidFill>
                <a:srgbClr val="FFC000"/>
              </a:solidFill>
            </a:endParaRPr>
          </a:p>
          <a:p>
            <a:r>
              <a:rPr lang="es-MX" sz="2000" dirty="0" smtClean="0">
                <a:solidFill>
                  <a:srgbClr val="FFC000"/>
                </a:solidFill>
              </a:rPr>
              <a:t>relevador direccional conectado de modo tal que responda a la inversión </a:t>
            </a:r>
            <a:r>
              <a:rPr lang="es-MX" sz="2000" dirty="0">
                <a:solidFill>
                  <a:srgbClr val="FFC000"/>
                </a:solidFill>
              </a:rPr>
              <a:t>de </a:t>
            </a:r>
            <a:r>
              <a:rPr lang="es-MX" sz="2000" dirty="0" smtClean="0">
                <a:solidFill>
                  <a:srgbClr val="FFC000"/>
                </a:solidFill>
              </a:rPr>
              <a:t>la</a:t>
            </a:r>
            <a:endParaRPr lang="es-MX" sz="2000" dirty="0">
              <a:solidFill>
                <a:srgbClr val="FFC000"/>
              </a:solidFill>
            </a:endParaRPr>
          </a:p>
          <a:p>
            <a:r>
              <a:rPr lang="es-MX" sz="2000" dirty="0" smtClean="0">
                <a:solidFill>
                  <a:srgbClr val="FFC000"/>
                </a:solidFill>
              </a:rPr>
              <a:t>potencia activa </a:t>
            </a:r>
            <a:r>
              <a:rPr lang="es-MX" sz="2000" dirty="0">
                <a:solidFill>
                  <a:srgbClr val="FFC000"/>
                </a:solidFill>
              </a:rPr>
              <a:t>en el </a:t>
            </a:r>
            <a:r>
              <a:rPr lang="es-MX" sz="2000" dirty="0" smtClean="0">
                <a:solidFill>
                  <a:srgbClr val="FFC000"/>
                </a:solidFill>
              </a:rPr>
              <a:t>generador. El </a:t>
            </a:r>
            <a:r>
              <a:rPr lang="es-MX" sz="2000" dirty="0">
                <a:solidFill>
                  <a:srgbClr val="FFC000"/>
                </a:solidFill>
              </a:rPr>
              <a:t>relevador debe tener un </a:t>
            </a:r>
            <a:r>
              <a:rPr lang="es-MX" sz="2000" dirty="0" smtClean="0">
                <a:solidFill>
                  <a:srgbClr val="FFC000"/>
                </a:solidFill>
              </a:rPr>
              <a:t>cierto </a:t>
            </a:r>
            <a:r>
              <a:rPr lang="es-MX" sz="2000" dirty="0">
                <a:solidFill>
                  <a:srgbClr val="FFC000"/>
                </a:solidFill>
              </a:rPr>
              <a:t>retardo de</a:t>
            </a:r>
          </a:p>
          <a:p>
            <a:r>
              <a:rPr lang="es-MX" sz="2000" dirty="0" smtClean="0">
                <a:solidFill>
                  <a:srgbClr val="FFC000"/>
                </a:solidFill>
              </a:rPr>
              <a:t>tiempo(del orden </a:t>
            </a:r>
            <a:r>
              <a:rPr lang="es-MX" sz="2000" dirty="0">
                <a:solidFill>
                  <a:srgbClr val="FFC000"/>
                </a:solidFill>
              </a:rPr>
              <a:t>de 2 </a:t>
            </a:r>
            <a:r>
              <a:rPr lang="es-MX" sz="2000" dirty="0" smtClean="0">
                <a:solidFill>
                  <a:srgbClr val="FFC000"/>
                </a:solidFill>
              </a:rPr>
              <a:t>segundos</a:t>
            </a:r>
            <a:r>
              <a:rPr lang="es-MX" sz="2000" dirty="0">
                <a:solidFill>
                  <a:srgbClr val="FFC000"/>
                </a:solidFill>
              </a:rPr>
              <a:t>) para </a:t>
            </a:r>
            <a:r>
              <a:rPr lang="es-MX" sz="2000" dirty="0" smtClean="0">
                <a:solidFill>
                  <a:srgbClr val="FFC000"/>
                </a:solidFill>
              </a:rPr>
              <a:t>evitar </a:t>
            </a:r>
            <a:r>
              <a:rPr lang="es-MX" sz="2000" dirty="0">
                <a:solidFill>
                  <a:srgbClr val="FFC000"/>
                </a:solidFill>
              </a:rPr>
              <a:t>la </a:t>
            </a:r>
            <a:r>
              <a:rPr lang="es-MX" sz="2000" dirty="0" smtClean="0">
                <a:solidFill>
                  <a:srgbClr val="FFC000"/>
                </a:solidFill>
              </a:rPr>
              <a:t>operación incorrecta </a:t>
            </a:r>
            <a:r>
              <a:rPr lang="es-MX" sz="2000" dirty="0">
                <a:solidFill>
                  <a:srgbClr val="FFC000"/>
                </a:solidFill>
              </a:rPr>
              <a:t>por </a:t>
            </a:r>
            <a:r>
              <a:rPr lang="es-MX" sz="2000" dirty="0" smtClean="0">
                <a:solidFill>
                  <a:srgbClr val="FFC000"/>
                </a:solidFill>
              </a:rPr>
              <a:t>las</a:t>
            </a:r>
            <a:endParaRPr lang="es-MX" sz="2000" dirty="0">
              <a:solidFill>
                <a:srgbClr val="FFC000"/>
              </a:solidFill>
            </a:endParaRPr>
          </a:p>
          <a:p>
            <a:r>
              <a:rPr lang="es-MX" sz="2000" dirty="0" smtClean="0">
                <a:solidFill>
                  <a:srgbClr val="FFC000"/>
                </a:solidFill>
              </a:rPr>
              <a:t>inversiones </a:t>
            </a:r>
            <a:r>
              <a:rPr lang="es-MX" sz="2000" dirty="0" err="1" smtClean="0">
                <a:solidFill>
                  <a:srgbClr val="FFC000"/>
                </a:solidFill>
              </a:rPr>
              <a:t>transitorlas</a:t>
            </a:r>
            <a:r>
              <a:rPr lang="es-MX" sz="2000" dirty="0" smtClean="0">
                <a:solidFill>
                  <a:srgbClr val="FFC000"/>
                </a:solidFill>
              </a:rPr>
              <a:t> </a:t>
            </a:r>
            <a:r>
              <a:rPr lang="es-MX" sz="2000" dirty="0">
                <a:solidFill>
                  <a:srgbClr val="FFC000"/>
                </a:solidFill>
              </a:rPr>
              <a:t>que puede </a:t>
            </a:r>
            <a:r>
              <a:rPr lang="es-MX" sz="2000" dirty="0" smtClean="0">
                <a:solidFill>
                  <a:srgbClr val="FFC000"/>
                </a:solidFill>
              </a:rPr>
              <a:t>experimentar </a:t>
            </a:r>
            <a:r>
              <a:rPr lang="es-MX" sz="2000" dirty="0">
                <a:solidFill>
                  <a:srgbClr val="FFC000"/>
                </a:solidFill>
              </a:rPr>
              <a:t>la </a:t>
            </a:r>
            <a:r>
              <a:rPr lang="es-MX" sz="2000" dirty="0" smtClean="0">
                <a:solidFill>
                  <a:srgbClr val="FFC000"/>
                </a:solidFill>
              </a:rPr>
              <a:t>potencia </a:t>
            </a:r>
            <a:r>
              <a:rPr lang="es-MX" sz="2000" dirty="0">
                <a:solidFill>
                  <a:srgbClr val="FFC000"/>
                </a:solidFill>
              </a:rPr>
              <a:t>del </a:t>
            </a:r>
            <a:r>
              <a:rPr lang="es-MX" sz="2000" dirty="0" smtClean="0">
                <a:solidFill>
                  <a:srgbClr val="FFC000"/>
                </a:solidFill>
              </a:rPr>
              <a:t>generador</a:t>
            </a:r>
            <a:endParaRPr lang="es-MX" sz="2000" dirty="0">
              <a:solidFill>
                <a:srgbClr val="FFC000"/>
              </a:solidFill>
            </a:endParaRPr>
          </a:p>
          <a:p>
            <a:r>
              <a:rPr lang="es-MX" sz="2000" dirty="0">
                <a:solidFill>
                  <a:srgbClr val="FFC000"/>
                </a:solidFill>
              </a:rPr>
              <a:t>durante </a:t>
            </a:r>
            <a:r>
              <a:rPr lang="es-MX" sz="2000" dirty="0" smtClean="0">
                <a:solidFill>
                  <a:srgbClr val="FFC000"/>
                </a:solidFill>
              </a:rPr>
              <a:t>disturbios del sistema </a:t>
            </a:r>
            <a:r>
              <a:rPr lang="es-MX" sz="2000" dirty="0">
                <a:solidFill>
                  <a:srgbClr val="FFC000"/>
                </a:solidFill>
              </a:rPr>
              <a:t>o en </a:t>
            </a:r>
            <a:r>
              <a:rPr lang="es-MX" sz="2000" dirty="0" smtClean="0">
                <a:solidFill>
                  <a:srgbClr val="FFC000"/>
                </a:solidFill>
              </a:rPr>
              <a:t>el proceso de sincronización.</a:t>
            </a:r>
            <a:endParaRPr lang="es-MX" sz="2000" dirty="0">
              <a:solidFill>
                <a:srgbClr val="FFC000"/>
              </a:solidFill>
            </a:endParaRPr>
          </a:p>
        </p:txBody>
      </p:sp>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2" y="5007952"/>
            <a:ext cx="3605033" cy="1850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856" y="5007952"/>
            <a:ext cx="4564453" cy="1840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042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70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7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p:bldP spid="11" grpId="0"/>
      <p:bldP spid="12" grpId="0"/>
      <p:bldP spid="15" grpId="0"/>
      <p:bldP spid="13" grpId="0"/>
    </p:bldLst>
  </p:timing>
</p:sld>
</file>

<file path=ppt/slides/slide1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3" name="2 CuadroTexto"/>
          <p:cNvSpPr txBox="1"/>
          <p:nvPr/>
        </p:nvSpPr>
        <p:spPr>
          <a:xfrm>
            <a:off x="-3" y="1509893"/>
            <a:ext cx="3203851" cy="400110"/>
          </a:xfrm>
          <a:prstGeom prst="rect">
            <a:avLst/>
          </a:prstGeom>
          <a:noFill/>
        </p:spPr>
        <p:txBody>
          <a:bodyPr wrap="square" rtlCol="0">
            <a:spAutoFit/>
          </a:bodyPr>
          <a:lstStyle/>
          <a:p>
            <a:r>
              <a:rPr lang="es-MX" sz="2000" dirty="0" smtClean="0"/>
              <a:t>Energización Inadvertida</a:t>
            </a:r>
            <a:endParaRPr lang="es-MX" sz="2000" dirty="0"/>
          </a:p>
        </p:txBody>
      </p:sp>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4" y="2060848"/>
            <a:ext cx="9144000"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20097"/>
            <a:ext cx="9144000" cy="1489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9" y="4653136"/>
            <a:ext cx="9241421" cy="220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042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0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8068"/>
                                        </p:tgtEl>
                                        <p:attrNameLst>
                                          <p:attrName>style.visibility</p:attrName>
                                        </p:attrNameLst>
                                      </p:cBhvr>
                                      <p:to>
                                        <p:strVal val="visible"/>
                                      </p:to>
                                    </p:set>
                                    <p:animEffect transition="in" filter="fade">
                                      <p:cBhvr>
                                        <p:cTn id="15" dur="500"/>
                                        <p:tgtEl>
                                          <p:spTgt spid="88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14" name="13 CuadroTexto"/>
          <p:cNvSpPr txBox="1"/>
          <p:nvPr/>
        </p:nvSpPr>
        <p:spPr>
          <a:xfrm>
            <a:off x="-1289" y="1474497"/>
            <a:ext cx="3203851" cy="400110"/>
          </a:xfrm>
          <a:prstGeom prst="rect">
            <a:avLst/>
          </a:prstGeom>
          <a:noFill/>
        </p:spPr>
        <p:txBody>
          <a:bodyPr wrap="square" rtlCol="0">
            <a:spAutoFit/>
          </a:bodyPr>
          <a:lstStyle/>
          <a:p>
            <a:r>
              <a:rPr lang="es-MX" sz="2000" dirty="0" smtClean="0"/>
              <a:t>Energización Inadvertida</a:t>
            </a:r>
            <a:endParaRPr lang="es-MX" sz="2000" dirty="0"/>
          </a:p>
        </p:txBody>
      </p:sp>
      <p:pic>
        <p:nvPicPr>
          <p:cNvPr id="890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7167" y="1532782"/>
            <a:ext cx="5379145" cy="534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9" y="1243664"/>
            <a:ext cx="9145289" cy="561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0426426"/>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sp>
        <p:nvSpPr>
          <p:cNvPr id="2" name="1 CuadroTexto"/>
          <p:cNvSpPr txBox="1"/>
          <p:nvPr/>
        </p:nvSpPr>
        <p:spPr>
          <a:xfrm>
            <a:off x="545287" y="1012832"/>
            <a:ext cx="7524817" cy="461665"/>
          </a:xfrm>
          <a:prstGeom prst="rect">
            <a:avLst/>
          </a:prstGeom>
          <a:noFill/>
        </p:spPr>
        <p:txBody>
          <a:bodyPr wrap="none" rtlCol="0">
            <a:spAutoFit/>
          </a:bodyPr>
          <a:lstStyle/>
          <a:p>
            <a:r>
              <a:rPr lang="es-MX" dirty="0" smtClean="0">
                <a:solidFill>
                  <a:srgbClr val="009900"/>
                </a:solidFill>
                <a:latin typeface="Comic Sans MS" pitchFamily="66" charset="0"/>
              </a:rPr>
              <a:t>Protección VS Condiciones Anormales de Operación</a:t>
            </a:r>
            <a:endParaRPr lang="es-MX" dirty="0">
              <a:solidFill>
                <a:srgbClr val="009900"/>
              </a:solidFill>
              <a:latin typeface="Comic Sans MS" pitchFamily="66" charset="0"/>
            </a:endParaRPr>
          </a:p>
        </p:txBody>
      </p:sp>
      <p:sp>
        <p:nvSpPr>
          <p:cNvPr id="5" name="4 CuadroTexto"/>
          <p:cNvSpPr txBox="1"/>
          <p:nvPr/>
        </p:nvSpPr>
        <p:spPr>
          <a:xfrm>
            <a:off x="19092" y="1979480"/>
            <a:ext cx="6692858" cy="461665"/>
          </a:xfrm>
          <a:prstGeom prst="rect">
            <a:avLst/>
          </a:prstGeom>
          <a:noFill/>
        </p:spPr>
        <p:txBody>
          <a:bodyPr wrap="none" rtlCol="0">
            <a:spAutoFit/>
          </a:bodyPr>
          <a:lstStyle/>
          <a:p>
            <a:pPr marL="342900" indent="-342900">
              <a:buFont typeface="Wingdings" pitchFamily="2" charset="2"/>
              <a:buChar char="ü"/>
            </a:pPr>
            <a:r>
              <a:rPr lang="es-MX" dirty="0" smtClean="0"/>
              <a:t>Protección VS  </a:t>
            </a:r>
            <a:r>
              <a:rPr lang="es-MX" dirty="0" err="1" smtClean="0"/>
              <a:t>sobrevoltaje</a:t>
            </a:r>
            <a:r>
              <a:rPr lang="es-MX" dirty="0" smtClean="0"/>
              <a:t>  y sobrexcitación</a:t>
            </a:r>
            <a:endParaRPr lang="es-MX" dirty="0"/>
          </a:p>
        </p:txBody>
      </p:sp>
      <p:sp>
        <p:nvSpPr>
          <p:cNvPr id="7" name="6 CuadroTexto"/>
          <p:cNvSpPr txBox="1"/>
          <p:nvPr/>
        </p:nvSpPr>
        <p:spPr>
          <a:xfrm>
            <a:off x="6711950" y="1979479"/>
            <a:ext cx="1911101" cy="461665"/>
          </a:xfrm>
          <a:prstGeom prst="rect">
            <a:avLst/>
          </a:prstGeom>
          <a:noFill/>
        </p:spPr>
        <p:txBody>
          <a:bodyPr wrap="none" rtlCol="0">
            <a:spAutoFit/>
          </a:bodyPr>
          <a:lstStyle/>
          <a:p>
            <a:r>
              <a:rPr lang="es-MX" dirty="0" smtClean="0"/>
              <a:t>(59G  y 24T)</a:t>
            </a:r>
            <a:endParaRPr lang="es-MX" dirty="0"/>
          </a:p>
        </p:txBody>
      </p:sp>
      <p:sp>
        <p:nvSpPr>
          <p:cNvPr id="16" name="15 CuadroTexto"/>
          <p:cNvSpPr txBox="1"/>
          <p:nvPr/>
        </p:nvSpPr>
        <p:spPr>
          <a:xfrm>
            <a:off x="19092" y="3573016"/>
            <a:ext cx="5698035" cy="461665"/>
          </a:xfrm>
          <a:prstGeom prst="rect">
            <a:avLst/>
          </a:prstGeom>
          <a:noFill/>
        </p:spPr>
        <p:txBody>
          <a:bodyPr wrap="none" rtlCol="0">
            <a:spAutoFit/>
          </a:bodyPr>
          <a:lstStyle/>
          <a:p>
            <a:pPr marL="342900" indent="-342900">
              <a:buFont typeface="Wingdings" pitchFamily="2" charset="2"/>
              <a:buChar char="ü"/>
            </a:pPr>
            <a:r>
              <a:rPr lang="es-MX" dirty="0" smtClean="0"/>
              <a:t>Protección VS  Alta  y Baja frecuencia</a:t>
            </a:r>
            <a:endParaRPr lang="es-MX" dirty="0"/>
          </a:p>
        </p:txBody>
      </p:sp>
      <p:sp>
        <p:nvSpPr>
          <p:cNvPr id="8" name="7 CuadroTexto"/>
          <p:cNvSpPr txBox="1"/>
          <p:nvPr/>
        </p:nvSpPr>
        <p:spPr>
          <a:xfrm>
            <a:off x="5943951" y="3573016"/>
            <a:ext cx="1723549" cy="461665"/>
          </a:xfrm>
          <a:prstGeom prst="rect">
            <a:avLst/>
          </a:prstGeom>
          <a:noFill/>
        </p:spPr>
        <p:txBody>
          <a:bodyPr wrap="none" rtlCol="0">
            <a:spAutoFit/>
          </a:bodyPr>
          <a:lstStyle/>
          <a:p>
            <a:r>
              <a:rPr lang="es-MX" dirty="0" smtClean="0"/>
              <a:t>(12 y 81G )</a:t>
            </a:r>
            <a:endParaRPr lang="es-MX" dirty="0"/>
          </a:p>
        </p:txBody>
      </p:sp>
      <p:sp>
        <p:nvSpPr>
          <p:cNvPr id="9" name="8 CuadroTexto"/>
          <p:cNvSpPr txBox="1"/>
          <p:nvPr/>
        </p:nvSpPr>
        <p:spPr>
          <a:xfrm>
            <a:off x="-13066" y="2636912"/>
            <a:ext cx="9157065" cy="707886"/>
          </a:xfrm>
          <a:prstGeom prst="rect">
            <a:avLst/>
          </a:prstGeom>
          <a:noFill/>
        </p:spPr>
        <p:txBody>
          <a:bodyPr wrap="square" rtlCol="0">
            <a:spAutoFit/>
          </a:bodyPr>
          <a:lstStyle/>
          <a:p>
            <a:r>
              <a:rPr lang="es-MX" sz="2000" dirty="0" smtClean="0">
                <a:solidFill>
                  <a:srgbClr val="FFC000"/>
                </a:solidFill>
              </a:rPr>
              <a:t>El problema básico es la relación V/H y principalmente para el Transformador elevador.</a:t>
            </a:r>
            <a:endParaRPr lang="es-MX" sz="2000" dirty="0">
              <a:solidFill>
                <a:srgbClr val="FFC000"/>
              </a:solidFill>
            </a:endParaRPr>
          </a:p>
        </p:txBody>
      </p:sp>
      <p:sp>
        <p:nvSpPr>
          <p:cNvPr id="10" name="9 CuadroTexto"/>
          <p:cNvSpPr txBox="1"/>
          <p:nvPr/>
        </p:nvSpPr>
        <p:spPr>
          <a:xfrm>
            <a:off x="19092" y="4206279"/>
            <a:ext cx="4185761" cy="400110"/>
          </a:xfrm>
          <a:prstGeom prst="rect">
            <a:avLst/>
          </a:prstGeom>
          <a:noFill/>
        </p:spPr>
        <p:txBody>
          <a:bodyPr wrap="none" rtlCol="0">
            <a:spAutoFit/>
          </a:bodyPr>
          <a:lstStyle/>
          <a:p>
            <a:r>
              <a:rPr lang="es-MX" sz="2000" dirty="0" smtClean="0">
                <a:solidFill>
                  <a:srgbClr val="FFC000"/>
                </a:solidFill>
              </a:rPr>
              <a:t>El problema es para el </a:t>
            </a:r>
            <a:r>
              <a:rPr lang="es-MX" sz="2000" dirty="0" err="1" smtClean="0">
                <a:solidFill>
                  <a:srgbClr val="FFC000"/>
                </a:solidFill>
              </a:rPr>
              <a:t>primomotor</a:t>
            </a:r>
            <a:r>
              <a:rPr lang="es-MX" sz="2000" dirty="0" smtClean="0">
                <a:solidFill>
                  <a:srgbClr val="FFC000"/>
                </a:solidFill>
              </a:rPr>
              <a:t>:</a:t>
            </a:r>
            <a:endParaRPr lang="es-MX" sz="2000" dirty="0">
              <a:solidFill>
                <a:srgbClr val="FFC000"/>
              </a:solidFill>
            </a:endParaRPr>
          </a:p>
        </p:txBody>
      </p:sp>
      <p:sp>
        <p:nvSpPr>
          <p:cNvPr id="14" name="13 CuadroTexto"/>
          <p:cNvSpPr txBox="1"/>
          <p:nvPr/>
        </p:nvSpPr>
        <p:spPr>
          <a:xfrm>
            <a:off x="0" y="4691770"/>
            <a:ext cx="7822975" cy="461665"/>
          </a:xfrm>
          <a:prstGeom prst="rect">
            <a:avLst/>
          </a:prstGeom>
          <a:noFill/>
        </p:spPr>
        <p:txBody>
          <a:bodyPr wrap="none" rtlCol="0">
            <a:spAutoFit/>
          </a:bodyPr>
          <a:lstStyle/>
          <a:p>
            <a:r>
              <a:rPr lang="es-MX" dirty="0" smtClean="0">
                <a:solidFill>
                  <a:srgbClr val="009900"/>
                </a:solidFill>
              </a:rPr>
              <a:t>Alta frecuencia o alta velocidad –vibraciones mecánicas</a:t>
            </a:r>
            <a:endParaRPr lang="es-MX" dirty="0">
              <a:solidFill>
                <a:srgbClr val="009900"/>
              </a:solidFill>
            </a:endParaRPr>
          </a:p>
        </p:txBody>
      </p:sp>
      <p:sp>
        <p:nvSpPr>
          <p:cNvPr id="17" name="16 CuadroTexto"/>
          <p:cNvSpPr txBox="1"/>
          <p:nvPr/>
        </p:nvSpPr>
        <p:spPr>
          <a:xfrm>
            <a:off x="19092" y="5589240"/>
            <a:ext cx="2497800" cy="830997"/>
          </a:xfrm>
          <a:prstGeom prst="rect">
            <a:avLst/>
          </a:prstGeom>
          <a:noFill/>
        </p:spPr>
        <p:txBody>
          <a:bodyPr wrap="none" rtlCol="0">
            <a:spAutoFit/>
          </a:bodyPr>
          <a:lstStyle/>
          <a:p>
            <a:r>
              <a:rPr lang="es-MX" dirty="0" smtClean="0"/>
              <a:t>Baja frecuencia</a:t>
            </a:r>
          </a:p>
          <a:p>
            <a:r>
              <a:rPr lang="es-MX" dirty="0" smtClean="0"/>
              <a:t> o baja velocidad</a:t>
            </a:r>
            <a:endParaRPr lang="es-MX" dirty="0"/>
          </a:p>
        </p:txBody>
      </p:sp>
      <p:sp>
        <p:nvSpPr>
          <p:cNvPr id="18" name="17 Abrir llave"/>
          <p:cNvSpPr/>
          <p:nvPr/>
        </p:nvSpPr>
        <p:spPr bwMode="auto">
          <a:xfrm>
            <a:off x="2516892" y="5589240"/>
            <a:ext cx="216024" cy="1080120"/>
          </a:xfrm>
          <a:prstGeom prst="lef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Arial" charset="0"/>
            </a:endParaRPr>
          </a:p>
        </p:txBody>
      </p:sp>
      <p:sp>
        <p:nvSpPr>
          <p:cNvPr id="19" name="18 CuadroTexto"/>
          <p:cNvSpPr txBox="1"/>
          <p:nvPr/>
        </p:nvSpPr>
        <p:spPr>
          <a:xfrm>
            <a:off x="2855950" y="5358407"/>
            <a:ext cx="4336252" cy="461665"/>
          </a:xfrm>
          <a:prstGeom prst="rect">
            <a:avLst/>
          </a:prstGeom>
          <a:noFill/>
        </p:spPr>
        <p:txBody>
          <a:bodyPr wrap="none" rtlCol="0">
            <a:spAutoFit/>
          </a:bodyPr>
          <a:lstStyle/>
          <a:p>
            <a:r>
              <a:rPr lang="es-MX" dirty="0" smtClean="0">
                <a:solidFill>
                  <a:srgbClr val="FFC000"/>
                </a:solidFill>
              </a:rPr>
              <a:t>Turbina </a:t>
            </a:r>
            <a:r>
              <a:rPr lang="es-MX" dirty="0" err="1" smtClean="0">
                <a:solidFill>
                  <a:srgbClr val="FFC000"/>
                </a:solidFill>
              </a:rPr>
              <a:t>hidraulica</a:t>
            </a:r>
            <a:r>
              <a:rPr lang="es-MX" dirty="0" smtClean="0">
                <a:solidFill>
                  <a:srgbClr val="FFC000"/>
                </a:solidFill>
              </a:rPr>
              <a:t>.- Cavitación</a:t>
            </a:r>
            <a:endParaRPr lang="es-MX" dirty="0">
              <a:solidFill>
                <a:srgbClr val="FFC000"/>
              </a:solidFill>
            </a:endParaRPr>
          </a:p>
        </p:txBody>
      </p:sp>
      <p:sp>
        <p:nvSpPr>
          <p:cNvPr id="24" name="23 CuadroTexto"/>
          <p:cNvSpPr txBox="1"/>
          <p:nvPr/>
        </p:nvSpPr>
        <p:spPr>
          <a:xfrm>
            <a:off x="2916348" y="6207695"/>
            <a:ext cx="5654561" cy="461665"/>
          </a:xfrm>
          <a:prstGeom prst="rect">
            <a:avLst/>
          </a:prstGeom>
          <a:noFill/>
        </p:spPr>
        <p:txBody>
          <a:bodyPr wrap="none" rtlCol="0">
            <a:spAutoFit/>
          </a:bodyPr>
          <a:lstStyle/>
          <a:p>
            <a:r>
              <a:rPr lang="es-MX" dirty="0" smtClean="0">
                <a:solidFill>
                  <a:srgbClr val="FFC000"/>
                </a:solidFill>
              </a:rPr>
              <a:t>Turbina vapor.- condensación en alabes</a:t>
            </a:r>
            <a:endParaRPr lang="es-MX" dirty="0">
              <a:solidFill>
                <a:srgbClr val="FFC000"/>
              </a:solidFill>
            </a:endParaRPr>
          </a:p>
        </p:txBody>
      </p:sp>
    </p:spTree>
    <p:extLst>
      <p:ext uri="{BB962C8B-B14F-4D97-AF65-F5344CB8AC3E}">
        <p14:creationId xmlns:p14="http://schemas.microsoft.com/office/powerpoint/2010/main" val="381042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p:bldP spid="9" grpId="0"/>
      <p:bldP spid="10" grpId="0"/>
      <p:bldP spid="14" grpId="0"/>
      <p:bldP spid="17" grpId="0"/>
      <p:bldP spid="18" grpId="0" animBg="1"/>
      <p:bldP spid="19" grpId="0"/>
      <p:bldP spid="24" grpId="0"/>
    </p:bldLst>
  </p:timing>
</p:sld>
</file>

<file path=ppt/slides/slide1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901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884" y="-552140"/>
            <a:ext cx="5682727" cy="9036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0426426"/>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33350"/>
            <a:ext cx="7772400" cy="533400"/>
          </a:xfrm>
        </p:spPr>
        <p:txBody>
          <a:bodyPr/>
          <a:lstStyle/>
          <a:p>
            <a:pPr eaLnBrk="1" hangingPunct="1"/>
            <a:r>
              <a:rPr lang="es-ES_tradnl" sz="3600" smtClean="0">
                <a:solidFill>
                  <a:srgbClr val="FF3300"/>
                </a:solidFill>
                <a:latin typeface="Comic Sans MS" pitchFamily="66" charset="0"/>
              </a:rPr>
              <a:t>PROTECCIONES DE SEP’s</a:t>
            </a:r>
            <a:endParaRPr lang="es-ES" sz="3600" smtClean="0">
              <a:solidFill>
                <a:srgbClr val="FF3300"/>
              </a:solidFill>
              <a:latin typeface="Comic Sans MS" pitchFamily="66" charset="0"/>
            </a:endParaRPr>
          </a:p>
        </p:txBody>
      </p:sp>
      <p:sp>
        <p:nvSpPr>
          <p:cNvPr id="76803" name="Rectangle 3"/>
          <p:cNvSpPr>
            <a:spLocks noChangeArrowheads="1"/>
          </p:cNvSpPr>
          <p:nvPr/>
        </p:nvSpPr>
        <p:spPr bwMode="auto">
          <a:xfrm>
            <a:off x="2417763" y="685800"/>
            <a:ext cx="4294187" cy="304800"/>
          </a:xfrm>
          <a:prstGeom prst="rect">
            <a:avLst/>
          </a:prstGeom>
          <a:noFill/>
          <a:ln w="9525">
            <a:noFill/>
            <a:miter lim="800000"/>
            <a:headEnd/>
            <a:tailEnd/>
          </a:ln>
        </p:spPr>
        <p:txBody>
          <a:bodyPr wrap="none" lIns="0" tIns="0" rIns="0" bIns="0">
            <a:spAutoFit/>
          </a:bodyPr>
          <a:lstStyle/>
          <a:p>
            <a:pPr algn="ctr"/>
            <a:r>
              <a:rPr lang="es-ES_tradnl" sz="2000" b="1" dirty="0">
                <a:solidFill>
                  <a:srgbClr val="99FF33"/>
                </a:solidFill>
                <a:latin typeface="Comic Sans MS" pitchFamily="66" charset="0"/>
              </a:rPr>
              <a:t>PROTECCION DE GENERADORES </a:t>
            </a:r>
            <a:endParaRPr lang="es-ES" sz="2000" dirty="0">
              <a:latin typeface="Times New Roman" pitchFamily="18" charset="0"/>
            </a:endParaRPr>
          </a:p>
        </p:txBody>
      </p:sp>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4319"/>
            <a:ext cx="6480720" cy="691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7812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Radar">
  <a:themeElements>
    <a:clrScheme name="Radar 1">
      <a:dk1>
        <a:srgbClr val="000000"/>
      </a:dk1>
      <a:lt1>
        <a:srgbClr val="EAEAEA"/>
      </a:lt1>
      <a:dk2>
        <a:srgbClr val="000066"/>
      </a:dk2>
      <a:lt2>
        <a:srgbClr val="FFFFFF"/>
      </a:lt2>
      <a:accent1>
        <a:srgbClr val="003399"/>
      </a:accent1>
      <a:accent2>
        <a:srgbClr val="99CCFF"/>
      </a:accent2>
      <a:accent3>
        <a:srgbClr val="AAAAB8"/>
      </a:accent3>
      <a:accent4>
        <a:srgbClr val="C8C8C8"/>
      </a:accent4>
      <a:accent5>
        <a:srgbClr val="AAADCA"/>
      </a:accent5>
      <a:accent6>
        <a:srgbClr val="8AB9E7"/>
      </a:accent6>
      <a:hlink>
        <a:srgbClr val="CC9900"/>
      </a:hlink>
      <a:folHlink>
        <a:srgbClr val="996600"/>
      </a:folHlink>
    </a:clrScheme>
    <a:fontScheme name="Rada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Radar 1">
        <a:dk1>
          <a:srgbClr val="000000"/>
        </a:dk1>
        <a:lt1>
          <a:srgbClr val="EAEAEA"/>
        </a:lt1>
        <a:dk2>
          <a:srgbClr val="000066"/>
        </a:dk2>
        <a:lt2>
          <a:srgbClr val="FFFFFF"/>
        </a:lt2>
        <a:accent1>
          <a:srgbClr val="003399"/>
        </a:accent1>
        <a:accent2>
          <a:srgbClr val="99CCFF"/>
        </a:accent2>
        <a:accent3>
          <a:srgbClr val="AAAAB8"/>
        </a:accent3>
        <a:accent4>
          <a:srgbClr val="C8C8C8"/>
        </a:accent4>
        <a:accent5>
          <a:srgbClr val="AAADCA"/>
        </a:accent5>
        <a:accent6>
          <a:srgbClr val="8AB9E7"/>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Radar 2">
        <a:dk1>
          <a:srgbClr val="666699"/>
        </a:dk1>
        <a:lt1>
          <a:srgbClr val="CCCCFF"/>
        </a:lt1>
        <a:dk2>
          <a:srgbClr val="000040"/>
        </a:dk2>
        <a:lt2>
          <a:srgbClr val="A4A4C2"/>
        </a:lt2>
        <a:accent1>
          <a:srgbClr val="003399"/>
        </a:accent1>
        <a:accent2>
          <a:srgbClr val="0099FF"/>
        </a:accent2>
        <a:accent3>
          <a:srgbClr val="E2E2FF"/>
        </a:accent3>
        <a:accent4>
          <a:srgbClr val="565682"/>
        </a:accent4>
        <a:accent5>
          <a:srgbClr val="AAADCA"/>
        </a:accent5>
        <a:accent6>
          <a:srgbClr val="008AE7"/>
        </a:accent6>
        <a:hlink>
          <a:srgbClr val="B68600"/>
        </a:hlink>
        <a:folHlink>
          <a:srgbClr val="8A5C00"/>
        </a:folHlink>
      </a:clrScheme>
      <a:clrMap bg1="lt1" tx1="dk1" bg2="lt2" tx2="dk2" accent1="accent1" accent2="accent2" accent3="accent3" accent4="accent4" accent5="accent5" accent6="accent6" hlink="hlink" folHlink="folHlink"/>
    </a:extraClrScheme>
    <a:extraClrScheme>
      <a:clrScheme name="Radar 3">
        <a:dk1>
          <a:srgbClr val="000000"/>
        </a:dk1>
        <a:lt1>
          <a:srgbClr val="EAEAEA"/>
        </a:lt1>
        <a:dk2>
          <a:srgbClr val="000000"/>
        </a:dk2>
        <a:lt2>
          <a:srgbClr val="B2B2B2"/>
        </a:lt2>
        <a:accent1>
          <a:srgbClr val="777777"/>
        </a:accent1>
        <a:accent2>
          <a:srgbClr val="B2B2B2"/>
        </a:accent2>
        <a:accent3>
          <a:srgbClr val="F3F3F3"/>
        </a:accent3>
        <a:accent4>
          <a:srgbClr val="000000"/>
        </a:accent4>
        <a:accent5>
          <a:srgbClr val="BDBDBD"/>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Radar 4">
        <a:dk1>
          <a:srgbClr val="333333"/>
        </a:dk1>
        <a:lt1>
          <a:srgbClr val="FFFF66"/>
        </a:lt1>
        <a:dk2>
          <a:srgbClr val="000000"/>
        </a:dk2>
        <a:lt2>
          <a:srgbClr val="CC3300"/>
        </a:lt2>
        <a:accent1>
          <a:srgbClr val="5F5F5F"/>
        </a:accent1>
        <a:accent2>
          <a:srgbClr val="3399FF"/>
        </a:accent2>
        <a:accent3>
          <a:srgbClr val="AAAAAA"/>
        </a:accent3>
        <a:accent4>
          <a:srgbClr val="DADA56"/>
        </a:accent4>
        <a:accent5>
          <a:srgbClr val="B6B6B6"/>
        </a:accent5>
        <a:accent6>
          <a:srgbClr val="2D8AE7"/>
        </a:accent6>
        <a:hlink>
          <a:srgbClr val="008000"/>
        </a:hlink>
        <a:folHlink>
          <a:srgbClr val="CCECFF"/>
        </a:folHlink>
      </a:clrScheme>
      <a:clrMap bg1="dk2" tx1="lt1" bg2="dk1" tx2="lt2" accent1="accent1" accent2="accent2" accent3="accent3" accent4="accent4" accent5="accent5" accent6="accent6" hlink="hlink" folHlink="folHlink"/>
    </a:extraClrScheme>
    <a:extraClrScheme>
      <a:clrScheme name="Radar 5">
        <a:dk1>
          <a:srgbClr val="003300"/>
        </a:dk1>
        <a:lt1>
          <a:srgbClr val="FFFFCC"/>
        </a:lt1>
        <a:dk2>
          <a:srgbClr val="006600"/>
        </a:dk2>
        <a:lt2>
          <a:srgbClr val="FFFF00"/>
        </a:lt2>
        <a:accent1>
          <a:srgbClr val="008000"/>
        </a:accent1>
        <a:accent2>
          <a:srgbClr val="3399FF"/>
        </a:accent2>
        <a:accent3>
          <a:srgbClr val="AAB8AA"/>
        </a:accent3>
        <a:accent4>
          <a:srgbClr val="DADAAE"/>
        </a:accent4>
        <a:accent5>
          <a:srgbClr val="AAC0AA"/>
        </a:accent5>
        <a:accent6>
          <a:srgbClr val="2D8AE7"/>
        </a:accent6>
        <a:hlink>
          <a:srgbClr val="6666FF"/>
        </a:hlink>
        <a:folHlink>
          <a:srgbClr val="CCE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presentaciones\Radar.pot</Template>
  <TotalTime>11552</TotalTime>
  <Words>10955</Words>
  <Application>Microsoft Office PowerPoint</Application>
  <PresentationFormat>Presentación en pantalla (4:3)</PresentationFormat>
  <Paragraphs>1990</Paragraphs>
  <Slides>169</Slides>
  <Notes>0</Notes>
  <HiddenSlides>0</HiddenSlides>
  <MMClips>0</MMClips>
  <ScaleCrop>false</ScaleCrop>
  <HeadingPairs>
    <vt:vector size="6" baseType="variant">
      <vt:variant>
        <vt:lpstr>Tema</vt:lpstr>
      </vt:variant>
      <vt:variant>
        <vt:i4>1</vt:i4>
      </vt:variant>
      <vt:variant>
        <vt:lpstr>Servidores OLE incrustados</vt:lpstr>
      </vt:variant>
      <vt:variant>
        <vt:i4>3</vt:i4>
      </vt:variant>
      <vt:variant>
        <vt:lpstr>Títulos de diapositiva</vt:lpstr>
      </vt:variant>
      <vt:variant>
        <vt:i4>169</vt:i4>
      </vt:variant>
    </vt:vector>
  </HeadingPairs>
  <TitlesOfParts>
    <vt:vector size="173" baseType="lpstr">
      <vt:lpstr>Radar</vt:lpstr>
      <vt:lpstr>Ecuación</vt:lpstr>
      <vt:lpstr>Imagen de mapa de bits</vt:lpstr>
      <vt:lpstr>Equation</vt:lpstr>
      <vt:lpstr>PROTECCIONES ELECTRICASDE SEP’s</vt:lpstr>
      <vt:lpstr>PROTECCIONES ELECTRICASDE SEP’s</vt:lpstr>
      <vt:lpstr>PROTECCIONES ELECTRICASDE SEP’s</vt:lpstr>
      <vt:lpstr>PROTECCIONES ELECTRICASDE SEP’s</vt:lpstr>
      <vt:lpstr>PROTECCIONES ELECTRICASDE SEP’s</vt:lpstr>
      <vt:lpstr>PROTECCIONES ELECTRICASDE SEP’s</vt:lpstr>
      <vt:lpstr>PROTECCIONES ELECTRICASDE SEP’s</vt:lpstr>
      <vt:lpstr>PROTECCIONES ELECTRICAS DE SEP’s</vt:lpstr>
      <vt:lpstr>PROTECCIONES DE SEP’s</vt:lpstr>
      <vt:lpstr>PROTECCIONES ELECTRICASDE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Relevadores de Voltaje</vt:lpstr>
      <vt:lpstr>PROTECCIONES DE SEP’s</vt:lpstr>
      <vt:lpstr>PROTECCIONES DE SEP’s</vt:lpstr>
      <vt:lpstr>PROTECCIONES DE SEP’s</vt:lpstr>
      <vt:lpstr>PROTECCIONES DE SEP’s</vt:lpstr>
      <vt:lpstr>Presentación de PowerPoint</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Presentación de PowerPoint</vt:lpstr>
      <vt:lpstr>Presentación de PowerPoint</vt:lpstr>
      <vt:lpstr>Presentación de PowerPoint</vt:lpstr>
      <vt:lpstr>PROTECCIONES DE SEP’s</vt:lpstr>
      <vt:lpstr>PROTECCIONES DE SEP’s</vt:lpstr>
      <vt:lpstr>PROTECCIONES DE SEP’s</vt:lpstr>
      <vt:lpstr>PROTECCIONES DE SEP’s</vt:lpstr>
      <vt:lpstr>PROTECCIONES DE SEP’s</vt:lpstr>
      <vt:lpstr>PROTECCIONES DE SEP’s</vt:lpstr>
      <vt:lpstr>Presentación de PowerPoint</vt:lpstr>
      <vt:lpstr>PROTECCIONES DE SEP’s</vt:lpstr>
      <vt:lpstr>Presentación de PowerPoint</vt:lpstr>
      <vt:lpstr>Presentación de PowerPoint</vt:lpstr>
      <vt:lpstr>Presentación de PowerPoint</vt:lpstr>
      <vt:lpstr>Presentación de PowerPoint</vt:lpstr>
      <vt:lpstr>Presentación de PowerPoint</vt:lpstr>
      <vt:lpstr>Presentación de PowerPoint</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lpstr>PROTECCIONES DE SEP’s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PROTECCIONES DE SEP’s</dc:title>
  <dc:creator>ING. ROLANDO MIZQUEZ C</dc:creator>
  <cp:lastModifiedBy>94403</cp:lastModifiedBy>
  <cp:revision>339</cp:revision>
  <cp:lastPrinted>1601-01-01T00:00:00Z</cp:lastPrinted>
  <dcterms:created xsi:type="dcterms:W3CDTF">2002-10-05T23:56:42Z</dcterms:created>
  <dcterms:modified xsi:type="dcterms:W3CDTF">2019-11-27T00:53:01Z</dcterms:modified>
</cp:coreProperties>
</file>